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89" r:id="rId2"/>
    <p:sldId id="290" r:id="rId3"/>
    <p:sldId id="291" r:id="rId4"/>
    <p:sldId id="319" r:id="rId5"/>
    <p:sldId id="332" r:id="rId6"/>
    <p:sldId id="351" r:id="rId7"/>
    <p:sldId id="355" r:id="rId8"/>
    <p:sldId id="356" r:id="rId9"/>
    <p:sldId id="357" r:id="rId10"/>
    <p:sldId id="350" r:id="rId11"/>
    <p:sldId id="354" r:id="rId12"/>
    <p:sldId id="353" r:id="rId13"/>
    <p:sldId id="318" r:id="rId14"/>
    <p:sldId id="358" r:id="rId15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6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3996832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2565715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1551450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618281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286372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www.bernkopf.cz/skola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Tranzistorové zesilovače - shrnutí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Tranzistorové zesilovače - shrnutí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85068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CZ.1.07/1.5.00/34.0514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a název šablony klíčové aktivity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Tematická oblast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Logické obvody sekvenční,</a:t>
                      </a:r>
                      <a:r>
                        <a:rPr lang="cs-CZ" sz="110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dirty="0">
                          <a:effectLst/>
                        </a:rPr>
                        <a:t>vy_32_inovace_MA_42_09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Autor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Ročník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Obor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Anotace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shrnutí a utřídění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vědomostí o zapojení,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vlastnostech a užití základních tří typů tranzistorových zesilovačů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Užití, vlastnosti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078977"/>
              </p:ext>
            </p:extLst>
          </p:nvPr>
        </p:nvGraphicFramePr>
        <p:xfrm>
          <a:off x="323528" y="1124744"/>
          <a:ext cx="8568952" cy="390144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cs-CZ" sz="32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Zapojení se společným emitorem 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cs-CZ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nejužívanější</a:t>
                      </a: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nf zesilovače, předzesilovače, vf zesilovače</a:t>
                      </a: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spínací obvody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cs-CZ" sz="3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velké zesílení</a:t>
                      </a: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vyhovující vstupní odpor</a:t>
                      </a: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182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Užití, vlastnosti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99413"/>
              </p:ext>
            </p:extLst>
          </p:nvPr>
        </p:nvGraphicFramePr>
        <p:xfrm>
          <a:off x="323528" y="1124744"/>
          <a:ext cx="8640960" cy="4389120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cs-CZ" sz="32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Zapojení se společným kolektorem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–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emitorový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sledovač</a:t>
                      </a:r>
                      <a:r>
                        <a:rPr lang="cs-CZ" sz="32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cs-CZ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předzesilovače</a:t>
                      </a:r>
                      <a:r>
                        <a:rPr lang="cs-CZ" sz="3200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 velkým vstupním odporem</a:t>
                      </a:r>
                      <a:endParaRPr lang="cs-CZ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koncové stupně nf zesilovačů</a:t>
                      </a: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buzení dlouhých kabelů 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cs-CZ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velký vstupní odpor </a:t>
                      </a: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malý výstupní odpor</a:t>
                      </a: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50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Užití, vlastnosti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071130"/>
              </p:ext>
            </p:extLst>
          </p:nvPr>
        </p:nvGraphicFramePr>
        <p:xfrm>
          <a:off x="323528" y="1124744"/>
          <a:ext cx="8640960" cy="3413760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cs-CZ" sz="32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Zapojení se společnou bází 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cs-CZ" sz="3200" b="1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jen vf zesilovače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cs-CZ" sz="3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457200" lvl="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odolné proti samovolnému rozkmitání</a:t>
                      </a:r>
                    </a:p>
                    <a:p>
                      <a:pPr marL="457200" lvl="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velké zesílení</a:t>
                      </a:r>
                    </a:p>
                    <a:p>
                      <a:pPr marL="457200" lvl="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malý vstupní odpor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</a:t>
                      </a: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vhodný pro vf obvody</a:t>
                      </a: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118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3" name="Tabulka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9058332"/>
                  </p:ext>
                </p:extLst>
              </p:nvPr>
            </p:nvGraphicFramePr>
            <p:xfrm>
              <a:off x="287524" y="836712"/>
              <a:ext cx="8568952" cy="44980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642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7220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002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Společný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 emitor</a:t>
                          </a:r>
                          <a:endParaRPr lang="cs-CZ" sz="2800" b="1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Společný kolektor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Společná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 báze</a:t>
                          </a:r>
                          <a:endParaRPr lang="cs-CZ" sz="2800" b="1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Vstupní odpor</a:t>
                          </a:r>
                        </a:p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(bez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 R</a:t>
                          </a:r>
                          <a:r>
                            <a:rPr lang="cs-CZ" sz="2800" b="1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, R</a:t>
                          </a:r>
                          <a:r>
                            <a:rPr lang="cs-CZ" sz="2800" b="1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2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)</a:t>
                          </a:r>
                          <a:endParaRPr lang="cs-CZ" sz="2800" b="1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β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*R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   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(</a:t>
                          </a:r>
                          <a:r>
                            <a:rPr lang="el-GR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β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*r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β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*R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endParaRPr lang="cs-CZ" sz="28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cs-CZ" sz="14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střední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malý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Výstupní odpor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800" b="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k</a:t>
                          </a:r>
                          <a:endParaRPr lang="cs-CZ" sz="2800" b="0" baseline="-2500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800" b="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k</a:t>
                          </a:r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cs-CZ" sz="14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malý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Napěťové zesílení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cs-CZ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cs-CZ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cs-CZ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    (−</m:t>
                                </m:r>
                                <m:f>
                                  <m:fPr>
                                    <m:ctrlPr>
                                      <a:rPr lang="cs-CZ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cs-CZ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cs-CZ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cs typeface="Arial" pitchFamily="34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cs-CZ" sz="14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velké</a:t>
                          </a:r>
                          <a:endParaRPr lang="cs-CZ" sz="28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malé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3" name="Tabulka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9058332"/>
                  </p:ext>
                </p:extLst>
              </p:nvPr>
            </p:nvGraphicFramePr>
            <p:xfrm>
              <a:off x="287524" y="836712"/>
              <a:ext cx="8568952" cy="44980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642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7220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002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944880">
                    <a:tc>
                      <a:txBody>
                        <a:bodyPr/>
                        <a:lstStyle/>
                        <a:p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Společný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 emitor</a:t>
                          </a:r>
                          <a:endParaRPr lang="cs-CZ" sz="2800" b="1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Společný kolektor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Společná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 báze</a:t>
                          </a:r>
                          <a:endParaRPr lang="cs-CZ" sz="2800" b="1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 rowSpan="2">
                      <a:txBody>
                        <a:bodyPr/>
                        <a:lstStyle/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Vstupní odpor</a:t>
                          </a:r>
                        </a:p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(bez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 R</a:t>
                          </a:r>
                          <a:r>
                            <a:rPr lang="cs-CZ" sz="2800" b="1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, R</a:t>
                          </a:r>
                          <a:r>
                            <a:rPr lang="cs-CZ" sz="2800" b="1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2</a:t>
                          </a:r>
                          <a:r>
                            <a:rPr lang="cs-CZ" sz="2800" b="1" baseline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)</a:t>
                          </a:r>
                          <a:endParaRPr lang="cs-CZ" sz="2800" b="1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β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*R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   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(</a:t>
                          </a:r>
                          <a:r>
                            <a:rPr lang="el-GR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β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*r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β</a:t>
                          </a: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*R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endParaRPr lang="cs-CZ" sz="28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 vMerge="1">
                      <a:txBody>
                        <a:bodyPr/>
                        <a:lstStyle/>
                        <a:p>
                          <a:endParaRPr lang="cs-CZ" sz="14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střední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malý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8160">
                    <a:tc rowSpan="2">
                      <a:txBody>
                        <a:bodyPr/>
                        <a:lstStyle/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Výstupní odpor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800" b="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k</a:t>
                          </a:r>
                          <a:endParaRPr lang="cs-CZ" sz="2800" b="0" baseline="-2500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e</a:t>
                          </a:r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800" b="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R</a:t>
                          </a:r>
                          <a:r>
                            <a:rPr lang="cs-CZ" sz="2800" b="0" baseline="-25000" dirty="0" err="1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k</a:t>
                          </a:r>
                          <a:endParaRPr lang="cs-CZ" sz="28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8160">
                    <a:tc vMerge="1">
                      <a:txBody>
                        <a:bodyPr/>
                        <a:lstStyle/>
                        <a:p>
                          <a:endParaRPr lang="cs-CZ" sz="14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malý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velký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962343">
                    <a:tc rowSpan="2">
                      <a:txBody>
                        <a:bodyPr/>
                        <a:lstStyle/>
                        <a:p>
                          <a:r>
                            <a:rPr lang="cs-CZ" sz="2800" b="1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Napěťové zesílení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19672" t="-320253" r="-165301" b="-708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6949" t="-320253" r="-678" b="-708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18160">
                    <a:tc vMerge="1">
                      <a:txBody>
                        <a:bodyPr/>
                        <a:lstStyle/>
                        <a:p>
                          <a:endParaRPr lang="cs-CZ" sz="1400" b="0" dirty="0">
                            <a:solidFill>
                              <a:schemeClr val="tx1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velké</a:t>
                          </a:r>
                          <a:endParaRPr lang="cs-CZ" sz="28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malé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800" b="0" dirty="0">
                              <a:solidFill>
                                <a:schemeClr val="tx1"/>
                              </a:solidFill>
                              <a:latin typeface="Arial" pitchFamily="34" charset="0"/>
                              <a:cs typeface="Arial" pitchFamily="34" charset="0"/>
                            </a:rPr>
                            <a:t>velké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ovéPole 5"/>
          <p:cNvSpPr txBox="1"/>
          <p:nvPr/>
        </p:nvSpPr>
        <p:spPr>
          <a:xfrm>
            <a:off x="179512" y="5877272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Výrazy v závorkách platí s připojeným kondenzátorem </a:t>
            </a:r>
            <a:r>
              <a:rPr lang="cs-CZ" sz="2000" dirty="0" err="1"/>
              <a:t>C</a:t>
            </a:r>
            <a:r>
              <a:rPr lang="cs-CZ" sz="2000" baseline="-25000" dirty="0" err="1"/>
              <a:t>e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450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r>
              <a:rPr lang="en-US" dirty="0"/>
              <a:t> </a:t>
            </a:r>
            <a:r>
              <a:rPr lang="en-US" dirty="0" err="1"/>
              <a:t>shrnutí</a:t>
            </a:r>
            <a:endParaRPr lang="cs-CZ" dirty="0"/>
          </a:p>
        </p:txBody>
      </p:sp>
      <p:graphicFrame>
        <p:nvGraphicFramePr>
          <p:cNvPr id="43" name="Tabulk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025877"/>
              </p:ext>
            </p:extLst>
          </p:nvPr>
        </p:nvGraphicFramePr>
        <p:xfrm>
          <a:off x="287524" y="1328678"/>
          <a:ext cx="856895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Společný</a:t>
                      </a:r>
                      <a:r>
                        <a:rPr lang="cs-CZ" sz="28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emitor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Společný kolektor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Společná</a:t>
                      </a:r>
                      <a:r>
                        <a:rPr lang="cs-CZ" sz="28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báze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Vstupní odpor</a:t>
                      </a:r>
                    </a:p>
                    <a:p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(bez</a:t>
                      </a:r>
                      <a:r>
                        <a:rPr lang="cs-CZ" sz="28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</a:t>
                      </a:r>
                      <a:r>
                        <a:rPr lang="cs-CZ" sz="28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cs-CZ" sz="28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R</a:t>
                      </a:r>
                      <a:r>
                        <a:rPr lang="cs-CZ" sz="28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cs-CZ" sz="28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střední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největší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nejmenší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velký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nejmenší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velký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Napěťové 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velké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nejmenší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velké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04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81926" y="2708920"/>
            <a:ext cx="6780149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Tranzistorové zesilovače </a:t>
            </a:r>
            <a:r>
              <a:rPr lang="en-US" sz="4400" b="1" dirty="0"/>
              <a:t>- </a:t>
            </a:r>
            <a:r>
              <a:rPr lang="cs-CZ" sz="4400" b="1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547664" y="1700808"/>
            <a:ext cx="55446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Zapojení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Vlastnosti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zesílení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vstupní odpor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výstupní odpor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Užití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00" y="1412776"/>
            <a:ext cx="2148214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Všechna tři zapojení vycházejí ze základního společného zapojení, ...</a:t>
            </a:r>
          </a:p>
        </p:txBody>
      </p:sp>
    </p:spTree>
    <p:extLst>
      <p:ext uri="{BB962C8B-B14F-4D97-AF65-F5344CB8AC3E}">
        <p14:creationId xmlns:p14="http://schemas.microsoft.com/office/powerpoint/2010/main" val="144998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... ke kterému dle typu přidáme vstup </a:t>
            </a:r>
          </a:p>
          <a:p>
            <a:r>
              <a:rPr lang="cs-CZ" sz="2800" dirty="0"/>
              <a:t>a výstup...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00" y="1412776"/>
            <a:ext cx="2148214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2" name="Přímá spojnice se šipkou 11"/>
          <p:cNvCxnSpPr/>
          <p:nvPr/>
        </p:nvCxnSpPr>
        <p:spPr>
          <a:xfrm flipV="1">
            <a:off x="3707904" y="3933056"/>
            <a:ext cx="1080120" cy="14401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707904" y="4221088"/>
            <a:ext cx="2232248" cy="21602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6084168" y="4005064"/>
            <a:ext cx="1224136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6084168" y="3501008"/>
            <a:ext cx="1224136" cy="14401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971600" y="385046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Možné vstupy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380312" y="3410997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Možné výstupy</a:t>
            </a:r>
          </a:p>
        </p:txBody>
      </p:sp>
    </p:spTree>
    <p:extLst>
      <p:ext uri="{BB962C8B-B14F-4D97-AF65-F5344CB8AC3E}">
        <p14:creationId xmlns:p14="http://schemas.microsoft.com/office/powerpoint/2010/main" val="260078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... a zbývající jednu elektrodu uzemníme. </a:t>
            </a:r>
          </a:p>
          <a:p>
            <a:endParaRPr lang="cs-CZ" sz="2800" dirty="0"/>
          </a:p>
          <a:p>
            <a:r>
              <a:rPr lang="cs-CZ" sz="2800" dirty="0"/>
              <a:t>Obvykle kondenzátorem.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00" y="1412776"/>
            <a:ext cx="2148214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2" name="Přímá spojnice se šipkou 11"/>
          <p:cNvCxnSpPr/>
          <p:nvPr/>
        </p:nvCxnSpPr>
        <p:spPr>
          <a:xfrm>
            <a:off x="3419872" y="3553251"/>
            <a:ext cx="1368152" cy="3432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4067944" y="4437112"/>
            <a:ext cx="1872208" cy="151216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30" idx="1"/>
          </p:cNvCxnSpPr>
          <p:nvPr/>
        </p:nvCxnSpPr>
        <p:spPr>
          <a:xfrm flipH="1">
            <a:off x="6084168" y="1673806"/>
            <a:ext cx="1277753" cy="161117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827584" y="328999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společná báze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361921" y="1196752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Společný kolektor</a:t>
            </a: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204" y="5233752"/>
            <a:ext cx="540384" cy="36025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Přímá spojnice 28"/>
          <p:cNvCxnSpPr/>
          <p:nvPr/>
        </p:nvCxnSpPr>
        <p:spPr>
          <a:xfrm>
            <a:off x="6532915" y="4797152"/>
            <a:ext cx="216024" cy="0"/>
          </a:xfrm>
          <a:prstGeom prst="line">
            <a:avLst/>
          </a:prstGeom>
          <a:solidFill>
            <a:schemeClr val="accent1"/>
          </a:solidFill>
          <a:ln w="381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6532915" y="4869160"/>
            <a:ext cx="216024" cy="0"/>
          </a:xfrm>
          <a:prstGeom prst="line">
            <a:avLst/>
          </a:prstGeom>
          <a:solidFill>
            <a:schemeClr val="accent1"/>
          </a:solidFill>
          <a:ln w="381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640927" y="4437112"/>
            <a:ext cx="0" cy="36004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6640927" y="4869160"/>
            <a:ext cx="0" cy="36004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084168" y="4437112"/>
            <a:ext cx="556759" cy="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454072" y="587727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společný emitor </a:t>
            </a: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732" y="4169871"/>
            <a:ext cx="540384" cy="36025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Přímá spojnice 26"/>
          <p:cNvCxnSpPr/>
          <p:nvPr/>
        </p:nvCxnSpPr>
        <p:spPr>
          <a:xfrm>
            <a:off x="6872443" y="3733271"/>
            <a:ext cx="216024" cy="0"/>
          </a:xfrm>
          <a:prstGeom prst="line">
            <a:avLst/>
          </a:prstGeom>
          <a:solidFill>
            <a:schemeClr val="accent1"/>
          </a:solidFill>
          <a:ln w="381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872443" y="3805279"/>
            <a:ext cx="216024" cy="0"/>
          </a:xfrm>
          <a:prstGeom prst="line">
            <a:avLst/>
          </a:prstGeom>
          <a:solidFill>
            <a:schemeClr val="accent1"/>
          </a:solidFill>
          <a:ln w="381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6980455" y="3373231"/>
            <a:ext cx="0" cy="36004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6980455" y="3805279"/>
            <a:ext cx="0" cy="36004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6084168" y="3373231"/>
            <a:ext cx="896287" cy="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056" y="4786599"/>
            <a:ext cx="540384" cy="36025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Přímá spojnice 40"/>
          <p:cNvCxnSpPr/>
          <p:nvPr/>
        </p:nvCxnSpPr>
        <p:spPr>
          <a:xfrm>
            <a:off x="3827767" y="4349999"/>
            <a:ext cx="216024" cy="0"/>
          </a:xfrm>
          <a:prstGeom prst="line">
            <a:avLst/>
          </a:prstGeom>
          <a:solidFill>
            <a:schemeClr val="accent1"/>
          </a:solidFill>
          <a:ln w="381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3827767" y="4422007"/>
            <a:ext cx="216024" cy="0"/>
          </a:xfrm>
          <a:prstGeom prst="line">
            <a:avLst/>
          </a:prstGeom>
          <a:solidFill>
            <a:schemeClr val="accent1"/>
          </a:solidFill>
          <a:ln w="381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3935779" y="3989959"/>
            <a:ext cx="0" cy="36004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3935779" y="4422007"/>
            <a:ext cx="0" cy="36004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H="1">
            <a:off x="3935780" y="3985299"/>
            <a:ext cx="924252" cy="4660"/>
          </a:xfrm>
          <a:prstGeom prst="line">
            <a:avLst/>
          </a:prstGeom>
          <a:solidFill>
            <a:schemeClr val="accent1"/>
          </a:solidFill>
          <a:ln w="25400">
            <a:solidFill>
              <a:srgbClr val="0000FF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32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pPr lvl="0"/>
            <a:r>
              <a:rPr lang="cs-CZ" dirty="0">
                <a:solidFill>
                  <a:srgbClr val="000000"/>
                </a:solidFill>
                <a:ea typeface="Times New Roman"/>
              </a:rPr>
              <a:t>Zapojení se společným emitorem</a:t>
            </a:r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192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16635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7"/>
            <a:ext cx="8229600" cy="369332"/>
          </a:xfrm>
        </p:spPr>
        <p:txBody>
          <a:bodyPr/>
          <a:lstStyle/>
          <a:p>
            <a:pPr lvl="0"/>
            <a:r>
              <a:rPr lang="cs-CZ" dirty="0">
                <a:solidFill>
                  <a:srgbClr val="000000"/>
                </a:solidFill>
                <a:ea typeface="Times New Roman"/>
              </a:rPr>
              <a:t>Zapojení se společným kolektorem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397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40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7"/>
            <a:ext cx="8229600" cy="369332"/>
          </a:xfrm>
        </p:spPr>
        <p:txBody>
          <a:bodyPr/>
          <a:lstStyle/>
          <a:p>
            <a:pPr lvl="0"/>
            <a:r>
              <a:rPr lang="cs-CZ" dirty="0">
                <a:solidFill>
                  <a:srgbClr val="000000"/>
                </a:solidFill>
                <a:ea typeface="Times New Roman"/>
              </a:rPr>
              <a:t>Zapojení se společnou bází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397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00425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3810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12854</TotalTime>
  <Words>559</Words>
  <Application>Microsoft Office PowerPoint</Application>
  <PresentationFormat>Předvádění na obrazovce (4:3)</PresentationFormat>
  <Paragraphs>199</Paragraphs>
  <Slides>14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Lucida Sans Unicode</vt:lpstr>
      <vt:lpstr>Times New Roman</vt:lpstr>
      <vt:lpstr>Verdana</vt:lpstr>
      <vt:lpstr>Wingdings 2</vt:lpstr>
      <vt:lpstr>Wingdings 3</vt:lpstr>
      <vt:lpstr>Shluk</vt:lpstr>
      <vt:lpstr>Prezentace aplikace PowerPoint</vt:lpstr>
      <vt:lpstr>Úvod</vt:lpstr>
      <vt:lpstr>Osnova</vt:lpstr>
      <vt:lpstr>Zapojení</vt:lpstr>
      <vt:lpstr>Zapojení</vt:lpstr>
      <vt:lpstr>Zapojení</vt:lpstr>
      <vt:lpstr>Zapojení se společným emitorem</vt:lpstr>
      <vt:lpstr>Zapojení se společným kolektorem</vt:lpstr>
      <vt:lpstr>Zapojení se společnou bází</vt:lpstr>
      <vt:lpstr>Užití, vlastnosti</vt:lpstr>
      <vt:lpstr>Užití, vlastnosti</vt:lpstr>
      <vt:lpstr>Užití, vlastnosti</vt:lpstr>
      <vt:lpstr>Shrnutí</vt:lpstr>
      <vt:lpstr>Shrnutí shrnutí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584</cp:revision>
  <cp:lastPrinted>2025-03-27T11:45:42Z</cp:lastPrinted>
  <dcterms:created xsi:type="dcterms:W3CDTF">2011-08-12T09:23:29Z</dcterms:created>
  <dcterms:modified xsi:type="dcterms:W3CDTF">2025-03-27T11:52:51Z</dcterms:modified>
</cp:coreProperties>
</file>