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90" r:id="rId2"/>
    <p:sldId id="291" r:id="rId3"/>
    <p:sldId id="292" r:id="rId4"/>
    <p:sldId id="317" r:id="rId5"/>
    <p:sldId id="319" r:id="rId6"/>
    <p:sldId id="315" r:id="rId7"/>
    <p:sldId id="318" r:id="rId8"/>
    <p:sldId id="320" r:id="rId9"/>
    <p:sldId id="321" r:id="rId10"/>
    <p:sldId id="322" r:id="rId11"/>
    <p:sldId id="316" r:id="rId12"/>
    <p:sldId id="326" r:id="rId13"/>
    <p:sldId id="325" r:id="rId14"/>
    <p:sldId id="323" r:id="rId15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2" userDrawn="1">
          <p15:clr>
            <a:srgbClr val="A4A3A4"/>
          </p15:clr>
        </p15:guide>
        <p15:guide id="2" pos="212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8" d="100"/>
          <a:sy n="148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42"/>
        <p:guide pos="212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l">
              <a:defRPr sz="13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9" tIns="47775" rIns="95549" bIns="47775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0"/>
          </a:xfrm>
          <a:prstGeom prst="rect">
            <a:avLst/>
          </a:prstGeom>
        </p:spPr>
        <p:txBody>
          <a:bodyPr vert="horz" lIns="95549" tIns="47775" rIns="95549" bIns="47775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l">
              <a:defRPr sz="13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r">
              <a:defRPr sz="13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8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264462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88312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Spínané zdroje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igikey.com/schemeit/project/zes-vf1-APEDQCG301Q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igikey.com/schemeit/project/zes-vf1-APEDQCG301Q0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igikey.com/schemeit/project/zes-vf1-APEDQCG301Q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4315" y="2708920"/>
            <a:ext cx="8496944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Vysokofrekvenční zesilovače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12273"/>
            <a:ext cx="5500644" cy="4709816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Úzkopásmový</a:t>
            </a:r>
            <a:r>
              <a:rPr lang="cs-CZ" sz="3200" dirty="0"/>
              <a:t> zesilovač</a:t>
            </a:r>
          </a:p>
        </p:txBody>
      </p:sp>
      <p:grpSp>
        <p:nvGrpSpPr>
          <p:cNvPr id="11" name="Skupina 10"/>
          <p:cNvGrpSpPr/>
          <p:nvPr/>
        </p:nvGrpSpPr>
        <p:grpSpPr>
          <a:xfrm>
            <a:off x="5767478" y="1680332"/>
            <a:ext cx="3247032" cy="3842730"/>
            <a:chOff x="5796136" y="2420888"/>
            <a:chExt cx="3247032" cy="3842730"/>
          </a:xfrm>
        </p:grpSpPr>
        <p:sp>
          <p:nvSpPr>
            <p:cNvPr id="8" name="Obdélník 7"/>
            <p:cNvSpPr/>
            <p:nvPr/>
          </p:nvSpPr>
          <p:spPr>
            <a:xfrm>
              <a:off x="5796136" y="2420888"/>
              <a:ext cx="3247032" cy="3744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se šipkou 9"/>
            <p:cNvCxnSpPr/>
            <p:nvPr/>
          </p:nvCxnSpPr>
          <p:spPr>
            <a:xfrm>
              <a:off x="6084168" y="5429794"/>
              <a:ext cx="270363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V="1">
              <a:off x="6156176" y="2621482"/>
              <a:ext cx="0" cy="28751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Skupina 31"/>
            <p:cNvGrpSpPr/>
            <p:nvPr/>
          </p:nvGrpSpPr>
          <p:grpSpPr>
            <a:xfrm>
              <a:off x="6302730" y="2888940"/>
              <a:ext cx="2338520" cy="2455911"/>
              <a:chOff x="6409944" y="282696"/>
              <a:chExt cx="2338520" cy="1527816"/>
            </a:xfrm>
          </p:grpSpPr>
          <p:sp>
            <p:nvSpPr>
              <p:cNvPr id="30" name="Volný tvar 29"/>
              <p:cNvSpPr/>
              <p:nvPr/>
            </p:nvSpPr>
            <p:spPr>
              <a:xfrm>
                <a:off x="6409944" y="282696"/>
                <a:ext cx="1188720" cy="1527816"/>
              </a:xfrm>
              <a:custGeom>
                <a:avLst/>
                <a:gdLst>
                  <a:gd name="connsiteX0" fmla="*/ 0 w 1188720"/>
                  <a:gd name="connsiteY0" fmla="*/ 1527816 h 1527816"/>
                  <a:gd name="connsiteX1" fmla="*/ 512064 w 1188720"/>
                  <a:gd name="connsiteY1" fmla="*/ 1408944 h 1527816"/>
                  <a:gd name="connsiteX2" fmla="*/ 804672 w 1188720"/>
                  <a:gd name="connsiteY2" fmla="*/ 1134624 h 1527816"/>
                  <a:gd name="connsiteX3" fmla="*/ 1005840 w 1188720"/>
                  <a:gd name="connsiteY3" fmla="*/ 183648 h 1527816"/>
                  <a:gd name="connsiteX4" fmla="*/ 1188720 w 1188720"/>
                  <a:gd name="connsiteY4" fmla="*/ 768 h 1527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8720" h="1527816">
                    <a:moveTo>
                      <a:pt x="0" y="1527816"/>
                    </a:moveTo>
                    <a:cubicBezTo>
                      <a:pt x="188976" y="1501146"/>
                      <a:pt x="377952" y="1474476"/>
                      <a:pt x="512064" y="1408944"/>
                    </a:cubicBezTo>
                    <a:cubicBezTo>
                      <a:pt x="646176" y="1343412"/>
                      <a:pt x="722376" y="1338840"/>
                      <a:pt x="804672" y="1134624"/>
                    </a:cubicBezTo>
                    <a:cubicBezTo>
                      <a:pt x="886968" y="930408"/>
                      <a:pt x="941832" y="372624"/>
                      <a:pt x="1005840" y="183648"/>
                    </a:cubicBezTo>
                    <a:cubicBezTo>
                      <a:pt x="1069848" y="-5328"/>
                      <a:pt x="1129284" y="-2280"/>
                      <a:pt x="1188720" y="768"/>
                    </a:cubicBezTo>
                  </a:path>
                </a:pathLst>
              </a:custGeom>
              <a:noFill/>
              <a:ln w="412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Volný tvar 30"/>
              <p:cNvSpPr/>
              <p:nvPr/>
            </p:nvSpPr>
            <p:spPr>
              <a:xfrm flipH="1">
                <a:off x="7562072" y="282696"/>
                <a:ext cx="1186392" cy="1527816"/>
              </a:xfrm>
              <a:custGeom>
                <a:avLst/>
                <a:gdLst>
                  <a:gd name="connsiteX0" fmla="*/ 0 w 1188720"/>
                  <a:gd name="connsiteY0" fmla="*/ 1527816 h 1527816"/>
                  <a:gd name="connsiteX1" fmla="*/ 512064 w 1188720"/>
                  <a:gd name="connsiteY1" fmla="*/ 1408944 h 1527816"/>
                  <a:gd name="connsiteX2" fmla="*/ 804672 w 1188720"/>
                  <a:gd name="connsiteY2" fmla="*/ 1134624 h 1527816"/>
                  <a:gd name="connsiteX3" fmla="*/ 1005840 w 1188720"/>
                  <a:gd name="connsiteY3" fmla="*/ 183648 h 1527816"/>
                  <a:gd name="connsiteX4" fmla="*/ 1188720 w 1188720"/>
                  <a:gd name="connsiteY4" fmla="*/ 768 h 1527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8720" h="1527816">
                    <a:moveTo>
                      <a:pt x="0" y="1527816"/>
                    </a:moveTo>
                    <a:cubicBezTo>
                      <a:pt x="188976" y="1501146"/>
                      <a:pt x="377952" y="1474476"/>
                      <a:pt x="512064" y="1408944"/>
                    </a:cubicBezTo>
                    <a:cubicBezTo>
                      <a:pt x="646176" y="1343412"/>
                      <a:pt x="722376" y="1338840"/>
                      <a:pt x="804672" y="1134624"/>
                    </a:cubicBezTo>
                    <a:cubicBezTo>
                      <a:pt x="886968" y="930408"/>
                      <a:pt x="941832" y="372624"/>
                      <a:pt x="1005840" y="183648"/>
                    </a:cubicBezTo>
                    <a:cubicBezTo>
                      <a:pt x="1069848" y="-5328"/>
                      <a:pt x="1129284" y="-2280"/>
                      <a:pt x="1188720" y="768"/>
                    </a:cubicBezTo>
                  </a:path>
                </a:pathLst>
              </a:custGeom>
              <a:noFill/>
              <a:ln w="412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3" name="Přímá spojnice se šipkou 32"/>
            <p:cNvCxnSpPr/>
            <p:nvPr/>
          </p:nvCxnSpPr>
          <p:spPr>
            <a:xfrm flipV="1">
              <a:off x="7491450" y="2621482"/>
              <a:ext cx="0" cy="28751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V="1">
              <a:off x="6760276" y="2877255"/>
              <a:ext cx="948116" cy="849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/>
            <p:nvPr/>
          </p:nvCxnSpPr>
          <p:spPr>
            <a:xfrm flipV="1">
              <a:off x="6760276" y="3219017"/>
              <a:ext cx="962940" cy="849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/>
            <p:nvPr/>
          </p:nvCxnSpPr>
          <p:spPr>
            <a:xfrm flipH="1" flipV="1">
              <a:off x="6855321" y="2877255"/>
              <a:ext cx="3833" cy="35025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se šipkou 43"/>
            <p:cNvCxnSpPr/>
            <p:nvPr/>
          </p:nvCxnSpPr>
          <p:spPr>
            <a:xfrm flipV="1">
              <a:off x="7308304" y="2955805"/>
              <a:ext cx="0" cy="30089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se šipkou 46"/>
            <p:cNvCxnSpPr/>
            <p:nvPr/>
          </p:nvCxnSpPr>
          <p:spPr>
            <a:xfrm flipV="1">
              <a:off x="7680160" y="2944483"/>
              <a:ext cx="0" cy="30089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se šipkou 47"/>
            <p:cNvCxnSpPr/>
            <p:nvPr/>
          </p:nvCxnSpPr>
          <p:spPr>
            <a:xfrm rot="16200000" flipH="1" flipV="1">
              <a:off x="7487110" y="5707468"/>
              <a:ext cx="3559" cy="3771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6651466" y="5894286"/>
              <a:ext cx="18809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B = šířka pásma</a:t>
              </a: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6246929" y="2887773"/>
              <a:ext cx="721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3 dB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7362248" y="5431893"/>
              <a:ext cx="721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f</a:t>
              </a:r>
              <a:r>
                <a:rPr lang="cs-CZ" baseline="-25000" dirty="0" err="1"/>
                <a:t>m</a:t>
              </a:r>
              <a:endParaRPr lang="cs-CZ" baseline="-25000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8597165" y="5429794"/>
              <a:ext cx="2272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  <a:endParaRPr lang="cs-CZ" baseline="-250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5822236" y="2532689"/>
              <a:ext cx="333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</a:t>
              </a:r>
              <a:endParaRPr lang="cs-CZ" baseline="-25000" dirty="0"/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5767478" y="340633"/>
            <a:ext cx="3341026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Rezonanční kmitočet a jeho blízké okolí zesilovač zesiluje…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753659" y="5622339"/>
            <a:ext cx="327467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…ostatní kmitočty nepropustí.</a:t>
            </a:r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7164288" y="1540962"/>
            <a:ext cx="261912" cy="533887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endCxn id="30" idx="0"/>
          </p:cNvCxnSpPr>
          <p:nvPr/>
        </p:nvCxnSpPr>
        <p:spPr>
          <a:xfrm flipH="1" flipV="1">
            <a:off x="6274072" y="4604295"/>
            <a:ext cx="314152" cy="918768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8503782" y="4756103"/>
            <a:ext cx="64726" cy="766960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41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Rezonanční obvod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Paralelní rezonanční obvod – pokus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3717032"/>
            <a:ext cx="2072978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Spojíme cívku a kondenzátor. Mezi ně dáme spínač.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2620"/>
            <a:ext cx="2072978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023" y="1622619"/>
            <a:ext cx="2072978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2411760" y="3717032"/>
            <a:ext cx="2072978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Kondenzátor nabijeme, nahoře plus.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01007" y="215927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+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295031" y="268249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-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348" y="1622619"/>
            <a:ext cx="2096594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4560211" y="215927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+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554235" y="268249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-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654271" y="3721578"/>
            <a:ext cx="2072978" cy="23083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Spínač sepneme.</a:t>
            </a:r>
          </a:p>
          <a:p>
            <a:r>
              <a:rPr lang="cs-CZ" sz="1600" dirty="0"/>
              <a:t>Kondenzátor se snaží protlačit do cívky proud. Cívka se brání, ale nakonec proud teče. Energie se přelévá z kondenzátoru do cívky.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22618"/>
            <a:ext cx="2096594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6929187" y="3721577"/>
            <a:ext cx="2072978" cy="15696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Kondenzátor se přes cívku vybije. Je prázdný. Ale energie se přelila do cívky a ta se snaží zachovat proud. </a:t>
            </a:r>
          </a:p>
        </p:txBody>
      </p:sp>
      <p:sp>
        <p:nvSpPr>
          <p:cNvPr id="22" name="Rovnoramenný trojúhelník 21"/>
          <p:cNvSpPr/>
          <p:nvPr/>
        </p:nvSpPr>
        <p:spPr>
          <a:xfrm rot="10800000">
            <a:off x="6292991" y="2159278"/>
            <a:ext cx="130048" cy="91896"/>
          </a:xfrm>
          <a:prstGeom prst="triangle">
            <a:avLst/>
          </a:prstGeom>
          <a:solidFill>
            <a:schemeClr val="bg1"/>
          </a:solidFill>
          <a:ln cap="flat" cmpd="sng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 rot="10800000">
            <a:off x="8568440" y="2981306"/>
            <a:ext cx="130048" cy="91896"/>
          </a:xfrm>
          <a:prstGeom prst="triangle">
            <a:avLst/>
          </a:prstGeom>
          <a:solidFill>
            <a:schemeClr val="bg1"/>
          </a:solidFill>
          <a:ln cap="flat" cmpd="sng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101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Rezonanční obvod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Paralelní rezonanční obvod – pokus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3860"/>
            <a:ext cx="2096594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160435" y="3959153"/>
            <a:ext cx="2072978" cy="1815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Proud z cívky nabíjí kondenzátor odspodu kladným nábojem, tj. opačně než prve. Energie se přelévá z cívky do kondenzátoru.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9698" y="2679115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+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9935" y="220969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-</a:t>
            </a: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406" y="1643859"/>
            <a:ext cx="2096594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2456329" y="3959152"/>
            <a:ext cx="2072978" cy="2062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Cívka přelila svoji energii do kondenzátoru, je prázdná. Kondenzátor je nabitý na opačnou polaritu než na začátku.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55592" y="267911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+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377644" y="220969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-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822" y="1652647"/>
            <a:ext cx="2096594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4744745" y="3967940"/>
            <a:ext cx="2072978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Kondenzátor se snaží protlačit do cívky proud opačného směru než prve.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644008" y="268790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+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644008" y="2234135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-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940190" y="3721576"/>
            <a:ext cx="2072978" cy="28007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Kondenzátor se přes cívku vybije. Je prázdný. Ale energie se přelila do cívky a ta se snaží zachovat proud. </a:t>
            </a:r>
          </a:p>
          <a:p>
            <a:endParaRPr lang="cs-CZ" sz="1600" dirty="0"/>
          </a:p>
          <a:p>
            <a:pPr algn="ctr"/>
            <a:r>
              <a:rPr lang="cs-CZ" sz="3200" b="1" dirty="0"/>
              <a:t>Co bude dál?</a:t>
            </a: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503" y="1640892"/>
            <a:ext cx="2096594" cy="202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vnoramenný trojúhelník 24"/>
          <p:cNvSpPr/>
          <p:nvPr/>
        </p:nvSpPr>
        <p:spPr>
          <a:xfrm rot="10800000">
            <a:off x="1791372" y="3040091"/>
            <a:ext cx="130048" cy="91896"/>
          </a:xfrm>
          <a:prstGeom prst="triangle">
            <a:avLst/>
          </a:prstGeom>
          <a:solidFill>
            <a:schemeClr val="bg1"/>
          </a:solidFill>
          <a:ln cap="flat" cmpd="sng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vnoramenný trojúhelník 32"/>
          <p:cNvSpPr/>
          <p:nvPr/>
        </p:nvSpPr>
        <p:spPr>
          <a:xfrm>
            <a:off x="6379392" y="3072341"/>
            <a:ext cx="130048" cy="91896"/>
          </a:xfrm>
          <a:prstGeom prst="triangle">
            <a:avLst/>
          </a:prstGeom>
          <a:solidFill>
            <a:schemeClr val="bg1"/>
          </a:solidFill>
          <a:ln cap="flat" cmpd="sng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21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Rezonanční obvod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Paralelní rezonanční obvod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98" y="1632864"/>
            <a:ext cx="3197974" cy="4172399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3923928" y="1622620"/>
            <a:ext cx="5112568" cy="378565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Energie se může stále přelévat z kondenzátoru do cívky a zpět.</a:t>
            </a:r>
          </a:p>
          <a:p>
            <a:r>
              <a:rPr lang="cs-CZ" sz="2400" dirty="0"/>
              <a:t>Na svorkách obvodu je pak střídavé napětí.</a:t>
            </a:r>
          </a:p>
          <a:p>
            <a:r>
              <a:rPr lang="cs-CZ" sz="2400" dirty="0"/>
              <a:t>Kvůli ztrátám se kmity časem utlumí.</a:t>
            </a:r>
          </a:p>
          <a:p>
            <a:r>
              <a:rPr lang="cs-CZ" sz="2400" dirty="0"/>
              <a:t>Když ztráty </a:t>
            </a:r>
            <a:r>
              <a:rPr lang="en-US" sz="2400" dirty="0" err="1"/>
              <a:t>doplníme</a:t>
            </a:r>
            <a:r>
              <a:rPr lang="en-US" sz="2400"/>
              <a:t> </a:t>
            </a:r>
            <a:r>
              <a:rPr lang="cs-CZ" sz="2400"/>
              <a:t>zesilovačem</a:t>
            </a:r>
            <a:r>
              <a:rPr lang="cs-CZ" sz="2400" dirty="0"/>
              <a:t>, dostaneme kmity netlumené.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9600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Rezonanční obvod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Paralelní rezonanční obvod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779912" y="1622620"/>
            <a:ext cx="5184576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Každé přelití energie sem – tam trvá tím déle, čím větší je kapacita kondenzátoru a indukčnost cívky.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767966" y="3057467"/>
                <a:ext cx="5112568" cy="308334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Kmitočet  přelévání je proto tím menší, čím jsou kapacita a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indukčnost větší:</a:t>
                </a:r>
                <a:endParaRPr lang="cs-CZ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600" b="0" i="0" dirty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cs-CZ" sz="3600" b="0" i="0" baseline="-25000" dirty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cs-CZ" sz="36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6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36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3600" b="0" i="0" dirty="0" smtClean="0">
                              <a:latin typeface="Cambria Math" panose="02040503050406030204" pitchFamily="18" charset="0"/>
                            </a:rPr>
                            <m:t>π</m:t>
                          </m:r>
                          <m:rad>
                            <m:radPr>
                              <m:degHide m:val="on"/>
                              <m:ctrlPr>
                                <a:rPr lang="el-GR" sz="3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sty m:val="p"/>
                                </m:rPr>
                                <a:rPr lang="cs-CZ" sz="3600" b="0" i="0" dirty="0" smtClean="0">
                                  <a:latin typeface="Cambria Math" panose="02040503050406030204" pitchFamily="18" charset="0"/>
                                </a:rPr>
                                <m:t>LC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cs-C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Kmitočet f</a:t>
                </a:r>
                <a:r>
                  <a:rPr lang="cs-CZ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se nazývá rezonanční.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966" y="3057467"/>
                <a:ext cx="5112568" cy="3083345"/>
              </a:xfrm>
              <a:prstGeom prst="rect">
                <a:avLst/>
              </a:prstGeom>
              <a:blipFill>
                <a:blip r:embed="rId3"/>
                <a:stretch>
                  <a:fillRect l="-1663" t="-1181" b="-3543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98" y="1632864"/>
            <a:ext cx="3197974" cy="417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0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dirty="0"/>
              <a:t>Definice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dirty="0"/>
              <a:t>Rozdělení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3200" dirty="0"/>
              <a:t>širokopásmové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3200" dirty="0"/>
              <a:t>úzkopásmové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dirty="0"/>
              <a:t>Rezonanční obvod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4031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/>
              <a:t>Vysokofrekvenční zesilovač je obvod, který zesiluje signály o vysokém kmitočtu (frekvenci).</a:t>
            </a:r>
          </a:p>
          <a:p>
            <a:endParaRPr lang="cs-CZ" sz="3200" i="1" dirty="0"/>
          </a:p>
          <a:p>
            <a:r>
              <a:rPr lang="cs-CZ" sz="3200" i="1" dirty="0"/>
              <a:t>Vysoké kmitočty se používají např. pro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i="1" dirty="0"/>
              <a:t>rozhlas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i="1" dirty="0"/>
              <a:t>televizi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i="1" dirty="0"/>
              <a:t>mobilní telefony</a:t>
            </a:r>
          </a:p>
          <a:p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285561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/>
              <a:t>Vysokofrekvenční zesilovače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/>
              <a:t>širokopásmové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úzkopásmové (selektivní)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r>
              <a:rPr lang="cs-CZ" sz="3200" b="1" dirty="0"/>
              <a:t>Širokopásmový</a:t>
            </a:r>
            <a:r>
              <a:rPr lang="cs-CZ" sz="3200" dirty="0"/>
              <a:t> zesilovač zesiluje mnoho kmitočtů v širokém pásmu. </a:t>
            </a:r>
          </a:p>
          <a:p>
            <a:r>
              <a:rPr lang="cs-CZ" sz="3200" dirty="0"/>
              <a:t>Např. zesilovač pro televizní rozvod v rodinném domě zesiluje signály všech pozemních rozhlasových a televizních vysílačů v pásmu od 47 MHz do 860 MHz.</a:t>
            </a:r>
          </a:p>
        </p:txBody>
      </p:sp>
    </p:spTree>
    <p:extLst>
      <p:ext uri="{BB962C8B-B14F-4D97-AF65-F5344CB8AC3E}">
        <p14:creationId xmlns:p14="http://schemas.microsoft.com/office/powerpoint/2010/main" val="372550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Širokopásmový</a:t>
            </a:r>
            <a:r>
              <a:rPr lang="cs-CZ" sz="3200" dirty="0"/>
              <a:t> zesilovač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68" y="2348880"/>
            <a:ext cx="8580952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3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/>
              <a:t>Vysokofrekvenční zesilovače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širokopásmové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/>
              <a:t>úzkopásmové</a:t>
            </a:r>
            <a:r>
              <a:rPr lang="cs-CZ" sz="3200" dirty="0"/>
              <a:t> (selektivní)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r>
              <a:rPr lang="cs-CZ" sz="3200" b="1" dirty="0"/>
              <a:t>Úzkopásmový</a:t>
            </a:r>
            <a:r>
              <a:rPr lang="cs-CZ" sz="3200" dirty="0"/>
              <a:t> zesilovač vybírá signály jen v úzkém pásmu kmitočtů a ty zesílí. Ostatní kmitočty potlačí, nepřenese.</a:t>
            </a:r>
          </a:p>
          <a:p>
            <a:r>
              <a:rPr lang="cs-CZ" sz="3200" dirty="0"/>
              <a:t>Např. zesilovač ve vstupním obvodu rozhlasového přijímače zesílí jen signál toho vysílače, na který jej naladíme.</a:t>
            </a:r>
          </a:p>
        </p:txBody>
      </p:sp>
    </p:spTree>
    <p:extLst>
      <p:ext uri="{BB962C8B-B14F-4D97-AF65-F5344CB8AC3E}">
        <p14:creationId xmlns:p14="http://schemas.microsoft.com/office/powerpoint/2010/main" val="89727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Úzkopásmový</a:t>
            </a:r>
            <a:r>
              <a:rPr lang="cs-CZ" sz="3200" dirty="0"/>
              <a:t> zesilovač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93495"/>
            <a:ext cx="4443788" cy="507399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364088" y="1632865"/>
            <a:ext cx="3240360" cy="707886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dirty="0"/>
              <a:t>Tranzistor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456784" y="2940980"/>
            <a:ext cx="3240360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dirty="0"/>
              <a:t>Cívka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47444" y="4691012"/>
            <a:ext cx="324036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dirty="0"/>
              <a:t>Ladicí kondenzátor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3491880" y="1986808"/>
            <a:ext cx="1728192" cy="650104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572000" y="3291524"/>
            <a:ext cx="776088" cy="373285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4860032" y="5446895"/>
            <a:ext cx="533560" cy="201941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26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676" y="1612273"/>
            <a:ext cx="5500644" cy="4709816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Úzkopásmový</a:t>
            </a:r>
            <a:r>
              <a:rPr lang="cs-CZ" sz="3200" dirty="0"/>
              <a:t> zesilovač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6588224" y="3746962"/>
            <a:ext cx="1584176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Tranzistor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7236296" y="2031619"/>
            <a:ext cx="1196164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Cívka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043608" y="1693358"/>
            <a:ext cx="208823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Kondenzátor</a:t>
            </a:r>
          </a:p>
        </p:txBody>
      </p:sp>
      <p:cxnSp>
        <p:nvCxnSpPr>
          <p:cNvPr id="53" name="Přímá spojnice se šipkou 52"/>
          <p:cNvCxnSpPr/>
          <p:nvPr/>
        </p:nvCxnSpPr>
        <p:spPr>
          <a:xfrm>
            <a:off x="3225866" y="1989825"/>
            <a:ext cx="792088" cy="428380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5580112" y="2276872"/>
            <a:ext cx="1584176" cy="300923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 flipV="1">
            <a:off x="4932040" y="3967181"/>
            <a:ext cx="1584176" cy="133724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6516216" y="620170"/>
            <a:ext cx="188983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Rezonanční</a:t>
            </a:r>
          </a:p>
          <a:p>
            <a:pPr algn="ctr"/>
            <a:r>
              <a:rPr lang="cs-CZ" sz="2400" dirty="0"/>
              <a:t>obvod</a:t>
            </a:r>
          </a:p>
        </p:txBody>
      </p:sp>
      <p:sp>
        <p:nvSpPr>
          <p:cNvPr id="64" name="Zaoblený obdélník 63"/>
          <p:cNvSpPr/>
          <p:nvPr/>
        </p:nvSpPr>
        <p:spPr>
          <a:xfrm>
            <a:off x="4139952" y="1612273"/>
            <a:ext cx="1152128" cy="1816727"/>
          </a:xfrm>
          <a:prstGeom prst="roundRect">
            <a:avLst/>
          </a:prstGeom>
          <a:noFill/>
          <a:ln w="28575" cmpd="sng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5" name="Přímá spojnice se šipkou 64"/>
          <p:cNvCxnSpPr/>
          <p:nvPr/>
        </p:nvCxnSpPr>
        <p:spPr>
          <a:xfrm flipH="1">
            <a:off x="5004048" y="1044816"/>
            <a:ext cx="1476874" cy="648542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56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916831"/>
            <a:ext cx="5144946" cy="4405257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Vysokofrekvenční zesilovače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Úzkopásmový</a:t>
            </a:r>
            <a:r>
              <a:rPr lang="cs-CZ" sz="3200" dirty="0"/>
              <a:t> zesilovač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36096" y="974333"/>
            <a:ext cx="3607072" cy="526297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Rezonanční obvod L1C1 má svůj „oblíbený“ kmitočet – rezonanční.</a:t>
            </a:r>
          </a:p>
          <a:p>
            <a:endParaRPr lang="cs-CZ" sz="2400" dirty="0"/>
          </a:p>
          <a:p>
            <a:r>
              <a:rPr lang="cs-CZ" sz="2400" dirty="0"/>
              <a:t>Na tomto rezonančním kmitočtu se LC obvod ochotně rozkmitá.</a:t>
            </a:r>
          </a:p>
          <a:p>
            <a:r>
              <a:rPr lang="cs-CZ" sz="2400" dirty="0"/>
              <a:t>Jako sklenička, do které cinkneme.</a:t>
            </a:r>
          </a:p>
          <a:p>
            <a:endParaRPr lang="cs-CZ" sz="2400" dirty="0"/>
          </a:p>
          <a:p>
            <a:r>
              <a:rPr lang="cs-CZ" sz="2400" dirty="0"/>
              <a:t>Tento rezonanční kmitočet zesilovač zesiluje, ostatní nepropustí.</a:t>
            </a:r>
          </a:p>
        </p:txBody>
      </p:sp>
    </p:spTree>
    <p:extLst>
      <p:ext uri="{BB962C8B-B14F-4D97-AF65-F5344CB8AC3E}">
        <p14:creationId xmlns:p14="http://schemas.microsoft.com/office/powerpoint/2010/main" val="712019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1905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10107</TotalTime>
  <Words>577</Words>
  <Application>Microsoft Office PowerPoint</Application>
  <PresentationFormat>Předvádění na obrazovce (4:3)</PresentationFormat>
  <Paragraphs>154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 </vt:lpstr>
      <vt:lpstr>Osnova</vt:lpstr>
      <vt:lpstr>Definice</vt:lpstr>
      <vt:lpstr>Rozdělení</vt:lpstr>
      <vt:lpstr>Rozdělení</vt:lpstr>
      <vt:lpstr>Rozdělení</vt:lpstr>
      <vt:lpstr>Rozdělení</vt:lpstr>
      <vt:lpstr>Rozdělení</vt:lpstr>
      <vt:lpstr>Rozdělení</vt:lpstr>
      <vt:lpstr>Rozdělení</vt:lpstr>
      <vt:lpstr>Rezonanční obvod</vt:lpstr>
      <vt:lpstr>Rezonanční obvod</vt:lpstr>
      <vt:lpstr>Rezonanční obvod</vt:lpstr>
      <vt:lpstr>Rezonanční obvod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513</cp:revision>
  <cp:lastPrinted>2024-05-10T12:48:55Z</cp:lastPrinted>
  <dcterms:created xsi:type="dcterms:W3CDTF">2011-08-12T09:23:29Z</dcterms:created>
  <dcterms:modified xsi:type="dcterms:W3CDTF">2024-05-10T13:26:24Z</dcterms:modified>
</cp:coreProperties>
</file>