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1"/>
  </p:notesMasterIdLst>
  <p:handoutMasterIdLst>
    <p:handoutMasterId r:id="rId62"/>
  </p:handoutMasterIdLst>
  <p:sldIdLst>
    <p:sldId id="328" r:id="rId2"/>
    <p:sldId id="329" r:id="rId3"/>
    <p:sldId id="334" r:id="rId4"/>
    <p:sldId id="310" r:id="rId5"/>
    <p:sldId id="325" r:id="rId6"/>
    <p:sldId id="326" r:id="rId7"/>
    <p:sldId id="311" r:id="rId8"/>
    <p:sldId id="327" r:id="rId9"/>
    <p:sldId id="330" r:id="rId10"/>
    <p:sldId id="316" r:id="rId11"/>
    <p:sldId id="339" r:id="rId12"/>
    <p:sldId id="318" r:id="rId13"/>
    <p:sldId id="319" r:id="rId14"/>
    <p:sldId id="320" r:id="rId15"/>
    <p:sldId id="321" r:id="rId16"/>
    <p:sldId id="322" r:id="rId17"/>
    <p:sldId id="323" r:id="rId18"/>
    <p:sldId id="313" r:id="rId19"/>
    <p:sldId id="314" r:id="rId20"/>
    <p:sldId id="315" r:id="rId21"/>
    <p:sldId id="359" r:id="rId22"/>
    <p:sldId id="360" r:id="rId23"/>
    <p:sldId id="317" r:id="rId24"/>
    <p:sldId id="337" r:id="rId25"/>
    <p:sldId id="338"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7" r:id="rId43"/>
    <p:sldId id="358" r:id="rId44"/>
    <p:sldId id="362" r:id="rId45"/>
    <p:sldId id="375" r:id="rId46"/>
    <p:sldId id="364" r:id="rId47"/>
    <p:sldId id="376" r:id="rId48"/>
    <p:sldId id="365" r:id="rId49"/>
    <p:sldId id="377" r:id="rId50"/>
    <p:sldId id="366" r:id="rId51"/>
    <p:sldId id="379" r:id="rId52"/>
    <p:sldId id="367" r:id="rId53"/>
    <p:sldId id="380" r:id="rId54"/>
    <p:sldId id="368" r:id="rId55"/>
    <p:sldId id="381" r:id="rId56"/>
    <p:sldId id="369" r:id="rId57"/>
    <p:sldId id="382" r:id="rId58"/>
    <p:sldId id="335" r:id="rId59"/>
    <p:sldId id="336" r:id="rId60"/>
  </p:sldIdLst>
  <p:sldSz cx="9144000" cy="6858000" type="screen4x3"/>
  <p:notesSz cx="6735763" cy="9866313"/>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BF0FF"/>
    <a:srgbClr val="0D296F"/>
    <a:srgbClr val="FF8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56" autoAdjust="0"/>
    <p:restoredTop sz="0" autoAdjust="0"/>
  </p:normalViewPr>
  <p:slideViewPr>
    <p:cSldViewPr snapToGrid="0">
      <p:cViewPr varScale="1">
        <p:scale>
          <a:sx n="130" d="100"/>
          <a:sy n="130" d="100"/>
        </p:scale>
        <p:origin x="666" y="2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6" d="100"/>
          <a:sy n="86" d="100"/>
        </p:scale>
        <p:origin x="-3810"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3E0C44-E92D-455E-801C-5B4D42EC9B3B}" type="datetimeFigureOut">
              <a:rPr lang="cs-CZ"/>
              <a:pPr>
                <a:defRPr/>
              </a:pPr>
              <a:t>14.05.2021</a:t>
            </a:fld>
            <a:endParaRPr lang="cs-CZ"/>
          </a:p>
        </p:txBody>
      </p:sp>
      <p:sp>
        <p:nvSpPr>
          <p:cNvPr id="4" name="Zástupný symbol pro zápatí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05CF9A7-801B-44C2-A50C-CB4E51C96888}" type="slidenum">
              <a:rPr lang="cs-CZ"/>
              <a:pPr>
                <a:defRPr/>
              </a:pPr>
              <a:t>‹#›</a:t>
            </a:fld>
            <a:endParaRPr lang="cs-CZ"/>
          </a:p>
        </p:txBody>
      </p:sp>
    </p:spTree>
    <p:extLst>
      <p:ext uri="{BB962C8B-B14F-4D97-AF65-F5344CB8AC3E}">
        <p14:creationId xmlns:p14="http://schemas.microsoft.com/office/powerpoint/2010/main" val="790514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pPr>
              <a:defRPr/>
            </a:pPr>
            <a:fld id="{712093FC-2938-41D2-8F01-DCBF2880F693}" type="datetimeFigureOut">
              <a:rPr lang="cs-CZ"/>
              <a:pPr>
                <a:defRPr/>
              </a:pPr>
              <a:t>14.05.2021</a:t>
            </a:fld>
            <a:endParaRPr lang="cs-CZ"/>
          </a:p>
        </p:txBody>
      </p:sp>
      <p:sp>
        <p:nvSpPr>
          <p:cNvPr id="4" name="Zástupný symbol pro obrázek snímk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pPr>
              <a:defRPr/>
            </a:pPr>
            <a:fld id="{4F3230FE-313A-41FA-A992-D38CA729D376}" type="slidenum">
              <a:rPr lang="cs-CZ"/>
              <a:pPr>
                <a:defRPr/>
              </a:pPr>
              <a:t>‹#›</a:t>
            </a:fld>
            <a:endParaRPr lang="cs-CZ"/>
          </a:p>
        </p:txBody>
      </p:sp>
    </p:spTree>
    <p:extLst>
      <p:ext uri="{BB962C8B-B14F-4D97-AF65-F5344CB8AC3E}">
        <p14:creationId xmlns:p14="http://schemas.microsoft.com/office/powerpoint/2010/main" val="1978052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1</a:t>
            </a:fld>
            <a:endParaRPr lang="cs-CZ"/>
          </a:p>
        </p:txBody>
      </p:sp>
    </p:spTree>
    <p:extLst>
      <p:ext uri="{BB962C8B-B14F-4D97-AF65-F5344CB8AC3E}">
        <p14:creationId xmlns:p14="http://schemas.microsoft.com/office/powerpoint/2010/main" val="3926482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10</a:t>
            </a:fld>
            <a:endParaRPr lang="cs-CZ"/>
          </a:p>
        </p:txBody>
      </p:sp>
    </p:spTree>
    <p:extLst>
      <p:ext uri="{BB962C8B-B14F-4D97-AF65-F5344CB8AC3E}">
        <p14:creationId xmlns:p14="http://schemas.microsoft.com/office/powerpoint/2010/main" val="785027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11</a:t>
            </a:fld>
            <a:endParaRPr lang="cs-CZ"/>
          </a:p>
        </p:txBody>
      </p:sp>
    </p:spTree>
    <p:extLst>
      <p:ext uri="{BB962C8B-B14F-4D97-AF65-F5344CB8AC3E}">
        <p14:creationId xmlns:p14="http://schemas.microsoft.com/office/powerpoint/2010/main" val="3095991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12</a:t>
            </a:fld>
            <a:endParaRPr lang="cs-CZ"/>
          </a:p>
        </p:txBody>
      </p:sp>
    </p:spTree>
    <p:extLst>
      <p:ext uri="{BB962C8B-B14F-4D97-AF65-F5344CB8AC3E}">
        <p14:creationId xmlns:p14="http://schemas.microsoft.com/office/powerpoint/2010/main" val="37802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13</a:t>
            </a:fld>
            <a:endParaRPr lang="cs-CZ"/>
          </a:p>
        </p:txBody>
      </p:sp>
    </p:spTree>
    <p:extLst>
      <p:ext uri="{BB962C8B-B14F-4D97-AF65-F5344CB8AC3E}">
        <p14:creationId xmlns:p14="http://schemas.microsoft.com/office/powerpoint/2010/main" val="261580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14</a:t>
            </a:fld>
            <a:endParaRPr lang="cs-CZ"/>
          </a:p>
        </p:txBody>
      </p:sp>
    </p:spTree>
    <p:extLst>
      <p:ext uri="{BB962C8B-B14F-4D97-AF65-F5344CB8AC3E}">
        <p14:creationId xmlns:p14="http://schemas.microsoft.com/office/powerpoint/2010/main" val="770648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15</a:t>
            </a:fld>
            <a:endParaRPr lang="cs-CZ"/>
          </a:p>
        </p:txBody>
      </p:sp>
    </p:spTree>
    <p:extLst>
      <p:ext uri="{BB962C8B-B14F-4D97-AF65-F5344CB8AC3E}">
        <p14:creationId xmlns:p14="http://schemas.microsoft.com/office/powerpoint/2010/main" val="42187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16</a:t>
            </a:fld>
            <a:endParaRPr lang="cs-CZ"/>
          </a:p>
        </p:txBody>
      </p:sp>
    </p:spTree>
    <p:extLst>
      <p:ext uri="{BB962C8B-B14F-4D97-AF65-F5344CB8AC3E}">
        <p14:creationId xmlns:p14="http://schemas.microsoft.com/office/powerpoint/2010/main" val="1917259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17</a:t>
            </a:fld>
            <a:endParaRPr lang="cs-CZ"/>
          </a:p>
        </p:txBody>
      </p:sp>
    </p:spTree>
    <p:extLst>
      <p:ext uri="{BB962C8B-B14F-4D97-AF65-F5344CB8AC3E}">
        <p14:creationId xmlns:p14="http://schemas.microsoft.com/office/powerpoint/2010/main" val="1010754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18</a:t>
            </a:fld>
            <a:endParaRPr lang="cs-CZ"/>
          </a:p>
        </p:txBody>
      </p:sp>
    </p:spTree>
    <p:extLst>
      <p:ext uri="{BB962C8B-B14F-4D97-AF65-F5344CB8AC3E}">
        <p14:creationId xmlns:p14="http://schemas.microsoft.com/office/powerpoint/2010/main" val="3149147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19</a:t>
            </a:fld>
            <a:endParaRPr lang="cs-CZ"/>
          </a:p>
        </p:txBody>
      </p:sp>
    </p:spTree>
    <p:extLst>
      <p:ext uri="{BB962C8B-B14F-4D97-AF65-F5344CB8AC3E}">
        <p14:creationId xmlns:p14="http://schemas.microsoft.com/office/powerpoint/2010/main" val="157137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2</a:t>
            </a:fld>
            <a:endParaRPr lang="cs-CZ"/>
          </a:p>
        </p:txBody>
      </p:sp>
    </p:spTree>
    <p:extLst>
      <p:ext uri="{BB962C8B-B14F-4D97-AF65-F5344CB8AC3E}">
        <p14:creationId xmlns:p14="http://schemas.microsoft.com/office/powerpoint/2010/main" val="549610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20</a:t>
            </a:fld>
            <a:endParaRPr lang="cs-CZ"/>
          </a:p>
        </p:txBody>
      </p:sp>
    </p:spTree>
    <p:extLst>
      <p:ext uri="{BB962C8B-B14F-4D97-AF65-F5344CB8AC3E}">
        <p14:creationId xmlns:p14="http://schemas.microsoft.com/office/powerpoint/2010/main" val="4043230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23</a:t>
            </a:fld>
            <a:endParaRPr lang="cs-CZ"/>
          </a:p>
        </p:txBody>
      </p:sp>
    </p:spTree>
    <p:extLst>
      <p:ext uri="{BB962C8B-B14F-4D97-AF65-F5344CB8AC3E}">
        <p14:creationId xmlns:p14="http://schemas.microsoft.com/office/powerpoint/2010/main" val="4032702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24</a:t>
            </a:fld>
            <a:endParaRPr lang="cs-CZ"/>
          </a:p>
        </p:txBody>
      </p:sp>
    </p:spTree>
    <p:extLst>
      <p:ext uri="{BB962C8B-B14F-4D97-AF65-F5344CB8AC3E}">
        <p14:creationId xmlns:p14="http://schemas.microsoft.com/office/powerpoint/2010/main" val="2417089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25</a:t>
            </a:fld>
            <a:endParaRPr lang="cs-CZ"/>
          </a:p>
        </p:txBody>
      </p:sp>
    </p:spTree>
    <p:extLst>
      <p:ext uri="{BB962C8B-B14F-4D97-AF65-F5344CB8AC3E}">
        <p14:creationId xmlns:p14="http://schemas.microsoft.com/office/powerpoint/2010/main" val="2417089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p>
        </p:txBody>
      </p:sp>
      <p:sp>
        <p:nvSpPr>
          <p:cNvPr id="143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28FCBA-90E2-4E72-981D-F49471ED3BCA}" type="slidenum">
              <a:rPr lang="cs-CZ" smtClean="0"/>
              <a:pPr eaLnBrk="1" hangingPunct="1"/>
              <a:t>58</a:t>
            </a:fld>
            <a:endParaRPr lang="cs-CZ"/>
          </a:p>
        </p:txBody>
      </p:sp>
    </p:spTree>
    <p:extLst>
      <p:ext uri="{BB962C8B-B14F-4D97-AF65-F5344CB8AC3E}">
        <p14:creationId xmlns:p14="http://schemas.microsoft.com/office/powerpoint/2010/main" val="1935139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p>
        </p:txBody>
      </p:sp>
      <p:sp>
        <p:nvSpPr>
          <p:cNvPr id="143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28FCBA-90E2-4E72-981D-F49471ED3BCA}" type="slidenum">
              <a:rPr lang="cs-CZ" smtClean="0"/>
              <a:pPr eaLnBrk="1" hangingPunct="1"/>
              <a:t>59</a:t>
            </a:fld>
            <a:endParaRPr lang="cs-CZ"/>
          </a:p>
        </p:txBody>
      </p:sp>
    </p:spTree>
    <p:extLst>
      <p:ext uri="{BB962C8B-B14F-4D97-AF65-F5344CB8AC3E}">
        <p14:creationId xmlns:p14="http://schemas.microsoft.com/office/powerpoint/2010/main" val="88471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3</a:t>
            </a:fld>
            <a:endParaRPr lang="cs-CZ"/>
          </a:p>
        </p:txBody>
      </p:sp>
    </p:spTree>
    <p:extLst>
      <p:ext uri="{BB962C8B-B14F-4D97-AF65-F5344CB8AC3E}">
        <p14:creationId xmlns:p14="http://schemas.microsoft.com/office/powerpoint/2010/main" val="56186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4</a:t>
            </a:fld>
            <a:endParaRPr lang="cs-CZ"/>
          </a:p>
        </p:txBody>
      </p:sp>
    </p:spTree>
    <p:extLst>
      <p:ext uri="{BB962C8B-B14F-4D97-AF65-F5344CB8AC3E}">
        <p14:creationId xmlns:p14="http://schemas.microsoft.com/office/powerpoint/2010/main" val="1384185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5</a:t>
            </a:fld>
            <a:endParaRPr lang="cs-CZ"/>
          </a:p>
        </p:txBody>
      </p:sp>
    </p:spTree>
    <p:extLst>
      <p:ext uri="{BB962C8B-B14F-4D97-AF65-F5344CB8AC3E}">
        <p14:creationId xmlns:p14="http://schemas.microsoft.com/office/powerpoint/2010/main" val="338830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6</a:t>
            </a:fld>
            <a:endParaRPr lang="cs-CZ"/>
          </a:p>
        </p:txBody>
      </p:sp>
    </p:spTree>
    <p:extLst>
      <p:ext uri="{BB962C8B-B14F-4D97-AF65-F5344CB8AC3E}">
        <p14:creationId xmlns:p14="http://schemas.microsoft.com/office/powerpoint/2010/main" val="72304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7</a:t>
            </a:fld>
            <a:endParaRPr lang="cs-CZ"/>
          </a:p>
        </p:txBody>
      </p:sp>
    </p:spTree>
    <p:extLst>
      <p:ext uri="{BB962C8B-B14F-4D97-AF65-F5344CB8AC3E}">
        <p14:creationId xmlns:p14="http://schemas.microsoft.com/office/powerpoint/2010/main" val="101558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8</a:t>
            </a:fld>
            <a:endParaRPr lang="cs-CZ"/>
          </a:p>
        </p:txBody>
      </p:sp>
    </p:spTree>
    <p:extLst>
      <p:ext uri="{BB962C8B-B14F-4D97-AF65-F5344CB8AC3E}">
        <p14:creationId xmlns:p14="http://schemas.microsoft.com/office/powerpoint/2010/main" val="216922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F3230FE-313A-41FA-A992-D38CA729D376}" type="slidenum">
              <a:rPr lang="cs-CZ" smtClean="0"/>
              <a:pPr>
                <a:defRPr/>
              </a:pPr>
              <a:t>9</a:t>
            </a:fld>
            <a:endParaRPr lang="cs-CZ"/>
          </a:p>
        </p:txBody>
      </p:sp>
    </p:spTree>
    <p:extLst>
      <p:ext uri="{BB962C8B-B14F-4D97-AF65-F5344CB8AC3E}">
        <p14:creationId xmlns:p14="http://schemas.microsoft.com/office/powerpoint/2010/main" val="1648017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ravoúhlý trojúhelník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Skupina 11"/>
          <p:cNvGrpSpPr>
            <a:grpSpLocks/>
          </p:cNvGrpSpPr>
          <p:nvPr/>
        </p:nvGrpSpPr>
        <p:grpSpPr bwMode="auto">
          <a:xfrm>
            <a:off x="-9525" y="4935538"/>
            <a:ext cx="9159875" cy="1997075"/>
            <a:chOff x="-33596" y="4907042"/>
            <a:chExt cx="9060466" cy="2122941"/>
          </a:xfrm>
        </p:grpSpPr>
        <p:sp>
          <p:nvSpPr>
            <p:cNvPr id="6" name="Volný tvar 14"/>
            <p:cNvSpPr>
              <a:spLocks/>
            </p:cNvSpPr>
            <p:nvPr/>
          </p:nvSpPr>
          <p:spPr bwMode="auto">
            <a:xfrm>
              <a:off x="57480" y="4907042"/>
              <a:ext cx="8969390" cy="997343"/>
            </a:xfrm>
            <a:custGeom>
              <a:avLst/>
              <a:gdLst>
                <a:gd name="T0" fmla="*/ 8969390 w 4697"/>
                <a:gd name="T1" fmla="*/ 0 h 367"/>
                <a:gd name="T2" fmla="*/ 8969390 w 4697"/>
                <a:gd name="T3" fmla="*/ 997343 h 367"/>
                <a:gd name="T4" fmla="*/ 0 w 4697"/>
                <a:gd name="T5" fmla="*/ 592427 h 367"/>
                <a:gd name="T6" fmla="*/ 8969390 w 4697"/>
                <a:gd name="T7" fmla="*/ 0 h 367"/>
                <a:gd name="T8" fmla="*/ 0 60000 65536"/>
                <a:gd name="T9" fmla="*/ 0 60000 65536"/>
                <a:gd name="T10" fmla="*/ 0 60000 65536"/>
                <a:gd name="T11" fmla="*/ 0 60000 65536"/>
                <a:gd name="T12" fmla="*/ 0 w 4697"/>
                <a:gd name="T13" fmla="*/ 0 h 367"/>
                <a:gd name="T14" fmla="*/ 4697 w 4697"/>
                <a:gd name="T15" fmla="*/ 367 h 367"/>
              </a:gdLst>
              <a:ahLst/>
              <a:cxnLst>
                <a:cxn ang="T8">
                  <a:pos x="T0" y="T1"/>
                </a:cxn>
                <a:cxn ang="T9">
                  <a:pos x="T2" y="T3"/>
                </a:cxn>
                <a:cxn ang="T10">
                  <a:pos x="T4" y="T5"/>
                </a:cxn>
                <a:cxn ang="T11">
                  <a:pos x="T6" y="T7"/>
                </a:cxn>
              </a:cxnLst>
              <a:rect l="T12" t="T13" r="T14" b="T15"/>
              <a:pathLst>
                <a:path w="4697" h="367">
                  <a:moveTo>
                    <a:pt x="4697" y="0"/>
                  </a:moveTo>
                  <a:lnTo>
                    <a:pt x="4697" y="367"/>
                  </a:lnTo>
                  <a:lnTo>
                    <a:pt x="0" y="218"/>
                  </a:lnTo>
                  <a:lnTo>
                    <a:pt x="4697" y="0"/>
                  </a:lnTo>
                  <a:close/>
                </a:path>
              </a:pathLst>
            </a:custGeom>
            <a:solidFill>
              <a:srgbClr val="FF8C0E"/>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cs-CZ"/>
            </a:p>
          </p:txBody>
        </p:sp>
        <p:sp>
          <p:nvSpPr>
            <p:cNvPr id="7" name="Volný tvar 6"/>
            <p:cNvSpPr>
              <a:spLocks/>
            </p:cNvSpPr>
            <p:nvPr/>
          </p:nvSpPr>
          <p:spPr bwMode="auto">
            <a:xfrm>
              <a:off x="-33596" y="5048783"/>
              <a:ext cx="9060466"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 name="Nadpis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cs-CZ"/>
              <a:t>Klepnutím lze upravit styl předlohy nadpisů.</a:t>
            </a:r>
            <a:endParaRPr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cs-CZ" dirty="0"/>
              <a:t>Klepnutím lze upravit styl předlohy podnadpisů.</a:t>
            </a:r>
            <a:endParaRPr lang="en-US" dirty="0"/>
          </a:p>
        </p:txBody>
      </p:sp>
      <p:sp>
        <p:nvSpPr>
          <p:cNvPr id="8" name="Zástupný symbol pro datum 29"/>
          <p:cNvSpPr>
            <a:spLocks noGrp="1"/>
          </p:cNvSpPr>
          <p:nvPr>
            <p:ph type="dt" sz="half" idx="10"/>
          </p:nvPr>
        </p:nvSpPr>
        <p:spPr/>
        <p:txBody>
          <a:bodyPr/>
          <a:lstStyle>
            <a:lvl1pPr>
              <a:defRPr>
                <a:solidFill>
                  <a:srgbClr val="FFFFFF"/>
                </a:solidFill>
              </a:defRPr>
            </a:lvl1pPr>
            <a:extLst/>
          </a:lstStyle>
          <a:p>
            <a:pPr>
              <a:defRPr/>
            </a:pPr>
            <a:r>
              <a:rPr lang="cs-CZ"/>
              <a:t>Electrical Laws</a:t>
            </a:r>
          </a:p>
        </p:txBody>
      </p:sp>
      <p:sp>
        <p:nvSpPr>
          <p:cNvPr id="10" name="Zástupný symbol pro zápatí 18"/>
          <p:cNvSpPr>
            <a:spLocks noGrp="1"/>
          </p:cNvSpPr>
          <p:nvPr>
            <p:ph type="ftr" sz="quarter" idx="11"/>
          </p:nvPr>
        </p:nvSpPr>
        <p:spPr/>
        <p:txBody>
          <a:bodyPr/>
          <a:lstStyle>
            <a:lvl1pPr>
              <a:defRPr>
                <a:solidFill>
                  <a:schemeClr val="accent1">
                    <a:tint val="20000"/>
                  </a:schemeClr>
                </a:solidFill>
              </a:defRPr>
            </a:lvl1pPr>
            <a:extLst/>
          </a:lstStyle>
          <a:p>
            <a:pPr>
              <a:defRPr/>
            </a:pPr>
            <a:r>
              <a:rPr lang="cs-CZ"/>
              <a:t>http://www.bernkopf.cz/skola                jaroslav@bernkopf.cz</a:t>
            </a:r>
          </a:p>
        </p:txBody>
      </p:sp>
      <p:sp>
        <p:nvSpPr>
          <p:cNvPr id="11" name="Zástupný symbol pro číslo snímku 26"/>
          <p:cNvSpPr>
            <a:spLocks noGrp="1"/>
          </p:cNvSpPr>
          <p:nvPr>
            <p:ph type="sldNum" sz="quarter" idx="12"/>
          </p:nvPr>
        </p:nvSpPr>
        <p:spPr/>
        <p:txBody>
          <a:bodyPr/>
          <a:lstStyle>
            <a:lvl1pPr>
              <a:defRPr>
                <a:solidFill>
                  <a:srgbClr val="FFFFFF"/>
                </a:solidFill>
              </a:defRPr>
            </a:lvl1pPr>
            <a:extLst/>
          </a:lstStyle>
          <a:p>
            <a:pPr>
              <a:defRPr/>
            </a:pPr>
            <a:fld id="{6A392F0C-8E69-458F-8B3D-4FC8E4A0E797}" type="slidenum">
              <a:rPr lang="cs-CZ"/>
              <a:pPr>
                <a:defRPr/>
              </a:pPr>
              <a:t>‹#›</a:t>
            </a:fld>
            <a:endParaRPr lang="cs-CZ"/>
          </a:p>
        </p:txBody>
      </p:sp>
    </p:spTree>
    <p:extLst>
      <p:ext uri="{BB962C8B-B14F-4D97-AF65-F5344CB8AC3E}">
        <p14:creationId xmlns:p14="http://schemas.microsoft.com/office/powerpoint/2010/main" val="212270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adpis a obsah">
    <p:bg>
      <p:bgPr>
        <a:solidFill>
          <a:srgbClr val="EBF0FF">
            <a:alpha val="49804"/>
          </a:srgbClr>
        </a:solidFill>
        <a:effectLst/>
      </p:bgPr>
    </p:bg>
    <p:spTree>
      <p:nvGrpSpPr>
        <p:cNvPr id="1" name=""/>
        <p:cNvGrpSpPr/>
        <p:nvPr/>
      </p:nvGrpSpPr>
      <p:grpSpPr>
        <a:xfrm>
          <a:off x="0" y="0"/>
          <a:ext cx="0" cy="0"/>
          <a:chOff x="0" y="0"/>
          <a:chExt cx="0" cy="0"/>
        </a:xfrm>
      </p:grpSpPr>
      <p:sp>
        <p:nvSpPr>
          <p:cNvPr id="4" name="Zástupný symbol pro datum 7"/>
          <p:cNvSpPr>
            <a:spLocks noGrp="1"/>
          </p:cNvSpPr>
          <p:nvPr>
            <p:ph type="dt" sz="half" idx="12"/>
          </p:nvPr>
        </p:nvSpPr>
        <p:spPr>
          <a:xfrm>
            <a:off x="0" y="0"/>
            <a:ext cx="9144000" cy="360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chorCtr="1"/>
          <a:lstStyle>
            <a:lvl1pPr algn="ctr">
              <a:defRPr sz="1400">
                <a:latin typeface="Arial" pitchFamily="34" charset="0"/>
                <a:cs typeface="Arial" pitchFamily="34" charset="0"/>
              </a:defRPr>
            </a:lvl1pPr>
          </a:lstStyle>
          <a:p>
            <a:pPr>
              <a:defRPr/>
            </a:pPr>
            <a:r>
              <a:rPr lang="cs-CZ"/>
              <a:t>Electrical Laws</a:t>
            </a:r>
            <a:endParaRPr lang="cs-CZ" dirty="0"/>
          </a:p>
        </p:txBody>
      </p:sp>
      <p:sp>
        <p:nvSpPr>
          <p:cNvPr id="5" name="Zástupný symbol pro zápatí 8"/>
          <p:cNvSpPr>
            <a:spLocks noGrp="1"/>
          </p:cNvSpPr>
          <p:nvPr>
            <p:ph type="ftr" sz="quarter" idx="13"/>
          </p:nvPr>
        </p:nvSpPr>
        <p:spPr>
          <a:xfrm>
            <a:off x="0" y="6496092"/>
            <a:ext cx="9144000" cy="3651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lstStyle>
            <a:lvl1pPr>
              <a:defRPr sz="1400">
                <a:latin typeface="Arial" pitchFamily="34" charset="0"/>
                <a:cs typeface="Arial" pitchFamily="34" charset="0"/>
              </a:defRPr>
            </a:lvl1pPr>
          </a:lstStyle>
          <a:p>
            <a:pPr algn="ctr">
              <a:defRPr/>
            </a:pPr>
            <a:r>
              <a:rPr lang="cs-CZ"/>
              <a:t>http://www.bernkopf.cz/skola                jaroslav@bernkopf.cz</a:t>
            </a:r>
            <a:endParaRPr lang="cs-CZ" dirty="0"/>
          </a:p>
        </p:txBody>
      </p:sp>
      <p:sp>
        <p:nvSpPr>
          <p:cNvPr id="6" name="Zástupný symbol pro číslo snímku 9"/>
          <p:cNvSpPr>
            <a:spLocks noGrp="1"/>
          </p:cNvSpPr>
          <p:nvPr>
            <p:ph type="sldNum" sz="quarter" idx="14"/>
          </p:nvPr>
        </p:nvSpPr>
        <p:spPr>
          <a:xfrm>
            <a:off x="8532440" y="6486227"/>
            <a:ext cx="510728" cy="365125"/>
          </a:xfrm>
        </p:spPr>
        <p:txBody>
          <a:bodyPr/>
          <a:lstStyle>
            <a:lvl1pPr>
              <a:defRPr sz="1400">
                <a:latin typeface="Arial" pitchFamily="34" charset="0"/>
                <a:cs typeface="Arial" pitchFamily="34" charset="0"/>
              </a:defRPr>
            </a:lvl1pPr>
          </a:lstStyle>
          <a:p>
            <a:pPr>
              <a:defRPr/>
            </a:pPr>
            <a:fld id="{465E059B-0B95-4146-A791-BA354DFE510F}" type="slidenum">
              <a:rPr lang="cs-CZ" smtClean="0"/>
              <a:pPr>
                <a:defRPr/>
              </a:pPr>
              <a:t>‹#›</a:t>
            </a:fld>
            <a:endParaRPr lang="cs-CZ" dirty="0"/>
          </a:p>
        </p:txBody>
      </p:sp>
      <p:sp>
        <p:nvSpPr>
          <p:cNvPr id="16" name="Nadpis 15"/>
          <p:cNvSpPr>
            <a:spLocks noGrp="1"/>
          </p:cNvSpPr>
          <p:nvPr>
            <p:ph type="title" hasCustomPrompt="1"/>
          </p:nvPr>
        </p:nvSpPr>
        <p:spPr>
          <a:xfrm>
            <a:off x="467544" y="400018"/>
            <a:ext cx="8229600" cy="369332"/>
          </a:xfrm>
          <a:effectLst>
            <a:glow rad="127000">
              <a:schemeClr val="bg1"/>
            </a:glow>
          </a:effectLst>
        </p:spPr>
        <p:txBody>
          <a:bodyPr>
            <a:spAutoFit/>
            <a:scene3d>
              <a:camera prst="orthographicFront"/>
              <a:lightRig rig="threePt" dir="t"/>
            </a:scene3d>
            <a:sp3d prstMaterial="metal">
              <a:bevelT w="0" h="0"/>
            </a:sp3d>
          </a:bodyPr>
          <a:lstStyle>
            <a:lvl1pPr algn="ctr">
              <a:defRPr sz="1800" kern="0" baseline="0">
                <a:ln>
                  <a:noFill/>
                </a:ln>
                <a:solidFill>
                  <a:schemeClr val="tx1"/>
                </a:solidFill>
                <a:effectLst/>
                <a:latin typeface="Arial" pitchFamily="34" charset="0"/>
                <a:cs typeface="Arial" pitchFamily="34" charset="0"/>
              </a:defRPr>
            </a:lvl1pPr>
          </a:lstStyle>
          <a:p>
            <a:pPr eaLnBrk="1" hangingPunct="1"/>
            <a:r>
              <a:rPr lang="en-US" b="1" dirty="0"/>
              <a:t>Voltage Gain</a:t>
            </a:r>
          </a:p>
        </p:txBody>
      </p:sp>
    </p:spTree>
    <p:extLst>
      <p:ext uri="{BB962C8B-B14F-4D97-AF65-F5344CB8AC3E}">
        <p14:creationId xmlns:p14="http://schemas.microsoft.com/office/powerpoint/2010/main" val="831039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lumMod val="65000"/>
                <a:alpha val="12000"/>
              </a:schemeClr>
            </a:gs>
            <a:gs pos="8000">
              <a:schemeClr val="accent1">
                <a:tint val="44500"/>
                <a:satMod val="160000"/>
                <a:alpha val="33000"/>
              </a:schemeClr>
            </a:gs>
            <a:gs pos="60000">
              <a:schemeClr val="accent1">
                <a:tint val="23500"/>
                <a:satMod val="160000"/>
                <a:alpha val="74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Volný tvar 12"/>
          <p:cNvSpPr>
            <a:spLocks/>
          </p:cNvSpPr>
          <p:nvPr/>
        </p:nvSpPr>
        <p:spPr bwMode="auto">
          <a:xfrm>
            <a:off x="65088" y="4627563"/>
            <a:ext cx="3600450" cy="1728787"/>
          </a:xfrm>
          <a:custGeom>
            <a:avLst/>
            <a:gdLst>
              <a:gd name="T0" fmla="*/ 0 w 5760"/>
              <a:gd name="T1" fmla="*/ 0 h 528"/>
              <a:gd name="T2" fmla="*/ 3600450 w 5760"/>
              <a:gd name="T3" fmla="*/ 0 h 528"/>
              <a:gd name="T4" fmla="*/ 3600450 w 5760"/>
              <a:gd name="T5" fmla="*/ 1728787 h 528"/>
              <a:gd name="T6" fmla="*/ 3000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329" y="347"/>
                </a:moveTo>
                <a:lnTo>
                  <a:pt x="7156" y="682"/>
                </a:lnTo>
                <a:lnTo>
                  <a:pt x="5229" y="682"/>
                </a:lnTo>
                <a:lnTo>
                  <a:pt x="-328" y="345"/>
                </a:lnTo>
              </a:path>
            </a:pathLst>
          </a:custGeom>
          <a:solidFill>
            <a:srgbClr val="FF8C0E"/>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cs-CZ"/>
          </a:p>
        </p:txBody>
      </p:sp>
      <p:sp>
        <p:nvSpPr>
          <p:cNvPr id="14" name="Pravoúhlý trojúhelník 13"/>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Zástupný symbol pro nadp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cs-CZ"/>
              <a:t>Klepnutím lze upravit styl předlohy nadpisů.</a:t>
            </a:r>
            <a:endParaRPr lang="en-US"/>
          </a:p>
        </p:txBody>
      </p:sp>
      <p:sp>
        <p:nvSpPr>
          <p:cNvPr id="1031" name="Zástupný symbol pro text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0" name="Zástupný symbol pro datum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r>
              <a:rPr lang="cs-CZ"/>
              <a:t>Electrical Laws</a:t>
            </a:r>
          </a:p>
        </p:txBody>
      </p:sp>
      <p:sp>
        <p:nvSpPr>
          <p:cNvPr id="22" name="Zástupný symbol pro zápatí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r>
              <a:rPr lang="cs-CZ"/>
              <a:t>http://www.bernkopf.cz/skola                jaroslav@bernkopf.cz</a:t>
            </a:r>
          </a:p>
        </p:txBody>
      </p:sp>
      <p:sp>
        <p:nvSpPr>
          <p:cNvPr id="18" name="Zástupný symbol pro číslo snímku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65E059B-0B95-4146-A791-BA354DFE510F}"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Lst>
  <p:hf hd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1Oul4S2wfCk" TargetMode="External"/><Relationship Id="rId6" Type="http://schemas.openxmlformats.org/officeDocument/2006/relationships/hyperlink" Target="http://www.youtube.com/watch?v=1Oul4S2wfCk"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phet.colorado.edu/en/simulation/ohms-la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Mc_g26ixTtA" TargetMode="External"/><Relationship Id="rId6" Type="http://schemas.openxmlformats.org/officeDocument/2006/relationships/hyperlink" Target="http://www.youtube.com/watch?v=Mc_g26ixTtA" TargetMode="External"/><Relationship Id="rId5" Type="http://schemas.openxmlformats.org/officeDocument/2006/relationships/image" Target="../media/image10.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s://www.fizzics.org/kirchoffs-first-law-notes-and-video/"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izzics.org/kirchoffs-first-law-notes-and-video/"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x2fI-ZnNlxY" TargetMode="External"/><Relationship Id="rId6" Type="http://schemas.openxmlformats.org/officeDocument/2006/relationships/hyperlink" Target="http://www.youtube.com/watch?v=x2fI-ZnNlxY" TargetMode="External"/><Relationship Id="rId5" Type="http://schemas.openxmlformats.org/officeDocument/2006/relationships/image" Target="../media/image13.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hyperlink" Target="https://www.allaboutcircuits.com/worksheets/ohms-law/"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allaboutcircuits.com/worksheets/ohms-law/"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allaboutcircuits.com/worksheets/ohms-la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allaboutcircuits.com/worksheets/ohms-la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allaboutcircuits.com/worksheets/ohms-la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allaboutcircuits.com/worksheets/ohms-law/" TargetMode="External"/><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allaboutcircuits.com/worksheets/ohms-la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llaboutcircuits.com/worksheets/ohms-law/" TargetMode="External"/><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allaboutcircuits.com/worksheets/parallel-dc-circuit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llaboutcircuits.com/worksheets/parallel-dc-circuit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allaboutcircuits.com/worksheets/parallel-dc-circuit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2.xml"/><Relationship Id="rId4" Type="http://schemas.openxmlformats.org/officeDocument/2006/relationships/hyperlink" Target="https://www.allaboutcircuits.com/worksheets/parallel-dc-circuit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allaboutcircuits.com/worksheets/parallel-dc-circuits/"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allaboutcircuits.com/worksheets/parallel-dc-circuits/"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allaboutcircuits.com/worksheets/parallel-dc-circuits/"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allaboutcircuits.com/worksheets/parallel-dc-circuits/"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allaboutcircuits.com/worksheets/parallel-dc-circuits/"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llaboutcircuits.com/worksheets/parallel-dc-circuits/"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hyperlink" Target="http://www.allaboutcircuits.com/vol_1/chpt_2/1.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600" dirty="0" err="1">
                <a:latin typeface="Arial" pitchFamily="34" charset="0"/>
                <a:cs typeface="Arial" pitchFamily="34" charset="0"/>
              </a:rPr>
              <a:t>Electrical</a:t>
            </a:r>
            <a:r>
              <a:rPr lang="cs-CZ" sz="6600" dirty="0">
                <a:latin typeface="Arial" pitchFamily="34" charset="0"/>
                <a:cs typeface="Arial" pitchFamily="34" charset="0"/>
              </a:rPr>
              <a:t> </a:t>
            </a:r>
            <a:r>
              <a:rPr lang="cs-CZ" sz="6600" dirty="0" err="1">
                <a:latin typeface="Arial" pitchFamily="34" charset="0"/>
                <a:cs typeface="Arial" pitchFamily="34" charset="0"/>
              </a:rPr>
              <a:t>Laws</a:t>
            </a:r>
            <a:endParaRPr lang="cs-CZ" sz="6600" dirty="0">
              <a:latin typeface="Arial" pitchFamily="34" charset="0"/>
              <a:cs typeface="Arial" pitchFamily="34" charset="0"/>
            </a:endParaRPr>
          </a:p>
        </p:txBody>
      </p:sp>
      <p:sp>
        <p:nvSpPr>
          <p:cNvPr id="3" name="Podnadpis 2"/>
          <p:cNvSpPr>
            <a:spLocks noGrp="1"/>
          </p:cNvSpPr>
          <p:nvPr>
            <p:ph type="subTitle" idx="1"/>
          </p:nvPr>
        </p:nvSpPr>
        <p:spPr/>
        <p:txBody>
          <a:bodyPr/>
          <a:lstStyle/>
          <a:p>
            <a:r>
              <a:rPr lang="cs-CZ" dirty="0"/>
              <a:t>Ing. Jaroslav Bernkopf</a:t>
            </a:r>
          </a:p>
        </p:txBody>
      </p:sp>
    </p:spTree>
    <p:extLst>
      <p:ext uri="{BB962C8B-B14F-4D97-AF65-F5344CB8AC3E}">
        <p14:creationId xmlns:p14="http://schemas.microsoft.com/office/powerpoint/2010/main" val="243775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Oul4S2wfCk"/>
          <p:cNvPicPr>
            <a:picLocks noRot="1" noChangeAspect="1"/>
          </p:cNvPicPr>
          <p:nvPr>
            <a:videoFile r:link="rId1"/>
          </p:nvPr>
        </p:nvPicPr>
        <p:blipFill>
          <a:blip r:embed="rId4"/>
          <a:stretch>
            <a:fillRect/>
          </a:stretch>
        </p:blipFill>
        <p:spPr>
          <a:xfrm>
            <a:off x="0" y="910505"/>
            <a:ext cx="9144000" cy="5143500"/>
          </a:xfrm>
          <a:prstGeom prst="rect">
            <a:avLst/>
          </a:prstGeom>
        </p:spPr>
      </p:pic>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10</a:t>
            </a:fld>
            <a:endParaRPr lang="cs-CZ" dirty="0"/>
          </a:p>
        </p:txBody>
      </p:sp>
      <p:sp>
        <p:nvSpPr>
          <p:cNvPr id="5" name="Nadpis 4"/>
          <p:cNvSpPr>
            <a:spLocks noGrp="1"/>
          </p:cNvSpPr>
          <p:nvPr>
            <p:ph type="title"/>
          </p:nvPr>
        </p:nvSpPr>
        <p:spPr/>
        <p:txBody>
          <a:bodyPr/>
          <a:lstStyle/>
          <a:p>
            <a:r>
              <a:rPr lang="cs-CZ" dirty="0" err="1"/>
              <a:t>Ohm‘s</a:t>
            </a:r>
            <a:r>
              <a:rPr lang="cs-CZ" dirty="0"/>
              <a:t> </a:t>
            </a:r>
            <a:r>
              <a:rPr lang="cs-CZ" dirty="0" err="1"/>
              <a:t>Law</a:t>
            </a:r>
            <a:endParaRPr lang="cs-CZ"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7793" y="1125533"/>
            <a:ext cx="6429101" cy="481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547173" y="6091784"/>
            <a:ext cx="8373316" cy="461665"/>
          </a:xfrm>
          <a:prstGeom prst="rect">
            <a:avLst/>
          </a:prstGeom>
        </p:spPr>
        <p:txBody>
          <a:bodyPr wrap="square">
            <a:spAutoFit/>
          </a:bodyPr>
          <a:lstStyle/>
          <a:p>
            <a:r>
              <a:rPr lang="cs-CZ" sz="1200" b="1" dirty="0"/>
              <a:t>DC </a:t>
            </a:r>
            <a:r>
              <a:rPr lang="cs-CZ" sz="1200" b="1" dirty="0" err="1"/>
              <a:t>Circuits</a:t>
            </a:r>
            <a:r>
              <a:rPr lang="cs-CZ" sz="1200" b="1" dirty="0"/>
              <a:t> &amp; </a:t>
            </a:r>
            <a:r>
              <a:rPr lang="cs-CZ" sz="1200" b="1" dirty="0" err="1"/>
              <a:t>Ohm‘s</a:t>
            </a:r>
            <a:r>
              <a:rPr lang="cs-CZ" sz="1200" b="1" dirty="0"/>
              <a:t> </a:t>
            </a:r>
            <a:r>
              <a:rPr lang="cs-CZ" sz="1200" b="1" dirty="0" err="1"/>
              <a:t>Law</a:t>
            </a:r>
            <a:endParaRPr lang="cs-CZ" sz="1200" b="1" dirty="0"/>
          </a:p>
          <a:p>
            <a:r>
              <a:rPr lang="cs-CZ" sz="1200" dirty="0">
                <a:hlinkClick r:id="rId6"/>
              </a:rPr>
              <a:t>http://www.youtube.com/watch?v=1Oul4S2wfCk</a:t>
            </a:r>
            <a:endParaRPr lang="cs-CZ" sz="1200" dirty="0"/>
          </a:p>
        </p:txBody>
      </p:sp>
    </p:spTree>
    <p:extLst>
      <p:ext uri="{BB962C8B-B14F-4D97-AF65-F5344CB8AC3E}">
        <p14:creationId xmlns:p14="http://schemas.microsoft.com/office/powerpoint/2010/main" val="379581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11</a:t>
            </a:fld>
            <a:endParaRPr lang="cs-CZ" dirty="0"/>
          </a:p>
        </p:txBody>
      </p:sp>
      <p:sp>
        <p:nvSpPr>
          <p:cNvPr id="5" name="Nadpis 4"/>
          <p:cNvSpPr>
            <a:spLocks noGrp="1"/>
          </p:cNvSpPr>
          <p:nvPr>
            <p:ph type="title"/>
          </p:nvPr>
        </p:nvSpPr>
        <p:spPr/>
        <p:txBody>
          <a:bodyPr/>
          <a:lstStyle/>
          <a:p>
            <a:r>
              <a:rPr lang="cs-CZ" dirty="0" err="1"/>
              <a:t>Ohm‘s</a:t>
            </a:r>
            <a:r>
              <a:rPr lang="cs-CZ" dirty="0"/>
              <a:t> </a:t>
            </a:r>
            <a:r>
              <a:rPr lang="cs-CZ" dirty="0" err="1"/>
              <a:t>Law</a:t>
            </a:r>
            <a:endParaRPr lang="cs-CZ" dirty="0"/>
          </a:p>
        </p:txBody>
      </p:sp>
      <p:sp>
        <p:nvSpPr>
          <p:cNvPr id="6" name="Obdélník 5"/>
          <p:cNvSpPr/>
          <p:nvPr/>
        </p:nvSpPr>
        <p:spPr>
          <a:xfrm>
            <a:off x="385342" y="769350"/>
            <a:ext cx="8373316" cy="923330"/>
          </a:xfrm>
          <a:prstGeom prst="rect">
            <a:avLst/>
          </a:prstGeom>
        </p:spPr>
        <p:txBody>
          <a:bodyPr wrap="square">
            <a:spAutoFit/>
          </a:bodyPr>
          <a:lstStyle/>
          <a:p>
            <a:r>
              <a:rPr lang="cs-CZ" b="1" dirty="0" err="1"/>
              <a:t>Ohm‘s</a:t>
            </a:r>
            <a:r>
              <a:rPr lang="cs-CZ" b="1" dirty="0"/>
              <a:t> </a:t>
            </a:r>
            <a:r>
              <a:rPr lang="cs-CZ" b="1" dirty="0" err="1"/>
              <a:t>Law</a:t>
            </a:r>
            <a:r>
              <a:rPr lang="cs-CZ" b="1" dirty="0"/>
              <a:t> - </a:t>
            </a:r>
            <a:r>
              <a:rPr lang="cs-CZ" b="1" dirty="0" err="1"/>
              <a:t>Simulation</a:t>
            </a:r>
            <a:endParaRPr lang="cs-CZ" b="1" dirty="0"/>
          </a:p>
          <a:p>
            <a:r>
              <a:rPr lang="cs-CZ" dirty="0">
                <a:hlinkClick r:id="rId3"/>
              </a:rPr>
              <a:t>https://phet.colorado.edu/en/simulation/ohms-law</a:t>
            </a:r>
            <a:endParaRPr lang="cs-CZ" dirty="0"/>
          </a:p>
          <a:p>
            <a:endParaRPr lang="cs-CZ" dirty="0"/>
          </a:p>
        </p:txBody>
      </p:sp>
      <p:pic>
        <p:nvPicPr>
          <p:cNvPr id="7" name="Obrázek 6"/>
          <p:cNvPicPr>
            <a:picLocks noChangeAspect="1"/>
          </p:cNvPicPr>
          <p:nvPr/>
        </p:nvPicPr>
        <p:blipFill>
          <a:blip r:embed="rId4"/>
          <a:stretch>
            <a:fillRect/>
          </a:stretch>
        </p:blipFill>
        <p:spPr>
          <a:xfrm>
            <a:off x="956868" y="1873014"/>
            <a:ext cx="7740276" cy="4423015"/>
          </a:xfrm>
          <a:prstGeom prst="rect">
            <a:avLst/>
          </a:prstGeom>
          <a:ln w="15875">
            <a:solidFill>
              <a:schemeClr val="tx1"/>
            </a:solidFill>
          </a:ln>
        </p:spPr>
      </p:pic>
    </p:spTree>
    <p:extLst>
      <p:ext uri="{BB962C8B-B14F-4D97-AF65-F5344CB8AC3E}">
        <p14:creationId xmlns:p14="http://schemas.microsoft.com/office/powerpoint/2010/main" val="2965595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12</a:t>
            </a:fld>
            <a:endParaRPr lang="cs-CZ" dirty="0"/>
          </a:p>
        </p:txBody>
      </p:sp>
      <p:sp>
        <p:nvSpPr>
          <p:cNvPr id="5" name="Nadpis 4"/>
          <p:cNvSpPr>
            <a:spLocks noGrp="1"/>
          </p:cNvSpPr>
          <p:nvPr>
            <p:ph type="title"/>
          </p:nvPr>
        </p:nvSpPr>
        <p:spPr/>
        <p:txBody>
          <a:bodyPr/>
          <a:lstStyle/>
          <a:p>
            <a:r>
              <a:rPr lang="cs-CZ" dirty="0" err="1"/>
              <a:t>Ohm‘s</a:t>
            </a:r>
            <a:r>
              <a:rPr lang="cs-CZ" dirty="0"/>
              <a:t> </a:t>
            </a:r>
            <a:r>
              <a:rPr lang="cs-CZ" dirty="0" err="1"/>
              <a:t>Law</a:t>
            </a:r>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970" y="1152122"/>
            <a:ext cx="32670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0" y="2967925"/>
            <a:ext cx="9144000" cy="2062103"/>
          </a:xfrm>
          <a:prstGeom prst="rect">
            <a:avLst/>
          </a:prstGeom>
          <a:noFill/>
        </p:spPr>
        <p:txBody>
          <a:bodyPr wrap="square" rtlCol="0">
            <a:spAutoFit/>
          </a:bodyPr>
          <a:lstStyle/>
          <a:p>
            <a:pPr algn="ctr"/>
            <a:r>
              <a:rPr lang="cs-CZ" sz="3200" dirty="0" err="1"/>
              <a:t>Here</a:t>
            </a:r>
            <a:r>
              <a:rPr lang="cs-CZ" sz="3200" dirty="0"/>
              <a:t> </a:t>
            </a:r>
            <a:r>
              <a:rPr lang="cs-CZ" sz="3200" dirty="0" err="1"/>
              <a:t>we</a:t>
            </a:r>
            <a:r>
              <a:rPr lang="cs-CZ" sz="3200" dirty="0"/>
              <a:t> </a:t>
            </a:r>
            <a:r>
              <a:rPr lang="cs-CZ" sz="3200" dirty="0" err="1"/>
              <a:t>see</a:t>
            </a:r>
            <a:r>
              <a:rPr lang="cs-CZ" sz="3200" dirty="0"/>
              <a:t> a </a:t>
            </a:r>
            <a:r>
              <a:rPr lang="cs-CZ" sz="3200" dirty="0" err="1"/>
              <a:t>current</a:t>
            </a:r>
            <a:r>
              <a:rPr lang="cs-CZ" sz="3200" dirty="0"/>
              <a:t> </a:t>
            </a:r>
            <a:r>
              <a:rPr lang="cs-CZ" sz="3200" u="sng" dirty="0"/>
              <a:t>I </a:t>
            </a:r>
          </a:p>
          <a:p>
            <a:pPr algn="ctr"/>
            <a:r>
              <a:rPr lang="cs-CZ" sz="3200" dirty="0" err="1"/>
              <a:t>passing</a:t>
            </a:r>
            <a:r>
              <a:rPr lang="cs-CZ" sz="3200" dirty="0"/>
              <a:t> </a:t>
            </a:r>
            <a:r>
              <a:rPr lang="cs-CZ" sz="3200" dirty="0" err="1"/>
              <a:t>through</a:t>
            </a:r>
            <a:r>
              <a:rPr lang="cs-CZ" sz="3200" dirty="0"/>
              <a:t> a </a:t>
            </a:r>
            <a:r>
              <a:rPr lang="cs-CZ" sz="3200" dirty="0" err="1"/>
              <a:t>resistor</a:t>
            </a:r>
            <a:r>
              <a:rPr lang="cs-CZ" sz="3200" dirty="0"/>
              <a:t> </a:t>
            </a:r>
            <a:r>
              <a:rPr lang="cs-CZ" sz="3200" dirty="0" err="1"/>
              <a:t>of</a:t>
            </a:r>
            <a:r>
              <a:rPr lang="cs-CZ" sz="3200" dirty="0"/>
              <a:t> </a:t>
            </a:r>
            <a:r>
              <a:rPr lang="cs-CZ" sz="3200" dirty="0" err="1"/>
              <a:t>resistance</a:t>
            </a:r>
            <a:r>
              <a:rPr lang="cs-CZ" sz="3200" dirty="0"/>
              <a:t> </a:t>
            </a:r>
            <a:r>
              <a:rPr lang="cs-CZ" sz="3200" u="sng" dirty="0"/>
              <a:t>R</a:t>
            </a:r>
            <a:r>
              <a:rPr lang="cs-CZ" sz="3200" dirty="0"/>
              <a:t>.</a:t>
            </a:r>
          </a:p>
          <a:p>
            <a:pPr algn="ctr"/>
            <a:endParaRPr lang="cs-CZ" sz="3200" dirty="0"/>
          </a:p>
          <a:p>
            <a:pPr algn="ctr"/>
            <a:r>
              <a:rPr lang="cs-CZ" sz="3200" b="1" dirty="0" err="1"/>
              <a:t>The</a:t>
            </a:r>
            <a:r>
              <a:rPr lang="cs-CZ" sz="3200" b="1" dirty="0"/>
              <a:t> </a:t>
            </a:r>
            <a:r>
              <a:rPr lang="cs-CZ" sz="3200" b="1" dirty="0" err="1"/>
              <a:t>current</a:t>
            </a:r>
            <a:r>
              <a:rPr lang="cs-CZ" sz="3200" b="1" dirty="0"/>
              <a:t> </a:t>
            </a:r>
            <a:r>
              <a:rPr lang="cs-CZ" sz="3200" b="1" dirty="0" err="1"/>
              <a:t>is</a:t>
            </a:r>
            <a:r>
              <a:rPr lang="cs-CZ" sz="3200" b="1" dirty="0"/>
              <a:t> </a:t>
            </a:r>
            <a:r>
              <a:rPr lang="cs-CZ" sz="3200" b="1" dirty="0" err="1"/>
              <a:t>passing</a:t>
            </a:r>
            <a:r>
              <a:rPr lang="cs-CZ" sz="3200" b="1" dirty="0"/>
              <a:t> </a:t>
            </a:r>
            <a:r>
              <a:rPr lang="cs-CZ" sz="3200" b="1" dirty="0" err="1"/>
              <a:t>through</a:t>
            </a:r>
            <a:r>
              <a:rPr lang="cs-CZ" sz="3200" b="1" dirty="0"/>
              <a:t> </a:t>
            </a:r>
            <a:r>
              <a:rPr lang="cs-CZ" sz="3200" b="1" dirty="0" err="1"/>
              <a:t>the</a:t>
            </a:r>
            <a:r>
              <a:rPr lang="cs-CZ" sz="3200" b="1" dirty="0"/>
              <a:t> </a:t>
            </a:r>
            <a:r>
              <a:rPr lang="cs-CZ" sz="3200" b="1" dirty="0" err="1"/>
              <a:t>resistor</a:t>
            </a:r>
            <a:r>
              <a:rPr lang="cs-CZ" sz="3200" b="1" dirty="0"/>
              <a:t>.</a:t>
            </a:r>
          </a:p>
        </p:txBody>
      </p:sp>
    </p:spTree>
    <p:extLst>
      <p:ext uri="{BB962C8B-B14F-4D97-AF65-F5344CB8AC3E}">
        <p14:creationId xmlns:p14="http://schemas.microsoft.com/office/powerpoint/2010/main" val="297470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13</a:t>
            </a:fld>
            <a:endParaRPr lang="cs-CZ" dirty="0"/>
          </a:p>
        </p:txBody>
      </p:sp>
      <p:sp>
        <p:nvSpPr>
          <p:cNvPr id="5" name="Nadpis 4"/>
          <p:cNvSpPr>
            <a:spLocks noGrp="1"/>
          </p:cNvSpPr>
          <p:nvPr>
            <p:ph type="title"/>
          </p:nvPr>
        </p:nvSpPr>
        <p:spPr/>
        <p:txBody>
          <a:bodyPr/>
          <a:lstStyle/>
          <a:p>
            <a:r>
              <a:rPr lang="cs-CZ" dirty="0" err="1"/>
              <a:t>Ohm‘s</a:t>
            </a:r>
            <a:r>
              <a:rPr lang="cs-CZ" dirty="0"/>
              <a:t> </a:t>
            </a:r>
            <a:r>
              <a:rPr lang="cs-CZ" dirty="0" err="1"/>
              <a:t>Law</a:t>
            </a:r>
            <a:endParaRPr lang="cs-CZ" dirty="0"/>
          </a:p>
        </p:txBody>
      </p:sp>
      <p:sp>
        <p:nvSpPr>
          <p:cNvPr id="7" name="TextovéPole 6"/>
          <p:cNvSpPr txBox="1"/>
          <p:nvPr/>
        </p:nvSpPr>
        <p:spPr>
          <a:xfrm>
            <a:off x="0" y="2967925"/>
            <a:ext cx="9144000" cy="2554545"/>
          </a:xfrm>
          <a:prstGeom prst="rect">
            <a:avLst/>
          </a:prstGeom>
          <a:noFill/>
        </p:spPr>
        <p:txBody>
          <a:bodyPr wrap="square" rtlCol="0">
            <a:spAutoFit/>
          </a:bodyPr>
          <a:lstStyle/>
          <a:p>
            <a:pPr algn="ctr"/>
            <a:r>
              <a:rPr lang="cs-CZ" sz="3200" dirty="0" err="1"/>
              <a:t>The</a:t>
            </a:r>
            <a:r>
              <a:rPr lang="cs-CZ" sz="3200" dirty="0"/>
              <a:t> </a:t>
            </a:r>
            <a:r>
              <a:rPr lang="cs-CZ" sz="3200" dirty="0" err="1"/>
              <a:t>voltage</a:t>
            </a:r>
            <a:r>
              <a:rPr lang="cs-CZ" sz="3200" dirty="0"/>
              <a:t> drop </a:t>
            </a:r>
            <a:r>
              <a:rPr lang="cs-CZ" sz="3200" dirty="0" err="1"/>
              <a:t>accross</a:t>
            </a:r>
            <a:r>
              <a:rPr lang="cs-CZ" sz="3200" dirty="0"/>
              <a:t> </a:t>
            </a:r>
            <a:r>
              <a:rPr lang="cs-CZ" sz="3200" dirty="0" err="1"/>
              <a:t>the</a:t>
            </a:r>
            <a:r>
              <a:rPr lang="cs-CZ" sz="3200" dirty="0"/>
              <a:t> </a:t>
            </a:r>
            <a:r>
              <a:rPr lang="cs-CZ" sz="3200" dirty="0" err="1"/>
              <a:t>resistor</a:t>
            </a:r>
            <a:r>
              <a:rPr lang="cs-CZ" sz="3200" dirty="0"/>
              <a:t> </a:t>
            </a:r>
            <a:r>
              <a:rPr lang="cs-CZ" sz="3200" dirty="0" err="1"/>
              <a:t>is</a:t>
            </a:r>
            <a:r>
              <a:rPr lang="cs-CZ" sz="3200" dirty="0"/>
              <a:t> </a:t>
            </a:r>
            <a:r>
              <a:rPr lang="cs-CZ" sz="3200" dirty="0" err="1"/>
              <a:t>equal</a:t>
            </a:r>
            <a:r>
              <a:rPr lang="cs-CZ" sz="3200" dirty="0"/>
              <a:t> to </a:t>
            </a:r>
            <a:r>
              <a:rPr lang="cs-CZ" sz="3200" dirty="0" err="1"/>
              <a:t>the</a:t>
            </a:r>
            <a:r>
              <a:rPr lang="cs-CZ" sz="3200" dirty="0"/>
              <a:t> </a:t>
            </a:r>
            <a:r>
              <a:rPr lang="cs-CZ" sz="3200" dirty="0" err="1"/>
              <a:t>current</a:t>
            </a:r>
            <a:r>
              <a:rPr lang="cs-CZ" sz="3200" dirty="0"/>
              <a:t> </a:t>
            </a:r>
            <a:r>
              <a:rPr lang="cs-CZ" sz="3200" dirty="0" err="1"/>
              <a:t>through</a:t>
            </a:r>
            <a:r>
              <a:rPr lang="cs-CZ" sz="3200" dirty="0"/>
              <a:t> </a:t>
            </a:r>
            <a:r>
              <a:rPr lang="cs-CZ" sz="3200" dirty="0" err="1"/>
              <a:t>it</a:t>
            </a:r>
            <a:r>
              <a:rPr lang="cs-CZ" sz="3200" dirty="0"/>
              <a:t> </a:t>
            </a:r>
            <a:r>
              <a:rPr lang="cs-CZ" sz="3200" dirty="0" err="1"/>
              <a:t>multiplied</a:t>
            </a:r>
            <a:r>
              <a:rPr lang="cs-CZ" sz="3200" dirty="0"/>
              <a:t> by </a:t>
            </a:r>
            <a:r>
              <a:rPr lang="cs-CZ" sz="3200" dirty="0" err="1"/>
              <a:t>its</a:t>
            </a:r>
            <a:r>
              <a:rPr lang="cs-CZ" sz="3200" dirty="0"/>
              <a:t> </a:t>
            </a:r>
            <a:r>
              <a:rPr lang="cs-CZ" sz="3200" dirty="0" err="1"/>
              <a:t>resistance</a:t>
            </a:r>
            <a:r>
              <a:rPr lang="cs-CZ" sz="3200" dirty="0"/>
              <a:t>.</a:t>
            </a:r>
          </a:p>
          <a:p>
            <a:pPr algn="ctr"/>
            <a:endParaRPr lang="cs-CZ" sz="3200" dirty="0"/>
          </a:p>
          <a:p>
            <a:pPr algn="ctr"/>
            <a:r>
              <a:rPr lang="cs-CZ" sz="3200" b="1" dirty="0" err="1"/>
              <a:t>The</a:t>
            </a:r>
            <a:r>
              <a:rPr lang="cs-CZ" sz="3200" b="1" dirty="0"/>
              <a:t> </a:t>
            </a:r>
            <a:r>
              <a:rPr lang="cs-CZ" sz="3200" b="1" dirty="0" err="1"/>
              <a:t>voltage</a:t>
            </a:r>
            <a:r>
              <a:rPr lang="cs-CZ" sz="3200" b="1" dirty="0"/>
              <a:t> </a:t>
            </a:r>
            <a:r>
              <a:rPr lang="cs-CZ" sz="3200" b="1" dirty="0" err="1"/>
              <a:t>is</a:t>
            </a:r>
            <a:r>
              <a:rPr lang="cs-CZ" sz="3200" b="1" dirty="0"/>
              <a:t> </a:t>
            </a:r>
            <a:r>
              <a:rPr lang="cs-CZ" sz="3200" b="1" dirty="0" err="1"/>
              <a:t>equal</a:t>
            </a:r>
            <a:r>
              <a:rPr lang="cs-CZ" sz="3200" b="1" dirty="0"/>
              <a:t> to </a:t>
            </a:r>
            <a:r>
              <a:rPr lang="cs-CZ" sz="3200" b="1" dirty="0" err="1"/>
              <a:t>the</a:t>
            </a:r>
            <a:r>
              <a:rPr lang="cs-CZ" sz="3200" b="1" dirty="0"/>
              <a:t> </a:t>
            </a:r>
            <a:r>
              <a:rPr lang="cs-CZ" sz="3200" b="1" dirty="0" err="1"/>
              <a:t>current</a:t>
            </a:r>
            <a:r>
              <a:rPr lang="cs-CZ" sz="3200" b="1" dirty="0"/>
              <a:t> </a:t>
            </a:r>
            <a:r>
              <a:rPr lang="cs-CZ" sz="3200" b="1" dirty="0" err="1"/>
              <a:t>multiplied</a:t>
            </a:r>
            <a:r>
              <a:rPr lang="cs-CZ" sz="3200" b="1" dirty="0"/>
              <a:t> by </a:t>
            </a:r>
            <a:r>
              <a:rPr lang="cs-CZ" sz="3200" b="1" dirty="0" err="1"/>
              <a:t>the</a:t>
            </a:r>
            <a:r>
              <a:rPr lang="cs-CZ" sz="3200" b="1" dirty="0"/>
              <a:t> </a:t>
            </a:r>
            <a:r>
              <a:rPr lang="cs-CZ" sz="3200" b="1" dirty="0" err="1"/>
              <a:t>resistance</a:t>
            </a:r>
            <a:r>
              <a:rPr lang="cs-CZ" sz="3200" b="1" dirty="0"/>
              <a:t>.</a:t>
            </a:r>
          </a:p>
        </p:txBody>
      </p:sp>
      <p:sp>
        <p:nvSpPr>
          <p:cNvPr id="6" name="TextovéPole 5"/>
          <p:cNvSpPr txBox="1"/>
          <p:nvPr/>
        </p:nvSpPr>
        <p:spPr>
          <a:xfrm>
            <a:off x="3283911" y="1578804"/>
            <a:ext cx="2596865" cy="830997"/>
          </a:xfrm>
          <a:prstGeom prst="rect">
            <a:avLst/>
          </a:prstGeom>
          <a:noFill/>
        </p:spPr>
        <p:txBody>
          <a:bodyPr wrap="none" lIns="0" tIns="0" rIns="0" bIns="0" rtlCol="0">
            <a:spAutoFit/>
          </a:bodyPr>
          <a:lstStyle/>
          <a:p>
            <a:pPr algn="ctr"/>
            <a:r>
              <a:rPr lang="cs-CZ" sz="5400" b="1" dirty="0"/>
              <a:t>V = I * R</a:t>
            </a:r>
          </a:p>
        </p:txBody>
      </p:sp>
    </p:spTree>
    <p:extLst>
      <p:ext uri="{BB962C8B-B14F-4D97-AF65-F5344CB8AC3E}">
        <p14:creationId xmlns:p14="http://schemas.microsoft.com/office/powerpoint/2010/main" val="156101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14</a:t>
            </a:fld>
            <a:endParaRPr lang="cs-CZ" dirty="0"/>
          </a:p>
        </p:txBody>
      </p:sp>
      <p:sp>
        <p:nvSpPr>
          <p:cNvPr id="5" name="Nadpis 4"/>
          <p:cNvSpPr>
            <a:spLocks noGrp="1"/>
          </p:cNvSpPr>
          <p:nvPr>
            <p:ph type="title"/>
          </p:nvPr>
        </p:nvSpPr>
        <p:spPr/>
        <p:txBody>
          <a:bodyPr/>
          <a:lstStyle/>
          <a:p>
            <a:r>
              <a:rPr lang="cs-CZ" dirty="0" err="1"/>
              <a:t>Ohm‘s</a:t>
            </a:r>
            <a:r>
              <a:rPr lang="cs-CZ" dirty="0"/>
              <a:t> </a:t>
            </a:r>
            <a:r>
              <a:rPr lang="cs-CZ" dirty="0" err="1"/>
              <a:t>Law</a:t>
            </a:r>
            <a:endParaRPr lang="cs-CZ" dirty="0"/>
          </a:p>
        </p:txBody>
      </p:sp>
      <p:sp>
        <p:nvSpPr>
          <p:cNvPr id="7" name="TextovéPole 6"/>
          <p:cNvSpPr txBox="1"/>
          <p:nvPr/>
        </p:nvSpPr>
        <p:spPr>
          <a:xfrm>
            <a:off x="0" y="2967925"/>
            <a:ext cx="9144000" cy="1569660"/>
          </a:xfrm>
          <a:prstGeom prst="rect">
            <a:avLst/>
          </a:prstGeom>
          <a:noFill/>
        </p:spPr>
        <p:txBody>
          <a:bodyPr wrap="square" rtlCol="0">
            <a:spAutoFit/>
          </a:bodyPr>
          <a:lstStyle/>
          <a:p>
            <a:pPr algn="ctr"/>
            <a:r>
              <a:rPr lang="cs-CZ" sz="3200" b="1" dirty="0" err="1"/>
              <a:t>The</a:t>
            </a:r>
            <a:r>
              <a:rPr lang="cs-CZ" sz="3200" b="1" dirty="0"/>
              <a:t> </a:t>
            </a:r>
            <a:r>
              <a:rPr lang="cs-CZ" sz="3200" b="1" dirty="0" err="1"/>
              <a:t>voltage</a:t>
            </a:r>
            <a:r>
              <a:rPr lang="cs-CZ" sz="3200" b="1" dirty="0"/>
              <a:t> drop </a:t>
            </a:r>
            <a:r>
              <a:rPr lang="cs-CZ" sz="3200" b="1" dirty="0" err="1"/>
              <a:t>is</a:t>
            </a:r>
            <a:r>
              <a:rPr lang="cs-CZ" sz="3200" b="1" dirty="0"/>
              <a:t> </a:t>
            </a:r>
            <a:r>
              <a:rPr lang="cs-CZ" sz="3200" b="1" dirty="0" err="1"/>
              <a:t>measured</a:t>
            </a:r>
            <a:r>
              <a:rPr lang="cs-CZ" sz="3200" b="1" dirty="0"/>
              <a:t> in </a:t>
            </a:r>
            <a:r>
              <a:rPr lang="cs-CZ" sz="3200" b="1" dirty="0" err="1"/>
              <a:t>volts</a:t>
            </a:r>
            <a:r>
              <a:rPr lang="cs-CZ" sz="3200" b="1" dirty="0"/>
              <a:t>.</a:t>
            </a:r>
          </a:p>
          <a:p>
            <a:pPr algn="ctr"/>
            <a:r>
              <a:rPr lang="cs-CZ" sz="3200" b="1" dirty="0" err="1"/>
              <a:t>The</a:t>
            </a:r>
            <a:r>
              <a:rPr lang="cs-CZ" sz="3200" b="1" dirty="0"/>
              <a:t> </a:t>
            </a:r>
            <a:r>
              <a:rPr lang="cs-CZ" sz="3200" b="1" dirty="0" err="1"/>
              <a:t>current</a:t>
            </a:r>
            <a:r>
              <a:rPr lang="cs-CZ" sz="3200" b="1" dirty="0"/>
              <a:t> </a:t>
            </a:r>
            <a:r>
              <a:rPr lang="cs-CZ" sz="3200" b="1" dirty="0" err="1"/>
              <a:t>is</a:t>
            </a:r>
            <a:r>
              <a:rPr lang="cs-CZ" sz="3200" b="1" dirty="0"/>
              <a:t> </a:t>
            </a:r>
            <a:r>
              <a:rPr lang="cs-CZ" sz="3200" b="1" dirty="0" err="1"/>
              <a:t>measured</a:t>
            </a:r>
            <a:r>
              <a:rPr lang="cs-CZ" sz="3200" b="1" dirty="0"/>
              <a:t> in </a:t>
            </a:r>
            <a:r>
              <a:rPr lang="cs-CZ" sz="3200" b="1" dirty="0" err="1"/>
              <a:t>amperes</a:t>
            </a:r>
            <a:r>
              <a:rPr lang="cs-CZ" sz="3200" b="1" dirty="0"/>
              <a:t>.</a:t>
            </a:r>
          </a:p>
          <a:p>
            <a:pPr algn="ctr"/>
            <a:r>
              <a:rPr lang="cs-CZ" sz="3200" b="1" dirty="0" err="1"/>
              <a:t>The</a:t>
            </a:r>
            <a:r>
              <a:rPr lang="cs-CZ" sz="3200" b="1" dirty="0"/>
              <a:t> </a:t>
            </a:r>
            <a:r>
              <a:rPr lang="cs-CZ" sz="3200" b="1" dirty="0" err="1"/>
              <a:t>resistance</a:t>
            </a:r>
            <a:r>
              <a:rPr lang="cs-CZ" sz="3200" b="1" dirty="0"/>
              <a:t> </a:t>
            </a:r>
            <a:r>
              <a:rPr lang="cs-CZ" sz="3200" b="1" dirty="0" err="1"/>
              <a:t>is</a:t>
            </a:r>
            <a:r>
              <a:rPr lang="cs-CZ" sz="3200" b="1" dirty="0"/>
              <a:t> </a:t>
            </a:r>
            <a:r>
              <a:rPr lang="cs-CZ" sz="3200" b="1" dirty="0" err="1"/>
              <a:t>measured</a:t>
            </a:r>
            <a:r>
              <a:rPr lang="cs-CZ" sz="3200" b="1" dirty="0"/>
              <a:t> in </a:t>
            </a:r>
            <a:r>
              <a:rPr lang="cs-CZ" sz="3200" b="1" dirty="0" err="1"/>
              <a:t>ohms</a:t>
            </a:r>
            <a:r>
              <a:rPr lang="cs-CZ" sz="3200" b="1" dirty="0"/>
              <a:t>.</a:t>
            </a:r>
          </a:p>
        </p:txBody>
      </p:sp>
      <p:sp>
        <p:nvSpPr>
          <p:cNvPr id="9" name="TextovéPole 8"/>
          <p:cNvSpPr txBox="1"/>
          <p:nvPr/>
        </p:nvSpPr>
        <p:spPr>
          <a:xfrm>
            <a:off x="3283911" y="1578804"/>
            <a:ext cx="2596865" cy="830997"/>
          </a:xfrm>
          <a:prstGeom prst="rect">
            <a:avLst/>
          </a:prstGeom>
          <a:noFill/>
        </p:spPr>
        <p:txBody>
          <a:bodyPr wrap="none" lIns="0" tIns="0" rIns="0" bIns="0" rtlCol="0">
            <a:spAutoFit/>
          </a:bodyPr>
          <a:lstStyle/>
          <a:p>
            <a:pPr algn="ctr"/>
            <a:r>
              <a:rPr lang="cs-CZ" sz="5400" b="1" dirty="0"/>
              <a:t>V = I * R</a:t>
            </a:r>
          </a:p>
        </p:txBody>
      </p:sp>
    </p:spTree>
    <p:extLst>
      <p:ext uri="{BB962C8B-B14F-4D97-AF65-F5344CB8AC3E}">
        <p14:creationId xmlns:p14="http://schemas.microsoft.com/office/powerpoint/2010/main" val="440714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15</a:t>
            </a:fld>
            <a:endParaRPr lang="cs-CZ" dirty="0"/>
          </a:p>
        </p:txBody>
      </p:sp>
      <p:sp>
        <p:nvSpPr>
          <p:cNvPr id="5" name="Nadpis 4"/>
          <p:cNvSpPr>
            <a:spLocks noGrp="1"/>
          </p:cNvSpPr>
          <p:nvPr>
            <p:ph type="title"/>
          </p:nvPr>
        </p:nvSpPr>
        <p:spPr/>
        <p:txBody>
          <a:bodyPr/>
          <a:lstStyle/>
          <a:p>
            <a:r>
              <a:rPr lang="cs-CZ" dirty="0" err="1"/>
              <a:t>Ohm‘s</a:t>
            </a:r>
            <a:r>
              <a:rPr lang="cs-CZ" dirty="0"/>
              <a:t> </a:t>
            </a:r>
            <a:r>
              <a:rPr lang="cs-CZ" dirty="0" err="1"/>
              <a:t>Law</a:t>
            </a:r>
            <a:endParaRPr lang="cs-CZ" dirty="0"/>
          </a:p>
        </p:txBody>
      </p:sp>
      <p:sp>
        <p:nvSpPr>
          <p:cNvPr id="7" name="TextovéPole 6"/>
          <p:cNvSpPr txBox="1"/>
          <p:nvPr/>
        </p:nvSpPr>
        <p:spPr>
          <a:xfrm>
            <a:off x="0" y="4709202"/>
            <a:ext cx="9144000" cy="1569660"/>
          </a:xfrm>
          <a:prstGeom prst="rect">
            <a:avLst/>
          </a:prstGeom>
          <a:noFill/>
        </p:spPr>
        <p:txBody>
          <a:bodyPr wrap="square" rtlCol="0">
            <a:spAutoFit/>
          </a:bodyPr>
          <a:lstStyle/>
          <a:p>
            <a:pPr algn="ctr"/>
            <a:r>
              <a:rPr lang="cs-CZ" sz="3200" b="1" dirty="0" err="1"/>
              <a:t>Here</a:t>
            </a:r>
            <a:r>
              <a:rPr lang="cs-CZ" sz="3200" b="1" dirty="0"/>
              <a:t> </a:t>
            </a:r>
            <a:r>
              <a:rPr lang="cs-CZ" sz="3200" b="1" dirty="0" err="1"/>
              <a:t>is</a:t>
            </a:r>
            <a:r>
              <a:rPr lang="cs-CZ" sz="3200" b="1" dirty="0"/>
              <a:t> a </a:t>
            </a:r>
            <a:r>
              <a:rPr lang="cs-CZ" sz="3200" b="1" dirty="0" err="1"/>
              <a:t>typical</a:t>
            </a:r>
            <a:r>
              <a:rPr lang="cs-CZ" sz="3200" b="1" dirty="0"/>
              <a:t> DC </a:t>
            </a:r>
            <a:r>
              <a:rPr lang="cs-CZ" sz="3200" b="1" dirty="0" err="1"/>
              <a:t>circuit</a:t>
            </a:r>
            <a:r>
              <a:rPr lang="cs-CZ" sz="3200" b="1" dirty="0"/>
              <a:t>.</a:t>
            </a:r>
          </a:p>
          <a:p>
            <a:pPr algn="ctr"/>
            <a:r>
              <a:rPr lang="cs-CZ" sz="3200" b="1" dirty="0" err="1"/>
              <a:t>It</a:t>
            </a:r>
            <a:r>
              <a:rPr lang="cs-CZ" sz="3200" b="1" dirty="0"/>
              <a:t> </a:t>
            </a:r>
            <a:r>
              <a:rPr lang="cs-CZ" sz="3200" b="1" dirty="0" err="1"/>
              <a:t>consists</a:t>
            </a:r>
            <a:r>
              <a:rPr lang="cs-CZ" sz="3200" b="1" dirty="0"/>
              <a:t> </a:t>
            </a:r>
            <a:r>
              <a:rPr lang="cs-CZ" sz="3200" b="1" dirty="0" err="1"/>
              <a:t>of</a:t>
            </a:r>
            <a:r>
              <a:rPr lang="cs-CZ" sz="3200" b="1" dirty="0"/>
              <a:t> a </a:t>
            </a:r>
            <a:r>
              <a:rPr lang="cs-CZ" sz="3200" b="1" dirty="0" err="1"/>
              <a:t>battery</a:t>
            </a:r>
            <a:r>
              <a:rPr lang="cs-CZ" sz="3200" b="1" dirty="0"/>
              <a:t> and </a:t>
            </a:r>
          </a:p>
          <a:p>
            <a:pPr algn="ctr"/>
            <a:r>
              <a:rPr lang="cs-CZ" sz="3200" b="1" dirty="0" err="1"/>
              <a:t>some</a:t>
            </a:r>
            <a:r>
              <a:rPr lang="cs-CZ" sz="3200" b="1" dirty="0"/>
              <a:t> </a:t>
            </a:r>
            <a:r>
              <a:rPr lang="cs-CZ" sz="3200" b="1" dirty="0" err="1"/>
              <a:t>resistors</a:t>
            </a:r>
            <a:r>
              <a:rPr lang="cs-CZ" sz="3200" b="1" dirty="0"/>
              <a:t> in </a:t>
            </a:r>
            <a:r>
              <a:rPr lang="cs-CZ" sz="3200" b="1" dirty="0" err="1"/>
              <a:t>series</a:t>
            </a:r>
            <a:r>
              <a:rPr lang="cs-CZ" sz="3200" b="1" dirty="0"/>
              <a:t> and in </a:t>
            </a:r>
            <a:r>
              <a:rPr lang="cs-CZ" sz="3200" b="1" dirty="0" err="1"/>
              <a:t>parallel</a:t>
            </a:r>
            <a:r>
              <a:rPr lang="cs-CZ" sz="3200" b="1" dirty="0"/>
              <a:t>.</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541" y="953396"/>
            <a:ext cx="5842535" cy="3589451"/>
          </a:xfrm>
          <a:prstGeom prst="rect">
            <a:avLst/>
          </a:prstGeom>
        </p:spPr>
      </p:pic>
      <p:sp>
        <p:nvSpPr>
          <p:cNvPr id="8" name="TextovéPole 7"/>
          <p:cNvSpPr txBox="1"/>
          <p:nvPr/>
        </p:nvSpPr>
        <p:spPr>
          <a:xfrm>
            <a:off x="3830854" y="1386038"/>
            <a:ext cx="521297" cy="461665"/>
          </a:xfrm>
          <a:prstGeom prst="rect">
            <a:avLst/>
          </a:prstGeom>
          <a:noFill/>
        </p:spPr>
        <p:txBody>
          <a:bodyPr wrap="none" rtlCol="0">
            <a:spAutoFit/>
          </a:bodyPr>
          <a:lstStyle/>
          <a:p>
            <a:r>
              <a:rPr lang="cs-CZ" sz="2400" b="1" dirty="0"/>
              <a:t>R</a:t>
            </a:r>
            <a:r>
              <a:rPr lang="cs-CZ" sz="2400" b="1" baseline="-25000" dirty="0"/>
              <a:t>3</a:t>
            </a:r>
          </a:p>
        </p:txBody>
      </p:sp>
      <p:sp>
        <p:nvSpPr>
          <p:cNvPr id="10" name="TextovéPole 9"/>
          <p:cNvSpPr txBox="1"/>
          <p:nvPr/>
        </p:nvSpPr>
        <p:spPr>
          <a:xfrm>
            <a:off x="5013158" y="2616468"/>
            <a:ext cx="521297" cy="461665"/>
          </a:xfrm>
          <a:prstGeom prst="rect">
            <a:avLst/>
          </a:prstGeom>
          <a:noFill/>
        </p:spPr>
        <p:txBody>
          <a:bodyPr wrap="none" rtlCol="0">
            <a:spAutoFit/>
          </a:bodyPr>
          <a:lstStyle/>
          <a:p>
            <a:r>
              <a:rPr lang="cs-CZ" sz="2400" b="1" dirty="0"/>
              <a:t>R</a:t>
            </a:r>
            <a:r>
              <a:rPr lang="cs-CZ" sz="2400" b="1" baseline="-25000" dirty="0"/>
              <a:t>1</a:t>
            </a:r>
          </a:p>
        </p:txBody>
      </p:sp>
      <p:sp>
        <p:nvSpPr>
          <p:cNvPr id="11" name="TextovéPole 10"/>
          <p:cNvSpPr txBox="1"/>
          <p:nvPr/>
        </p:nvSpPr>
        <p:spPr>
          <a:xfrm>
            <a:off x="6264442" y="2647722"/>
            <a:ext cx="521297" cy="461665"/>
          </a:xfrm>
          <a:prstGeom prst="rect">
            <a:avLst/>
          </a:prstGeom>
          <a:noFill/>
        </p:spPr>
        <p:txBody>
          <a:bodyPr wrap="none" rtlCol="0">
            <a:spAutoFit/>
          </a:bodyPr>
          <a:lstStyle/>
          <a:p>
            <a:r>
              <a:rPr lang="cs-CZ" sz="2400" b="1" dirty="0"/>
              <a:t>R</a:t>
            </a:r>
            <a:r>
              <a:rPr lang="cs-CZ" sz="2400" b="1" baseline="-25000" dirty="0"/>
              <a:t>2</a:t>
            </a:r>
          </a:p>
        </p:txBody>
      </p:sp>
      <p:sp>
        <p:nvSpPr>
          <p:cNvPr id="12" name="TextovéPole 11"/>
          <p:cNvSpPr txBox="1"/>
          <p:nvPr/>
        </p:nvSpPr>
        <p:spPr>
          <a:xfrm>
            <a:off x="2780096" y="1222408"/>
            <a:ext cx="269626" cy="461665"/>
          </a:xfrm>
          <a:prstGeom prst="rect">
            <a:avLst/>
          </a:prstGeom>
          <a:noFill/>
        </p:spPr>
        <p:txBody>
          <a:bodyPr wrap="none" rtlCol="0">
            <a:spAutoFit/>
          </a:bodyPr>
          <a:lstStyle/>
          <a:p>
            <a:r>
              <a:rPr lang="cs-CZ" sz="2400" b="1" dirty="0"/>
              <a:t>I</a:t>
            </a:r>
            <a:endParaRPr lang="cs-CZ" sz="2400" b="1" baseline="-25000" dirty="0"/>
          </a:p>
        </p:txBody>
      </p:sp>
      <p:sp>
        <p:nvSpPr>
          <p:cNvPr id="13" name="TextovéPole 12"/>
          <p:cNvSpPr txBox="1"/>
          <p:nvPr/>
        </p:nvSpPr>
        <p:spPr>
          <a:xfrm>
            <a:off x="2780096" y="3837839"/>
            <a:ext cx="269626" cy="461665"/>
          </a:xfrm>
          <a:prstGeom prst="rect">
            <a:avLst/>
          </a:prstGeom>
          <a:noFill/>
        </p:spPr>
        <p:txBody>
          <a:bodyPr wrap="none" rtlCol="0">
            <a:spAutoFit/>
          </a:bodyPr>
          <a:lstStyle/>
          <a:p>
            <a:r>
              <a:rPr lang="cs-CZ" sz="2400" b="1" dirty="0"/>
              <a:t>I</a:t>
            </a:r>
            <a:endParaRPr lang="cs-CZ" sz="2400" b="1" baseline="-25000" dirty="0"/>
          </a:p>
        </p:txBody>
      </p:sp>
      <p:cxnSp>
        <p:nvCxnSpPr>
          <p:cNvPr id="14" name="Přímá spojnice se šipkou 13"/>
          <p:cNvCxnSpPr/>
          <p:nvPr/>
        </p:nvCxnSpPr>
        <p:spPr>
          <a:xfrm>
            <a:off x="2594193" y="1109393"/>
            <a:ext cx="6414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H="1" flipV="1">
            <a:off x="2594193" y="4457513"/>
            <a:ext cx="597592" cy="83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H="1">
            <a:off x="5531930" y="1904176"/>
            <a:ext cx="2525" cy="5567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a:off x="6783214" y="1924634"/>
            <a:ext cx="2525" cy="5567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5082087" y="1868260"/>
            <a:ext cx="383438" cy="461665"/>
          </a:xfrm>
          <a:prstGeom prst="rect">
            <a:avLst/>
          </a:prstGeom>
          <a:noFill/>
        </p:spPr>
        <p:txBody>
          <a:bodyPr wrap="none" rtlCol="0">
            <a:spAutoFit/>
          </a:bodyPr>
          <a:lstStyle/>
          <a:p>
            <a:r>
              <a:rPr lang="cs-CZ" sz="2400" b="1" dirty="0"/>
              <a:t>I</a:t>
            </a:r>
            <a:r>
              <a:rPr lang="cs-CZ" sz="2400" b="1" baseline="-25000" dirty="0"/>
              <a:t>1</a:t>
            </a:r>
          </a:p>
        </p:txBody>
      </p:sp>
      <p:sp>
        <p:nvSpPr>
          <p:cNvPr id="23" name="TextovéPole 22"/>
          <p:cNvSpPr txBox="1"/>
          <p:nvPr/>
        </p:nvSpPr>
        <p:spPr>
          <a:xfrm>
            <a:off x="6399776" y="1872047"/>
            <a:ext cx="383438" cy="461665"/>
          </a:xfrm>
          <a:prstGeom prst="rect">
            <a:avLst/>
          </a:prstGeom>
          <a:noFill/>
        </p:spPr>
        <p:txBody>
          <a:bodyPr wrap="none" rtlCol="0">
            <a:spAutoFit/>
          </a:bodyPr>
          <a:lstStyle/>
          <a:p>
            <a:r>
              <a:rPr lang="cs-CZ" sz="2400" b="1" dirty="0"/>
              <a:t>I</a:t>
            </a:r>
            <a:r>
              <a:rPr lang="cs-CZ" sz="2400" b="1" baseline="-25000" dirty="0"/>
              <a:t>2</a:t>
            </a:r>
          </a:p>
        </p:txBody>
      </p:sp>
      <p:sp>
        <p:nvSpPr>
          <p:cNvPr id="24" name="TextovéPole 23"/>
          <p:cNvSpPr txBox="1"/>
          <p:nvPr/>
        </p:nvSpPr>
        <p:spPr>
          <a:xfrm>
            <a:off x="3285034" y="1762206"/>
            <a:ext cx="1595309" cy="461665"/>
          </a:xfrm>
          <a:prstGeom prst="rect">
            <a:avLst/>
          </a:prstGeom>
          <a:noFill/>
        </p:spPr>
        <p:txBody>
          <a:bodyPr wrap="none" rtlCol="0">
            <a:spAutoFit/>
          </a:bodyPr>
          <a:lstStyle/>
          <a:p>
            <a:r>
              <a:rPr lang="cs-CZ" sz="2400" b="1" dirty="0"/>
              <a:t>V</a:t>
            </a:r>
            <a:r>
              <a:rPr lang="cs-CZ" sz="2400" b="1" baseline="-25000" dirty="0"/>
              <a:t>3 </a:t>
            </a:r>
            <a:r>
              <a:rPr lang="cs-CZ" sz="2400" b="1" dirty="0"/>
              <a:t>= I * R</a:t>
            </a:r>
            <a:r>
              <a:rPr lang="cs-CZ" sz="2400" b="1" baseline="-25000" dirty="0"/>
              <a:t>3</a:t>
            </a:r>
          </a:p>
        </p:txBody>
      </p:sp>
      <p:sp>
        <p:nvSpPr>
          <p:cNvPr id="25" name="TextovéPole 24"/>
          <p:cNvSpPr txBox="1"/>
          <p:nvPr/>
        </p:nvSpPr>
        <p:spPr>
          <a:xfrm>
            <a:off x="7101835" y="2647722"/>
            <a:ext cx="1537600" cy="461665"/>
          </a:xfrm>
          <a:prstGeom prst="rect">
            <a:avLst/>
          </a:prstGeom>
          <a:solidFill>
            <a:schemeClr val="bg1"/>
          </a:solidFill>
        </p:spPr>
        <p:txBody>
          <a:bodyPr wrap="none" rtlCol="0">
            <a:spAutoFit/>
          </a:bodyPr>
          <a:lstStyle/>
          <a:p>
            <a:r>
              <a:rPr lang="cs-CZ" sz="2400" b="1" dirty="0"/>
              <a:t>V</a:t>
            </a:r>
            <a:r>
              <a:rPr lang="cs-CZ" sz="2400" b="1" baseline="-25000" dirty="0"/>
              <a:t>2 </a:t>
            </a:r>
            <a:r>
              <a:rPr lang="cs-CZ" sz="2400" b="1" dirty="0"/>
              <a:t>= I * R</a:t>
            </a:r>
            <a:r>
              <a:rPr lang="cs-CZ" sz="2400" b="1" baseline="-25000" dirty="0"/>
              <a:t>2</a:t>
            </a:r>
          </a:p>
        </p:txBody>
      </p:sp>
    </p:spTree>
    <p:extLst>
      <p:ext uri="{BB962C8B-B14F-4D97-AF65-F5344CB8AC3E}">
        <p14:creationId xmlns:p14="http://schemas.microsoft.com/office/powerpoint/2010/main" val="99341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541" y="953396"/>
            <a:ext cx="5842535" cy="3589451"/>
          </a:xfrm>
          <a:prstGeom prst="rect">
            <a:avLst/>
          </a:prstGeom>
        </p:spPr>
      </p:pic>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16</a:t>
            </a:fld>
            <a:endParaRPr lang="cs-CZ" dirty="0"/>
          </a:p>
        </p:txBody>
      </p:sp>
      <p:sp>
        <p:nvSpPr>
          <p:cNvPr id="5" name="Nadpis 4"/>
          <p:cNvSpPr>
            <a:spLocks noGrp="1"/>
          </p:cNvSpPr>
          <p:nvPr>
            <p:ph type="title"/>
          </p:nvPr>
        </p:nvSpPr>
        <p:spPr/>
        <p:txBody>
          <a:bodyPr/>
          <a:lstStyle/>
          <a:p>
            <a:r>
              <a:rPr lang="cs-CZ" dirty="0" err="1"/>
              <a:t>Ohm‘s</a:t>
            </a:r>
            <a:r>
              <a:rPr lang="cs-CZ" dirty="0"/>
              <a:t> </a:t>
            </a:r>
            <a:r>
              <a:rPr lang="cs-CZ" dirty="0" err="1"/>
              <a:t>Law</a:t>
            </a:r>
            <a:endParaRPr lang="cs-CZ" dirty="0"/>
          </a:p>
        </p:txBody>
      </p:sp>
      <p:sp>
        <p:nvSpPr>
          <p:cNvPr id="7" name="TextovéPole 6"/>
          <p:cNvSpPr txBox="1"/>
          <p:nvPr/>
        </p:nvSpPr>
        <p:spPr>
          <a:xfrm>
            <a:off x="-219849" y="4720751"/>
            <a:ext cx="9144000" cy="1077218"/>
          </a:xfrm>
          <a:prstGeom prst="rect">
            <a:avLst/>
          </a:prstGeom>
          <a:noFill/>
        </p:spPr>
        <p:txBody>
          <a:bodyPr wrap="square" rtlCol="0">
            <a:spAutoFit/>
          </a:bodyPr>
          <a:lstStyle/>
          <a:p>
            <a:pPr algn="ctr"/>
            <a:r>
              <a:rPr lang="cs-CZ" sz="3200" b="1" dirty="0" err="1"/>
              <a:t>The</a:t>
            </a:r>
            <a:r>
              <a:rPr lang="cs-CZ" sz="3200" b="1" dirty="0"/>
              <a:t> </a:t>
            </a:r>
            <a:r>
              <a:rPr lang="cs-CZ" sz="3200" b="1" dirty="0" err="1"/>
              <a:t>current</a:t>
            </a:r>
            <a:r>
              <a:rPr lang="cs-CZ" sz="3200" b="1" dirty="0"/>
              <a:t> </a:t>
            </a:r>
            <a:r>
              <a:rPr lang="cs-CZ" sz="3200" b="1" u="sng" dirty="0"/>
              <a:t>I</a:t>
            </a:r>
            <a:r>
              <a:rPr lang="cs-CZ" sz="3200" b="1" dirty="0"/>
              <a:t> </a:t>
            </a:r>
            <a:r>
              <a:rPr lang="cs-CZ" sz="3200" b="1" dirty="0" err="1"/>
              <a:t>splits</a:t>
            </a:r>
            <a:r>
              <a:rPr lang="cs-CZ" sz="3200" b="1" dirty="0"/>
              <a:t> </a:t>
            </a:r>
          </a:p>
          <a:p>
            <a:pPr algn="ctr"/>
            <a:r>
              <a:rPr lang="cs-CZ" sz="3200" b="1" dirty="0" err="1"/>
              <a:t>into</a:t>
            </a:r>
            <a:r>
              <a:rPr lang="cs-CZ" sz="3200" b="1" dirty="0"/>
              <a:t> </a:t>
            </a:r>
            <a:r>
              <a:rPr lang="cs-CZ" sz="3200" b="1" dirty="0" err="1"/>
              <a:t>two</a:t>
            </a:r>
            <a:r>
              <a:rPr lang="cs-CZ" sz="3200" b="1" dirty="0"/>
              <a:t> </a:t>
            </a:r>
            <a:r>
              <a:rPr lang="cs-CZ" sz="3200" b="1" dirty="0" err="1"/>
              <a:t>branches</a:t>
            </a:r>
            <a:r>
              <a:rPr lang="cs-CZ" sz="3200" b="1" dirty="0"/>
              <a:t>: </a:t>
            </a:r>
            <a:r>
              <a:rPr lang="cs-CZ" sz="3200" b="1" u="sng" dirty="0"/>
              <a:t>I1</a:t>
            </a:r>
            <a:r>
              <a:rPr lang="cs-CZ" sz="3200" b="1" dirty="0"/>
              <a:t> and </a:t>
            </a:r>
            <a:r>
              <a:rPr lang="cs-CZ" sz="3200" b="1" u="sng" dirty="0"/>
              <a:t>I2</a:t>
            </a:r>
            <a:r>
              <a:rPr lang="cs-CZ" sz="3200" b="1" dirty="0"/>
              <a:t>.</a:t>
            </a:r>
          </a:p>
        </p:txBody>
      </p:sp>
      <p:sp>
        <p:nvSpPr>
          <p:cNvPr id="10" name="TextovéPole 9"/>
          <p:cNvSpPr txBox="1"/>
          <p:nvPr/>
        </p:nvSpPr>
        <p:spPr>
          <a:xfrm>
            <a:off x="3830854" y="1386038"/>
            <a:ext cx="521297" cy="461665"/>
          </a:xfrm>
          <a:prstGeom prst="rect">
            <a:avLst/>
          </a:prstGeom>
          <a:noFill/>
        </p:spPr>
        <p:txBody>
          <a:bodyPr wrap="none" rtlCol="0">
            <a:spAutoFit/>
          </a:bodyPr>
          <a:lstStyle/>
          <a:p>
            <a:r>
              <a:rPr lang="cs-CZ" sz="2400" b="1" dirty="0"/>
              <a:t>R</a:t>
            </a:r>
            <a:r>
              <a:rPr lang="cs-CZ" sz="2400" b="1" baseline="-25000" dirty="0"/>
              <a:t>3</a:t>
            </a:r>
          </a:p>
        </p:txBody>
      </p:sp>
      <p:sp>
        <p:nvSpPr>
          <p:cNvPr id="11" name="TextovéPole 10"/>
          <p:cNvSpPr txBox="1"/>
          <p:nvPr/>
        </p:nvSpPr>
        <p:spPr>
          <a:xfrm>
            <a:off x="5013158" y="2616468"/>
            <a:ext cx="521297" cy="461665"/>
          </a:xfrm>
          <a:prstGeom prst="rect">
            <a:avLst/>
          </a:prstGeom>
          <a:noFill/>
        </p:spPr>
        <p:txBody>
          <a:bodyPr wrap="none" rtlCol="0">
            <a:spAutoFit/>
          </a:bodyPr>
          <a:lstStyle/>
          <a:p>
            <a:r>
              <a:rPr lang="cs-CZ" sz="2400" b="1" dirty="0"/>
              <a:t>R</a:t>
            </a:r>
            <a:r>
              <a:rPr lang="cs-CZ" sz="2400" b="1" baseline="-25000" dirty="0"/>
              <a:t>1</a:t>
            </a:r>
          </a:p>
        </p:txBody>
      </p:sp>
      <p:sp>
        <p:nvSpPr>
          <p:cNvPr id="12" name="TextovéPole 11"/>
          <p:cNvSpPr txBox="1"/>
          <p:nvPr/>
        </p:nvSpPr>
        <p:spPr>
          <a:xfrm>
            <a:off x="6264442" y="2647722"/>
            <a:ext cx="521297" cy="461665"/>
          </a:xfrm>
          <a:prstGeom prst="rect">
            <a:avLst/>
          </a:prstGeom>
          <a:noFill/>
        </p:spPr>
        <p:txBody>
          <a:bodyPr wrap="none" rtlCol="0">
            <a:spAutoFit/>
          </a:bodyPr>
          <a:lstStyle/>
          <a:p>
            <a:r>
              <a:rPr lang="cs-CZ" sz="2400" b="1" dirty="0"/>
              <a:t>R</a:t>
            </a:r>
            <a:r>
              <a:rPr lang="cs-CZ" sz="2400" b="1" baseline="-25000" dirty="0"/>
              <a:t>2</a:t>
            </a:r>
          </a:p>
        </p:txBody>
      </p:sp>
      <p:sp>
        <p:nvSpPr>
          <p:cNvPr id="13" name="TextovéPole 12"/>
          <p:cNvSpPr txBox="1"/>
          <p:nvPr/>
        </p:nvSpPr>
        <p:spPr>
          <a:xfrm>
            <a:off x="2780096" y="1222408"/>
            <a:ext cx="269626" cy="461665"/>
          </a:xfrm>
          <a:prstGeom prst="rect">
            <a:avLst/>
          </a:prstGeom>
          <a:noFill/>
        </p:spPr>
        <p:txBody>
          <a:bodyPr wrap="none" rtlCol="0">
            <a:spAutoFit/>
          </a:bodyPr>
          <a:lstStyle/>
          <a:p>
            <a:r>
              <a:rPr lang="cs-CZ" sz="2400" b="1" dirty="0"/>
              <a:t>I</a:t>
            </a:r>
            <a:endParaRPr lang="cs-CZ" sz="2400" b="1" baseline="-25000" dirty="0"/>
          </a:p>
        </p:txBody>
      </p:sp>
      <p:sp>
        <p:nvSpPr>
          <p:cNvPr id="14" name="TextovéPole 13"/>
          <p:cNvSpPr txBox="1"/>
          <p:nvPr/>
        </p:nvSpPr>
        <p:spPr>
          <a:xfrm>
            <a:off x="2780096" y="3837839"/>
            <a:ext cx="269626" cy="461665"/>
          </a:xfrm>
          <a:prstGeom prst="rect">
            <a:avLst/>
          </a:prstGeom>
          <a:noFill/>
        </p:spPr>
        <p:txBody>
          <a:bodyPr wrap="none" rtlCol="0">
            <a:spAutoFit/>
          </a:bodyPr>
          <a:lstStyle/>
          <a:p>
            <a:r>
              <a:rPr lang="cs-CZ" sz="2400" b="1" dirty="0"/>
              <a:t>I</a:t>
            </a:r>
            <a:endParaRPr lang="cs-CZ" sz="2400" b="1" baseline="-25000" dirty="0"/>
          </a:p>
        </p:txBody>
      </p:sp>
      <p:cxnSp>
        <p:nvCxnSpPr>
          <p:cNvPr id="15" name="Přímá spojnice se šipkou 14"/>
          <p:cNvCxnSpPr/>
          <p:nvPr/>
        </p:nvCxnSpPr>
        <p:spPr>
          <a:xfrm>
            <a:off x="2594193" y="1109393"/>
            <a:ext cx="6414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H="1" flipV="1">
            <a:off x="2594193" y="4457513"/>
            <a:ext cx="597592" cy="83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H="1">
            <a:off x="5531930" y="1904176"/>
            <a:ext cx="2525" cy="5567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6783214" y="1924634"/>
            <a:ext cx="2525" cy="5567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5082087" y="1868260"/>
            <a:ext cx="383438" cy="461665"/>
          </a:xfrm>
          <a:prstGeom prst="rect">
            <a:avLst/>
          </a:prstGeom>
          <a:noFill/>
        </p:spPr>
        <p:txBody>
          <a:bodyPr wrap="none" rtlCol="0">
            <a:spAutoFit/>
          </a:bodyPr>
          <a:lstStyle/>
          <a:p>
            <a:r>
              <a:rPr lang="cs-CZ" sz="2400" b="1" dirty="0"/>
              <a:t>I</a:t>
            </a:r>
            <a:r>
              <a:rPr lang="cs-CZ" sz="2400" b="1" baseline="-25000" dirty="0"/>
              <a:t>1</a:t>
            </a:r>
          </a:p>
        </p:txBody>
      </p:sp>
      <p:sp>
        <p:nvSpPr>
          <p:cNvPr id="20" name="TextovéPole 19"/>
          <p:cNvSpPr txBox="1"/>
          <p:nvPr/>
        </p:nvSpPr>
        <p:spPr>
          <a:xfrm>
            <a:off x="6399776" y="1872047"/>
            <a:ext cx="383438" cy="461665"/>
          </a:xfrm>
          <a:prstGeom prst="rect">
            <a:avLst/>
          </a:prstGeom>
          <a:noFill/>
        </p:spPr>
        <p:txBody>
          <a:bodyPr wrap="none" rtlCol="0">
            <a:spAutoFit/>
          </a:bodyPr>
          <a:lstStyle/>
          <a:p>
            <a:r>
              <a:rPr lang="cs-CZ" sz="2400" b="1" dirty="0"/>
              <a:t>I</a:t>
            </a:r>
            <a:r>
              <a:rPr lang="cs-CZ" sz="2400" b="1" baseline="-25000" dirty="0"/>
              <a:t>2</a:t>
            </a:r>
          </a:p>
        </p:txBody>
      </p:sp>
      <p:sp>
        <p:nvSpPr>
          <p:cNvPr id="21" name="TextovéPole 20"/>
          <p:cNvSpPr txBox="1"/>
          <p:nvPr/>
        </p:nvSpPr>
        <p:spPr>
          <a:xfrm>
            <a:off x="3285034" y="1762206"/>
            <a:ext cx="1595309" cy="461665"/>
          </a:xfrm>
          <a:prstGeom prst="rect">
            <a:avLst/>
          </a:prstGeom>
          <a:noFill/>
        </p:spPr>
        <p:txBody>
          <a:bodyPr wrap="none" rtlCol="0">
            <a:spAutoFit/>
          </a:bodyPr>
          <a:lstStyle/>
          <a:p>
            <a:r>
              <a:rPr lang="cs-CZ" sz="2400" b="1" dirty="0"/>
              <a:t>V</a:t>
            </a:r>
            <a:r>
              <a:rPr lang="cs-CZ" sz="2400" b="1" baseline="-25000" dirty="0"/>
              <a:t>3 </a:t>
            </a:r>
            <a:r>
              <a:rPr lang="cs-CZ" sz="2400" b="1" dirty="0"/>
              <a:t>= I * R</a:t>
            </a:r>
            <a:r>
              <a:rPr lang="cs-CZ" sz="2400" b="1" baseline="-25000" dirty="0"/>
              <a:t>3</a:t>
            </a:r>
          </a:p>
        </p:txBody>
      </p:sp>
      <p:sp>
        <p:nvSpPr>
          <p:cNvPr id="22" name="TextovéPole 21"/>
          <p:cNvSpPr txBox="1"/>
          <p:nvPr/>
        </p:nvSpPr>
        <p:spPr>
          <a:xfrm>
            <a:off x="7101835" y="2647722"/>
            <a:ext cx="1537600" cy="461665"/>
          </a:xfrm>
          <a:prstGeom prst="rect">
            <a:avLst/>
          </a:prstGeom>
          <a:solidFill>
            <a:schemeClr val="bg1"/>
          </a:solidFill>
        </p:spPr>
        <p:txBody>
          <a:bodyPr wrap="none" rtlCol="0">
            <a:spAutoFit/>
          </a:bodyPr>
          <a:lstStyle/>
          <a:p>
            <a:r>
              <a:rPr lang="cs-CZ" sz="2400" b="1" dirty="0"/>
              <a:t>V</a:t>
            </a:r>
            <a:r>
              <a:rPr lang="cs-CZ" sz="2400" b="1" baseline="-25000" dirty="0"/>
              <a:t>2 </a:t>
            </a:r>
            <a:r>
              <a:rPr lang="cs-CZ" sz="2400" b="1" dirty="0"/>
              <a:t>= I * R</a:t>
            </a:r>
            <a:r>
              <a:rPr lang="cs-CZ" sz="2400" b="1" baseline="-25000" dirty="0"/>
              <a:t>2</a:t>
            </a:r>
          </a:p>
        </p:txBody>
      </p:sp>
      <p:cxnSp>
        <p:nvCxnSpPr>
          <p:cNvPr id="8" name="Přímá spojnice se šipkou 7"/>
          <p:cNvCxnSpPr/>
          <p:nvPr/>
        </p:nvCxnSpPr>
        <p:spPr>
          <a:xfrm flipV="1">
            <a:off x="5013158" y="1340337"/>
            <a:ext cx="574390" cy="343736"/>
          </a:xfrm>
          <a:prstGeom prst="straightConnector1">
            <a:avLst/>
          </a:prstGeom>
          <a:ln w="1270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5" name="Ovál 24"/>
          <p:cNvSpPr/>
          <p:nvPr/>
        </p:nvSpPr>
        <p:spPr>
          <a:xfrm rot="1014723">
            <a:off x="4561509" y="815629"/>
            <a:ext cx="2790139" cy="1854166"/>
          </a:xfrm>
          <a:prstGeom prst="ellipse">
            <a:avLst/>
          </a:prstGeom>
          <a:noFill/>
          <a:ln cmpd="sng">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0961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541" y="953396"/>
            <a:ext cx="5842535" cy="3589451"/>
          </a:xfrm>
          <a:prstGeom prst="rect">
            <a:avLst/>
          </a:prstGeom>
        </p:spPr>
      </p:pic>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17</a:t>
            </a:fld>
            <a:endParaRPr lang="cs-CZ" dirty="0"/>
          </a:p>
        </p:txBody>
      </p:sp>
      <p:sp>
        <p:nvSpPr>
          <p:cNvPr id="5" name="Nadpis 4"/>
          <p:cNvSpPr>
            <a:spLocks noGrp="1"/>
          </p:cNvSpPr>
          <p:nvPr>
            <p:ph type="title"/>
          </p:nvPr>
        </p:nvSpPr>
        <p:spPr/>
        <p:txBody>
          <a:bodyPr/>
          <a:lstStyle/>
          <a:p>
            <a:r>
              <a:rPr lang="cs-CZ" dirty="0" err="1"/>
              <a:t>Ohm‘s</a:t>
            </a:r>
            <a:r>
              <a:rPr lang="cs-CZ" dirty="0"/>
              <a:t> </a:t>
            </a:r>
            <a:r>
              <a:rPr lang="cs-CZ" dirty="0" err="1"/>
              <a:t>Law</a:t>
            </a:r>
            <a:endParaRPr lang="cs-CZ" dirty="0"/>
          </a:p>
        </p:txBody>
      </p:sp>
      <p:sp>
        <p:nvSpPr>
          <p:cNvPr id="7" name="TextovéPole 6"/>
          <p:cNvSpPr txBox="1"/>
          <p:nvPr/>
        </p:nvSpPr>
        <p:spPr>
          <a:xfrm>
            <a:off x="0" y="4716198"/>
            <a:ext cx="9144000" cy="1077218"/>
          </a:xfrm>
          <a:prstGeom prst="rect">
            <a:avLst/>
          </a:prstGeom>
          <a:noFill/>
        </p:spPr>
        <p:txBody>
          <a:bodyPr wrap="square" rtlCol="0">
            <a:spAutoFit/>
          </a:bodyPr>
          <a:lstStyle/>
          <a:p>
            <a:pPr algn="ctr"/>
            <a:r>
              <a:rPr lang="cs-CZ" sz="3200" b="1" dirty="0" err="1"/>
              <a:t>We</a:t>
            </a:r>
            <a:r>
              <a:rPr lang="cs-CZ" sz="3200" b="1" dirty="0"/>
              <a:t> </a:t>
            </a:r>
            <a:r>
              <a:rPr lang="cs-CZ" sz="3200" b="1" dirty="0" err="1"/>
              <a:t>can</a:t>
            </a:r>
            <a:r>
              <a:rPr lang="cs-CZ" sz="3200" b="1" dirty="0"/>
              <a:t> </a:t>
            </a:r>
            <a:r>
              <a:rPr lang="cs-CZ" sz="3200" b="1" dirty="0" err="1"/>
              <a:t>apply</a:t>
            </a:r>
            <a:r>
              <a:rPr lang="cs-CZ" sz="3200" b="1" dirty="0"/>
              <a:t> </a:t>
            </a:r>
            <a:r>
              <a:rPr lang="cs-CZ" sz="3200" b="1" dirty="0" err="1"/>
              <a:t>the</a:t>
            </a:r>
            <a:r>
              <a:rPr lang="cs-CZ" sz="3200" b="1" dirty="0"/>
              <a:t> </a:t>
            </a:r>
            <a:r>
              <a:rPr lang="cs-CZ" sz="3200" b="1" dirty="0" err="1"/>
              <a:t>Ohm‘s</a:t>
            </a:r>
            <a:r>
              <a:rPr lang="cs-CZ" sz="3200" b="1" dirty="0"/>
              <a:t> </a:t>
            </a:r>
            <a:r>
              <a:rPr lang="cs-CZ" sz="3200" b="1" dirty="0" err="1"/>
              <a:t>law</a:t>
            </a:r>
            <a:r>
              <a:rPr lang="cs-CZ" sz="3200" b="1" dirty="0"/>
              <a:t> to </a:t>
            </a:r>
            <a:r>
              <a:rPr lang="cs-CZ" sz="3200" b="1" dirty="0" err="1"/>
              <a:t>the</a:t>
            </a:r>
            <a:r>
              <a:rPr lang="cs-CZ" sz="3200" b="1" dirty="0"/>
              <a:t> </a:t>
            </a:r>
            <a:r>
              <a:rPr lang="cs-CZ" sz="3200" b="1" dirty="0" err="1"/>
              <a:t>parts</a:t>
            </a:r>
            <a:r>
              <a:rPr lang="cs-CZ" sz="3200" b="1" dirty="0"/>
              <a:t> </a:t>
            </a:r>
            <a:r>
              <a:rPr lang="cs-CZ" sz="3200" b="1" dirty="0" err="1"/>
              <a:t>of</a:t>
            </a:r>
            <a:r>
              <a:rPr lang="cs-CZ" sz="3200" b="1" dirty="0"/>
              <a:t> </a:t>
            </a:r>
            <a:r>
              <a:rPr lang="cs-CZ" sz="3200" b="1" dirty="0" err="1"/>
              <a:t>the</a:t>
            </a:r>
            <a:r>
              <a:rPr lang="cs-CZ" sz="3200" b="1" dirty="0"/>
              <a:t> </a:t>
            </a:r>
            <a:r>
              <a:rPr lang="cs-CZ" sz="3200" b="1" dirty="0" err="1"/>
              <a:t>circuit</a:t>
            </a:r>
            <a:r>
              <a:rPr lang="cs-CZ" sz="3200" b="1" dirty="0"/>
              <a:t>.</a:t>
            </a:r>
          </a:p>
        </p:txBody>
      </p:sp>
      <p:sp>
        <p:nvSpPr>
          <p:cNvPr id="12" name="TextovéPole 11"/>
          <p:cNvSpPr txBox="1"/>
          <p:nvPr/>
        </p:nvSpPr>
        <p:spPr>
          <a:xfrm>
            <a:off x="3830854" y="1386038"/>
            <a:ext cx="521297" cy="461665"/>
          </a:xfrm>
          <a:prstGeom prst="rect">
            <a:avLst/>
          </a:prstGeom>
          <a:noFill/>
        </p:spPr>
        <p:txBody>
          <a:bodyPr wrap="none" rtlCol="0">
            <a:spAutoFit/>
          </a:bodyPr>
          <a:lstStyle/>
          <a:p>
            <a:r>
              <a:rPr lang="cs-CZ" sz="2400" b="1" dirty="0"/>
              <a:t>R</a:t>
            </a:r>
            <a:r>
              <a:rPr lang="cs-CZ" sz="2400" b="1" baseline="-25000" dirty="0"/>
              <a:t>3</a:t>
            </a:r>
          </a:p>
        </p:txBody>
      </p:sp>
      <p:sp>
        <p:nvSpPr>
          <p:cNvPr id="13" name="TextovéPole 12"/>
          <p:cNvSpPr txBox="1"/>
          <p:nvPr/>
        </p:nvSpPr>
        <p:spPr>
          <a:xfrm>
            <a:off x="5013158" y="2616468"/>
            <a:ext cx="521297" cy="461665"/>
          </a:xfrm>
          <a:prstGeom prst="rect">
            <a:avLst/>
          </a:prstGeom>
          <a:noFill/>
        </p:spPr>
        <p:txBody>
          <a:bodyPr wrap="none" rtlCol="0">
            <a:spAutoFit/>
          </a:bodyPr>
          <a:lstStyle/>
          <a:p>
            <a:r>
              <a:rPr lang="cs-CZ" sz="2400" b="1" dirty="0"/>
              <a:t>R</a:t>
            </a:r>
            <a:r>
              <a:rPr lang="cs-CZ" sz="2400" b="1" baseline="-25000" dirty="0"/>
              <a:t>1</a:t>
            </a:r>
          </a:p>
        </p:txBody>
      </p:sp>
      <p:sp>
        <p:nvSpPr>
          <p:cNvPr id="15" name="TextovéPole 14"/>
          <p:cNvSpPr txBox="1"/>
          <p:nvPr/>
        </p:nvSpPr>
        <p:spPr>
          <a:xfrm>
            <a:off x="6264442" y="2647722"/>
            <a:ext cx="521297" cy="461665"/>
          </a:xfrm>
          <a:prstGeom prst="rect">
            <a:avLst/>
          </a:prstGeom>
          <a:noFill/>
        </p:spPr>
        <p:txBody>
          <a:bodyPr wrap="none" rtlCol="0">
            <a:spAutoFit/>
          </a:bodyPr>
          <a:lstStyle/>
          <a:p>
            <a:r>
              <a:rPr lang="cs-CZ" sz="2400" b="1" dirty="0"/>
              <a:t>R</a:t>
            </a:r>
            <a:r>
              <a:rPr lang="cs-CZ" sz="2400" b="1" baseline="-25000" dirty="0"/>
              <a:t>2</a:t>
            </a:r>
          </a:p>
        </p:txBody>
      </p:sp>
      <p:sp>
        <p:nvSpPr>
          <p:cNvPr id="16" name="TextovéPole 15"/>
          <p:cNvSpPr txBox="1"/>
          <p:nvPr/>
        </p:nvSpPr>
        <p:spPr>
          <a:xfrm>
            <a:off x="2780096" y="1222408"/>
            <a:ext cx="269626" cy="461665"/>
          </a:xfrm>
          <a:prstGeom prst="rect">
            <a:avLst/>
          </a:prstGeom>
          <a:noFill/>
        </p:spPr>
        <p:txBody>
          <a:bodyPr wrap="none" rtlCol="0">
            <a:spAutoFit/>
          </a:bodyPr>
          <a:lstStyle/>
          <a:p>
            <a:r>
              <a:rPr lang="cs-CZ" sz="2400" b="1" dirty="0"/>
              <a:t>I</a:t>
            </a:r>
            <a:endParaRPr lang="cs-CZ" sz="2400" b="1" baseline="-25000" dirty="0"/>
          </a:p>
        </p:txBody>
      </p:sp>
      <p:sp>
        <p:nvSpPr>
          <p:cNvPr id="17" name="TextovéPole 16"/>
          <p:cNvSpPr txBox="1"/>
          <p:nvPr/>
        </p:nvSpPr>
        <p:spPr>
          <a:xfrm>
            <a:off x="2780096" y="3837839"/>
            <a:ext cx="269626" cy="461665"/>
          </a:xfrm>
          <a:prstGeom prst="rect">
            <a:avLst/>
          </a:prstGeom>
          <a:noFill/>
        </p:spPr>
        <p:txBody>
          <a:bodyPr wrap="none" rtlCol="0">
            <a:spAutoFit/>
          </a:bodyPr>
          <a:lstStyle/>
          <a:p>
            <a:r>
              <a:rPr lang="cs-CZ" sz="2400" b="1" dirty="0"/>
              <a:t>I</a:t>
            </a:r>
            <a:endParaRPr lang="cs-CZ" sz="2400" b="1" baseline="-25000" dirty="0"/>
          </a:p>
        </p:txBody>
      </p:sp>
      <p:cxnSp>
        <p:nvCxnSpPr>
          <p:cNvPr id="18" name="Přímá spojnice se šipkou 17"/>
          <p:cNvCxnSpPr/>
          <p:nvPr/>
        </p:nvCxnSpPr>
        <p:spPr>
          <a:xfrm>
            <a:off x="2594193" y="1109393"/>
            <a:ext cx="6414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H="1" flipV="1">
            <a:off x="2594193" y="4457513"/>
            <a:ext cx="597592" cy="83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5531930" y="1904176"/>
            <a:ext cx="2525" cy="5567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a:off x="6783214" y="1924634"/>
            <a:ext cx="2525" cy="5567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5082087" y="1868260"/>
            <a:ext cx="383438" cy="461665"/>
          </a:xfrm>
          <a:prstGeom prst="rect">
            <a:avLst/>
          </a:prstGeom>
          <a:noFill/>
        </p:spPr>
        <p:txBody>
          <a:bodyPr wrap="none" rtlCol="0">
            <a:spAutoFit/>
          </a:bodyPr>
          <a:lstStyle/>
          <a:p>
            <a:r>
              <a:rPr lang="cs-CZ" sz="2400" b="1" dirty="0"/>
              <a:t>I</a:t>
            </a:r>
            <a:r>
              <a:rPr lang="cs-CZ" sz="2400" b="1" baseline="-25000" dirty="0"/>
              <a:t>1</a:t>
            </a:r>
          </a:p>
        </p:txBody>
      </p:sp>
      <p:sp>
        <p:nvSpPr>
          <p:cNvPr id="23" name="TextovéPole 22"/>
          <p:cNvSpPr txBox="1"/>
          <p:nvPr/>
        </p:nvSpPr>
        <p:spPr>
          <a:xfrm>
            <a:off x="6399776" y="1872047"/>
            <a:ext cx="383438" cy="461665"/>
          </a:xfrm>
          <a:prstGeom prst="rect">
            <a:avLst/>
          </a:prstGeom>
          <a:noFill/>
        </p:spPr>
        <p:txBody>
          <a:bodyPr wrap="none" rtlCol="0">
            <a:spAutoFit/>
          </a:bodyPr>
          <a:lstStyle/>
          <a:p>
            <a:r>
              <a:rPr lang="cs-CZ" sz="2400" b="1" dirty="0"/>
              <a:t>I</a:t>
            </a:r>
            <a:r>
              <a:rPr lang="cs-CZ" sz="2400" b="1" baseline="-25000" dirty="0"/>
              <a:t>2</a:t>
            </a:r>
          </a:p>
        </p:txBody>
      </p:sp>
      <p:sp>
        <p:nvSpPr>
          <p:cNvPr id="24" name="TextovéPole 23"/>
          <p:cNvSpPr txBox="1"/>
          <p:nvPr/>
        </p:nvSpPr>
        <p:spPr>
          <a:xfrm>
            <a:off x="3285034" y="1762206"/>
            <a:ext cx="1595309" cy="461665"/>
          </a:xfrm>
          <a:prstGeom prst="rect">
            <a:avLst/>
          </a:prstGeom>
          <a:noFill/>
        </p:spPr>
        <p:txBody>
          <a:bodyPr wrap="none" rtlCol="0">
            <a:spAutoFit/>
          </a:bodyPr>
          <a:lstStyle/>
          <a:p>
            <a:r>
              <a:rPr lang="cs-CZ" sz="2400" b="1" dirty="0"/>
              <a:t>V</a:t>
            </a:r>
            <a:r>
              <a:rPr lang="cs-CZ" sz="2400" b="1" baseline="-25000" dirty="0"/>
              <a:t>3 </a:t>
            </a:r>
            <a:r>
              <a:rPr lang="cs-CZ" sz="2400" b="1" dirty="0"/>
              <a:t>= I * R</a:t>
            </a:r>
            <a:r>
              <a:rPr lang="cs-CZ" sz="2400" b="1" baseline="-25000" dirty="0"/>
              <a:t>3</a:t>
            </a:r>
          </a:p>
        </p:txBody>
      </p:sp>
      <p:sp>
        <p:nvSpPr>
          <p:cNvPr id="25" name="TextovéPole 24"/>
          <p:cNvSpPr txBox="1"/>
          <p:nvPr/>
        </p:nvSpPr>
        <p:spPr>
          <a:xfrm>
            <a:off x="7101835" y="2647722"/>
            <a:ext cx="1537600" cy="461665"/>
          </a:xfrm>
          <a:prstGeom prst="rect">
            <a:avLst/>
          </a:prstGeom>
          <a:solidFill>
            <a:schemeClr val="bg1"/>
          </a:solidFill>
        </p:spPr>
        <p:txBody>
          <a:bodyPr wrap="none" rtlCol="0">
            <a:spAutoFit/>
          </a:bodyPr>
          <a:lstStyle/>
          <a:p>
            <a:r>
              <a:rPr lang="cs-CZ" sz="2400" b="1" dirty="0"/>
              <a:t>V</a:t>
            </a:r>
            <a:r>
              <a:rPr lang="cs-CZ" sz="2400" b="1" baseline="-25000" dirty="0"/>
              <a:t>2 </a:t>
            </a:r>
            <a:r>
              <a:rPr lang="cs-CZ" sz="2400" b="1" dirty="0"/>
              <a:t>= I * R</a:t>
            </a:r>
            <a:r>
              <a:rPr lang="cs-CZ" sz="2400" b="1" baseline="-25000" dirty="0"/>
              <a:t>2</a:t>
            </a:r>
          </a:p>
        </p:txBody>
      </p:sp>
      <p:sp>
        <p:nvSpPr>
          <p:cNvPr id="27" name="Ovál 26"/>
          <p:cNvSpPr/>
          <p:nvPr/>
        </p:nvSpPr>
        <p:spPr>
          <a:xfrm>
            <a:off x="3116128" y="924908"/>
            <a:ext cx="1988290" cy="1619043"/>
          </a:xfrm>
          <a:prstGeom prst="ellipse">
            <a:avLst/>
          </a:prstGeom>
          <a:noFill/>
          <a:ln cmpd="sng">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Ovál 27"/>
          <p:cNvSpPr/>
          <p:nvPr/>
        </p:nvSpPr>
        <p:spPr>
          <a:xfrm>
            <a:off x="6139476" y="2376161"/>
            <a:ext cx="2557668" cy="1178697"/>
          </a:xfrm>
          <a:prstGeom prst="ellipse">
            <a:avLst/>
          </a:prstGeom>
          <a:noFill/>
          <a:ln cmpd="sng">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83263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18</a:t>
            </a:fld>
            <a:endParaRPr lang="cs-CZ" dirty="0"/>
          </a:p>
        </p:txBody>
      </p:sp>
      <p:sp>
        <p:nvSpPr>
          <p:cNvPr id="5" name="Nadpis 4"/>
          <p:cNvSpPr>
            <a:spLocks noGrp="1"/>
          </p:cNvSpPr>
          <p:nvPr>
            <p:ph type="title"/>
          </p:nvPr>
        </p:nvSpPr>
        <p:spPr/>
        <p:txBody>
          <a:bodyPr/>
          <a:lstStyle/>
          <a:p>
            <a:r>
              <a:rPr lang="cs-CZ" dirty="0" err="1"/>
              <a:t>Kirchhoff's</a:t>
            </a:r>
            <a:r>
              <a:rPr lang="cs-CZ" dirty="0"/>
              <a:t> </a:t>
            </a:r>
            <a:r>
              <a:rPr lang="cs-CZ" dirty="0" err="1"/>
              <a:t>current</a:t>
            </a:r>
            <a:r>
              <a:rPr lang="cs-CZ" dirty="0"/>
              <a:t> </a:t>
            </a:r>
            <a:r>
              <a:rPr lang="cs-CZ" dirty="0" err="1"/>
              <a:t>law</a:t>
            </a:r>
            <a:endParaRPr lang="cs-CZ" dirty="0"/>
          </a:p>
        </p:txBody>
      </p:sp>
      <p:pic>
        <p:nvPicPr>
          <p:cNvPr id="1028" name="Picture 4" descr="http://farm2.static.flickr.com/1081/525856091_331ba1d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356" y="1655704"/>
            <a:ext cx="5496684" cy="3616819"/>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388418" y="970053"/>
            <a:ext cx="8205324" cy="461665"/>
          </a:xfrm>
          <a:prstGeom prst="rect">
            <a:avLst/>
          </a:prstGeom>
        </p:spPr>
        <p:txBody>
          <a:bodyPr wrap="square">
            <a:spAutoFit/>
          </a:bodyPr>
          <a:lstStyle/>
          <a:p>
            <a:r>
              <a:rPr lang="cs-CZ" sz="2400" b="1" dirty="0"/>
              <a:t>T</a:t>
            </a:r>
            <a:r>
              <a:rPr lang="en-US" sz="2400" b="1" dirty="0"/>
              <a:t>he sum of currents flowing into </a:t>
            </a:r>
            <a:r>
              <a:rPr lang="cs-CZ" sz="2400" b="1" dirty="0"/>
              <a:t>a </a:t>
            </a:r>
            <a:r>
              <a:rPr lang="en-US" sz="2400" b="1" dirty="0"/>
              <a:t>node is equal to</a:t>
            </a:r>
            <a:r>
              <a:rPr lang="cs-CZ" sz="2400" b="1" dirty="0"/>
              <a:t> ...</a:t>
            </a:r>
          </a:p>
        </p:txBody>
      </p:sp>
      <p:sp>
        <p:nvSpPr>
          <p:cNvPr id="10" name="TextovéPole 9"/>
          <p:cNvSpPr txBox="1"/>
          <p:nvPr/>
        </p:nvSpPr>
        <p:spPr>
          <a:xfrm>
            <a:off x="1319002" y="5445940"/>
            <a:ext cx="6991518" cy="461665"/>
          </a:xfrm>
          <a:prstGeom prst="rect">
            <a:avLst/>
          </a:prstGeom>
          <a:noFill/>
        </p:spPr>
        <p:txBody>
          <a:bodyPr wrap="square" rtlCol="0">
            <a:spAutoFit/>
          </a:bodyPr>
          <a:lstStyle/>
          <a:p>
            <a:r>
              <a:rPr lang="cs-CZ" sz="2400" b="1" dirty="0"/>
              <a:t>... </a:t>
            </a:r>
            <a:r>
              <a:rPr lang="en-US" sz="2400" b="1" dirty="0"/>
              <a:t>the sum of currents flowing out of </a:t>
            </a:r>
            <a:r>
              <a:rPr lang="cs-CZ" sz="2400" b="1" dirty="0" err="1"/>
              <a:t>the</a:t>
            </a:r>
            <a:r>
              <a:rPr lang="cs-CZ" sz="2400" b="1" dirty="0"/>
              <a:t> </a:t>
            </a:r>
            <a:r>
              <a:rPr lang="en-US" sz="2400" b="1" dirty="0"/>
              <a:t>node</a:t>
            </a:r>
            <a:r>
              <a:rPr lang="cs-CZ" sz="2400" b="1" dirty="0"/>
              <a:t>.</a:t>
            </a:r>
          </a:p>
        </p:txBody>
      </p:sp>
    </p:spTree>
    <p:extLst>
      <p:ext uri="{BB962C8B-B14F-4D97-AF65-F5344CB8AC3E}">
        <p14:creationId xmlns:p14="http://schemas.microsoft.com/office/powerpoint/2010/main" val="2573528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19</a:t>
            </a:fld>
            <a:endParaRPr lang="cs-CZ" dirty="0"/>
          </a:p>
        </p:txBody>
      </p:sp>
      <p:sp>
        <p:nvSpPr>
          <p:cNvPr id="5" name="Nadpis 4"/>
          <p:cNvSpPr>
            <a:spLocks noGrp="1"/>
          </p:cNvSpPr>
          <p:nvPr>
            <p:ph type="title"/>
          </p:nvPr>
        </p:nvSpPr>
        <p:spPr/>
        <p:txBody>
          <a:bodyPr/>
          <a:lstStyle/>
          <a:p>
            <a:r>
              <a:rPr lang="cs-CZ" dirty="0" err="1"/>
              <a:t>Kirchhoff's</a:t>
            </a:r>
            <a:r>
              <a:rPr lang="cs-CZ" dirty="0"/>
              <a:t> </a:t>
            </a:r>
            <a:r>
              <a:rPr lang="cs-CZ" dirty="0" err="1"/>
              <a:t>current</a:t>
            </a:r>
            <a:r>
              <a:rPr lang="cs-CZ" dirty="0"/>
              <a:t> </a:t>
            </a:r>
            <a:r>
              <a:rPr lang="cs-CZ" dirty="0" err="1"/>
              <a:t>law</a:t>
            </a:r>
            <a:endParaRPr lang="cs-CZ" dirty="0"/>
          </a:p>
        </p:txBody>
      </p:sp>
      <p:sp>
        <p:nvSpPr>
          <p:cNvPr id="6" name="Obdélník 5"/>
          <p:cNvSpPr/>
          <p:nvPr/>
        </p:nvSpPr>
        <p:spPr>
          <a:xfrm>
            <a:off x="388418" y="970053"/>
            <a:ext cx="8205324" cy="461665"/>
          </a:xfrm>
          <a:prstGeom prst="rect">
            <a:avLst/>
          </a:prstGeom>
        </p:spPr>
        <p:txBody>
          <a:bodyPr wrap="square">
            <a:spAutoFit/>
          </a:bodyPr>
          <a:lstStyle/>
          <a:p>
            <a:r>
              <a:rPr lang="cs-CZ" sz="2400" b="1" dirty="0"/>
              <a:t>T</a:t>
            </a:r>
            <a:r>
              <a:rPr lang="en-US" sz="2400" b="1" dirty="0"/>
              <a:t>he sum of currents flowing into </a:t>
            </a:r>
            <a:r>
              <a:rPr lang="cs-CZ" sz="2400" b="1" dirty="0"/>
              <a:t>a </a:t>
            </a:r>
            <a:r>
              <a:rPr lang="en-US" sz="2400" b="1" dirty="0"/>
              <a:t>node is equal to</a:t>
            </a:r>
            <a:r>
              <a:rPr lang="cs-CZ" sz="2400" b="1" dirty="0"/>
              <a:t> ...</a:t>
            </a:r>
          </a:p>
        </p:txBody>
      </p:sp>
      <p:sp>
        <p:nvSpPr>
          <p:cNvPr id="8" name="TextovéPole 7"/>
          <p:cNvSpPr txBox="1"/>
          <p:nvPr/>
        </p:nvSpPr>
        <p:spPr>
          <a:xfrm>
            <a:off x="1319002" y="5445940"/>
            <a:ext cx="6991518" cy="461665"/>
          </a:xfrm>
          <a:prstGeom prst="rect">
            <a:avLst/>
          </a:prstGeom>
          <a:noFill/>
        </p:spPr>
        <p:txBody>
          <a:bodyPr wrap="square" rtlCol="0">
            <a:spAutoFit/>
          </a:bodyPr>
          <a:lstStyle/>
          <a:p>
            <a:r>
              <a:rPr lang="cs-CZ" sz="2400" b="1" dirty="0"/>
              <a:t>... </a:t>
            </a:r>
            <a:r>
              <a:rPr lang="en-US" sz="2400" b="1" dirty="0"/>
              <a:t>the sum of currents flowing out of </a:t>
            </a:r>
            <a:r>
              <a:rPr lang="cs-CZ" sz="2400" b="1" dirty="0" err="1"/>
              <a:t>the</a:t>
            </a:r>
            <a:r>
              <a:rPr lang="cs-CZ" sz="2400" b="1" dirty="0"/>
              <a:t> </a:t>
            </a:r>
            <a:r>
              <a:rPr lang="en-US" sz="2400" b="1" dirty="0"/>
              <a:t>node</a:t>
            </a:r>
            <a:r>
              <a:rPr lang="cs-CZ" sz="2400" b="1" dirty="0"/>
              <a:t>.</a:t>
            </a:r>
          </a:p>
        </p:txBody>
      </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519" y="1623456"/>
            <a:ext cx="5842535" cy="3589451"/>
          </a:xfrm>
          <a:prstGeom prst="rect">
            <a:avLst/>
          </a:prstGeom>
        </p:spPr>
      </p:pic>
      <p:sp>
        <p:nvSpPr>
          <p:cNvPr id="12" name="TextovéPole 11"/>
          <p:cNvSpPr txBox="1"/>
          <p:nvPr/>
        </p:nvSpPr>
        <p:spPr>
          <a:xfrm>
            <a:off x="3855832" y="2056098"/>
            <a:ext cx="521297" cy="461665"/>
          </a:xfrm>
          <a:prstGeom prst="rect">
            <a:avLst/>
          </a:prstGeom>
          <a:noFill/>
        </p:spPr>
        <p:txBody>
          <a:bodyPr wrap="none" rtlCol="0">
            <a:spAutoFit/>
          </a:bodyPr>
          <a:lstStyle/>
          <a:p>
            <a:r>
              <a:rPr lang="cs-CZ" sz="2400" b="1" dirty="0"/>
              <a:t>R</a:t>
            </a:r>
            <a:r>
              <a:rPr lang="cs-CZ" sz="2400" b="1" baseline="-25000" dirty="0"/>
              <a:t>3</a:t>
            </a:r>
          </a:p>
        </p:txBody>
      </p:sp>
      <p:sp>
        <p:nvSpPr>
          <p:cNvPr id="13" name="TextovéPole 12"/>
          <p:cNvSpPr txBox="1"/>
          <p:nvPr/>
        </p:nvSpPr>
        <p:spPr>
          <a:xfrm>
            <a:off x="5038136" y="3286528"/>
            <a:ext cx="521297" cy="461665"/>
          </a:xfrm>
          <a:prstGeom prst="rect">
            <a:avLst/>
          </a:prstGeom>
          <a:noFill/>
        </p:spPr>
        <p:txBody>
          <a:bodyPr wrap="none" rtlCol="0">
            <a:spAutoFit/>
          </a:bodyPr>
          <a:lstStyle/>
          <a:p>
            <a:r>
              <a:rPr lang="cs-CZ" sz="2400" b="1" dirty="0"/>
              <a:t>R</a:t>
            </a:r>
            <a:r>
              <a:rPr lang="cs-CZ" sz="2400" b="1" baseline="-25000" dirty="0"/>
              <a:t>1</a:t>
            </a:r>
          </a:p>
        </p:txBody>
      </p:sp>
      <p:sp>
        <p:nvSpPr>
          <p:cNvPr id="15" name="TextovéPole 14"/>
          <p:cNvSpPr txBox="1"/>
          <p:nvPr/>
        </p:nvSpPr>
        <p:spPr>
          <a:xfrm>
            <a:off x="6289420" y="3317782"/>
            <a:ext cx="521297" cy="461665"/>
          </a:xfrm>
          <a:prstGeom prst="rect">
            <a:avLst/>
          </a:prstGeom>
          <a:noFill/>
        </p:spPr>
        <p:txBody>
          <a:bodyPr wrap="none" rtlCol="0">
            <a:spAutoFit/>
          </a:bodyPr>
          <a:lstStyle/>
          <a:p>
            <a:r>
              <a:rPr lang="cs-CZ" sz="2400" b="1" dirty="0"/>
              <a:t>R</a:t>
            </a:r>
            <a:r>
              <a:rPr lang="cs-CZ" sz="2400" b="1" baseline="-25000" dirty="0"/>
              <a:t>2</a:t>
            </a:r>
          </a:p>
        </p:txBody>
      </p:sp>
      <p:sp>
        <p:nvSpPr>
          <p:cNvPr id="16" name="TextovéPole 15"/>
          <p:cNvSpPr txBox="1"/>
          <p:nvPr/>
        </p:nvSpPr>
        <p:spPr>
          <a:xfrm>
            <a:off x="2805074" y="1892468"/>
            <a:ext cx="269626" cy="461665"/>
          </a:xfrm>
          <a:prstGeom prst="rect">
            <a:avLst/>
          </a:prstGeom>
          <a:noFill/>
        </p:spPr>
        <p:txBody>
          <a:bodyPr wrap="none" rtlCol="0">
            <a:spAutoFit/>
          </a:bodyPr>
          <a:lstStyle/>
          <a:p>
            <a:r>
              <a:rPr lang="cs-CZ" sz="2400" b="1" dirty="0"/>
              <a:t>I</a:t>
            </a:r>
            <a:endParaRPr lang="cs-CZ" sz="2400" b="1" baseline="-25000" dirty="0"/>
          </a:p>
        </p:txBody>
      </p:sp>
      <p:sp>
        <p:nvSpPr>
          <p:cNvPr id="17" name="TextovéPole 16"/>
          <p:cNvSpPr txBox="1"/>
          <p:nvPr/>
        </p:nvSpPr>
        <p:spPr>
          <a:xfrm>
            <a:off x="2805074" y="4507899"/>
            <a:ext cx="269626" cy="461665"/>
          </a:xfrm>
          <a:prstGeom prst="rect">
            <a:avLst/>
          </a:prstGeom>
          <a:noFill/>
        </p:spPr>
        <p:txBody>
          <a:bodyPr wrap="none" rtlCol="0">
            <a:spAutoFit/>
          </a:bodyPr>
          <a:lstStyle/>
          <a:p>
            <a:r>
              <a:rPr lang="cs-CZ" sz="2400" b="1" dirty="0"/>
              <a:t>I</a:t>
            </a:r>
            <a:endParaRPr lang="cs-CZ" sz="2400" b="1" baseline="-25000" dirty="0"/>
          </a:p>
        </p:txBody>
      </p:sp>
      <p:cxnSp>
        <p:nvCxnSpPr>
          <p:cNvPr id="18" name="Přímá spojnice se šipkou 17"/>
          <p:cNvCxnSpPr/>
          <p:nvPr/>
        </p:nvCxnSpPr>
        <p:spPr>
          <a:xfrm>
            <a:off x="2619171" y="1779453"/>
            <a:ext cx="6414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H="1" flipV="1">
            <a:off x="2619171" y="5127573"/>
            <a:ext cx="597592" cy="83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5556908" y="2574236"/>
            <a:ext cx="2525" cy="5567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a:off x="6808192" y="2594694"/>
            <a:ext cx="2525" cy="5567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5107065" y="2538320"/>
            <a:ext cx="383438" cy="461665"/>
          </a:xfrm>
          <a:prstGeom prst="rect">
            <a:avLst/>
          </a:prstGeom>
          <a:noFill/>
        </p:spPr>
        <p:txBody>
          <a:bodyPr wrap="none" rtlCol="0">
            <a:spAutoFit/>
          </a:bodyPr>
          <a:lstStyle/>
          <a:p>
            <a:r>
              <a:rPr lang="cs-CZ" sz="2400" b="1" dirty="0"/>
              <a:t>I</a:t>
            </a:r>
            <a:r>
              <a:rPr lang="cs-CZ" sz="2400" b="1" baseline="-25000" dirty="0"/>
              <a:t>1</a:t>
            </a:r>
          </a:p>
        </p:txBody>
      </p:sp>
      <p:sp>
        <p:nvSpPr>
          <p:cNvPr id="23" name="TextovéPole 22"/>
          <p:cNvSpPr txBox="1"/>
          <p:nvPr/>
        </p:nvSpPr>
        <p:spPr>
          <a:xfrm>
            <a:off x="6424754" y="2542107"/>
            <a:ext cx="383438" cy="461665"/>
          </a:xfrm>
          <a:prstGeom prst="rect">
            <a:avLst/>
          </a:prstGeom>
          <a:noFill/>
        </p:spPr>
        <p:txBody>
          <a:bodyPr wrap="none" rtlCol="0">
            <a:spAutoFit/>
          </a:bodyPr>
          <a:lstStyle/>
          <a:p>
            <a:r>
              <a:rPr lang="cs-CZ" sz="2400" b="1" dirty="0"/>
              <a:t>I</a:t>
            </a:r>
            <a:r>
              <a:rPr lang="cs-CZ" sz="2400" b="1" baseline="-25000" dirty="0"/>
              <a:t>2</a:t>
            </a:r>
          </a:p>
        </p:txBody>
      </p:sp>
      <p:cxnSp>
        <p:nvCxnSpPr>
          <p:cNvPr id="26" name="Přímá spojnice se šipkou 25"/>
          <p:cNvCxnSpPr/>
          <p:nvPr/>
        </p:nvCxnSpPr>
        <p:spPr>
          <a:xfrm>
            <a:off x="4869951" y="1431719"/>
            <a:ext cx="544530" cy="390095"/>
          </a:xfrm>
          <a:prstGeom prst="straightConnector1">
            <a:avLst/>
          </a:prstGeom>
          <a:ln w="1270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flipH="1" flipV="1">
            <a:off x="6020656" y="2304311"/>
            <a:ext cx="285541" cy="2946196"/>
          </a:xfrm>
          <a:prstGeom prst="straightConnector1">
            <a:avLst/>
          </a:prstGeom>
          <a:ln w="127000">
            <a:solidFill>
              <a:srgbClr val="0000FF"/>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74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2</a:t>
            </a:fld>
            <a:endParaRPr lang="cs-CZ" dirty="0"/>
          </a:p>
        </p:txBody>
      </p:sp>
      <p:sp>
        <p:nvSpPr>
          <p:cNvPr id="5" name="Nadpis 4"/>
          <p:cNvSpPr>
            <a:spLocks noGrp="1"/>
          </p:cNvSpPr>
          <p:nvPr>
            <p:ph type="title"/>
          </p:nvPr>
        </p:nvSpPr>
        <p:spPr/>
        <p:txBody>
          <a:bodyPr/>
          <a:lstStyle/>
          <a:p>
            <a:r>
              <a:rPr lang="cs-CZ" dirty="0" err="1"/>
              <a:t>Objectives</a:t>
            </a:r>
            <a:endParaRPr lang="cs-CZ" dirty="0"/>
          </a:p>
        </p:txBody>
      </p:sp>
      <p:sp>
        <p:nvSpPr>
          <p:cNvPr id="6" name="TextovéPole 5"/>
          <p:cNvSpPr txBox="1"/>
          <p:nvPr/>
        </p:nvSpPr>
        <p:spPr>
          <a:xfrm>
            <a:off x="627680" y="1495586"/>
            <a:ext cx="8516319" cy="3539430"/>
          </a:xfrm>
          <a:prstGeom prst="rect">
            <a:avLst/>
          </a:prstGeom>
          <a:noFill/>
        </p:spPr>
        <p:txBody>
          <a:bodyPr wrap="square" rtlCol="0">
            <a:spAutoFit/>
          </a:bodyPr>
          <a:lstStyle/>
          <a:p>
            <a:pPr marL="457200" indent="-457200">
              <a:buFont typeface="Arial" pitchFamily="34" charset="0"/>
              <a:buChar char="•"/>
            </a:pPr>
            <a:r>
              <a:rPr lang="cs-CZ" sz="3200" b="1" dirty="0" err="1"/>
              <a:t>Definitions</a:t>
            </a:r>
            <a:r>
              <a:rPr lang="cs-CZ" sz="3200" b="1" dirty="0"/>
              <a:t>: </a:t>
            </a:r>
            <a:r>
              <a:rPr lang="cs-CZ" sz="3200" b="1" dirty="0" err="1"/>
              <a:t>voltage</a:t>
            </a:r>
            <a:r>
              <a:rPr lang="cs-CZ" sz="3200" b="1" dirty="0"/>
              <a:t>, </a:t>
            </a:r>
            <a:r>
              <a:rPr lang="cs-CZ" sz="3200" b="1" dirty="0" err="1"/>
              <a:t>current</a:t>
            </a:r>
            <a:r>
              <a:rPr lang="cs-CZ" sz="3200" b="1" dirty="0"/>
              <a:t>, </a:t>
            </a:r>
            <a:r>
              <a:rPr lang="cs-CZ" sz="3200" b="1" dirty="0" err="1"/>
              <a:t>resistance</a:t>
            </a:r>
            <a:endParaRPr lang="cs-CZ" sz="3200" b="1" dirty="0"/>
          </a:p>
          <a:p>
            <a:pPr marL="457200" indent="-457200">
              <a:buFont typeface="Arial" pitchFamily="34" charset="0"/>
              <a:buChar char="•"/>
            </a:pPr>
            <a:r>
              <a:rPr lang="cs-CZ" sz="3200" b="1" dirty="0" err="1"/>
              <a:t>Ohm‘s</a:t>
            </a:r>
            <a:r>
              <a:rPr lang="cs-CZ" sz="3200" b="1" dirty="0"/>
              <a:t> </a:t>
            </a:r>
            <a:r>
              <a:rPr lang="cs-CZ" sz="3200" b="1" dirty="0" err="1"/>
              <a:t>Law</a:t>
            </a:r>
            <a:endParaRPr lang="cs-CZ" sz="3200" b="1" dirty="0"/>
          </a:p>
          <a:p>
            <a:pPr marL="457200" indent="-457200">
              <a:buFont typeface="Arial" pitchFamily="34" charset="0"/>
              <a:buChar char="•"/>
            </a:pPr>
            <a:r>
              <a:rPr lang="cs-CZ" sz="3200" b="1" dirty="0" err="1"/>
              <a:t>Kirchhoff‘s</a:t>
            </a:r>
            <a:r>
              <a:rPr lang="cs-CZ" sz="3200" b="1" dirty="0"/>
              <a:t> </a:t>
            </a:r>
            <a:r>
              <a:rPr lang="cs-CZ" sz="3200" b="1" dirty="0" err="1"/>
              <a:t>current</a:t>
            </a:r>
            <a:r>
              <a:rPr lang="cs-CZ" sz="3200" b="1" dirty="0"/>
              <a:t> </a:t>
            </a:r>
            <a:r>
              <a:rPr lang="cs-CZ" sz="3200" b="1" dirty="0" err="1"/>
              <a:t>law</a:t>
            </a:r>
            <a:endParaRPr lang="cs-CZ" sz="3200" b="1" dirty="0"/>
          </a:p>
          <a:p>
            <a:pPr marL="457200" indent="-457200">
              <a:buFont typeface="Arial" pitchFamily="34" charset="0"/>
              <a:buChar char="•"/>
            </a:pPr>
            <a:r>
              <a:rPr lang="cs-CZ" sz="3200" b="1" dirty="0" err="1"/>
              <a:t>Kirchhoff‘s</a:t>
            </a:r>
            <a:r>
              <a:rPr lang="cs-CZ" sz="3200" b="1" dirty="0"/>
              <a:t> </a:t>
            </a:r>
            <a:r>
              <a:rPr lang="cs-CZ" sz="3200" b="1" dirty="0" err="1"/>
              <a:t>voltage</a:t>
            </a:r>
            <a:r>
              <a:rPr lang="cs-CZ" sz="3200" b="1" dirty="0"/>
              <a:t> </a:t>
            </a:r>
            <a:r>
              <a:rPr lang="cs-CZ" sz="3200" b="1" dirty="0" err="1"/>
              <a:t>law</a:t>
            </a:r>
            <a:endParaRPr lang="cs-CZ" sz="3200" b="1" dirty="0"/>
          </a:p>
          <a:p>
            <a:pPr marL="457200" indent="-457200">
              <a:buFont typeface="Arial" pitchFamily="34" charset="0"/>
              <a:buChar char="•"/>
            </a:pPr>
            <a:endParaRPr lang="cs-CZ" sz="3200" b="1" dirty="0"/>
          </a:p>
          <a:p>
            <a:pPr marL="457200" indent="-457200">
              <a:buFont typeface="Arial" pitchFamily="34" charset="0"/>
              <a:buChar char="•"/>
            </a:pPr>
            <a:endParaRPr lang="cs-CZ" sz="3200" b="1" dirty="0"/>
          </a:p>
          <a:p>
            <a:pPr marL="457200" indent="-457200">
              <a:buFont typeface="Arial" pitchFamily="34" charset="0"/>
              <a:buChar char="•"/>
            </a:pPr>
            <a:endParaRPr lang="cs-CZ" sz="3200" b="1" dirty="0"/>
          </a:p>
        </p:txBody>
      </p:sp>
    </p:spTree>
    <p:extLst>
      <p:ext uri="{BB962C8B-B14F-4D97-AF65-F5344CB8AC3E}">
        <p14:creationId xmlns:p14="http://schemas.microsoft.com/office/powerpoint/2010/main" val="1214711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c_g26ixTtA"/>
          <p:cNvPicPr>
            <a:picLocks noRot="1" noChangeAspect="1"/>
          </p:cNvPicPr>
          <p:nvPr>
            <a:videoFile r:link="rId1"/>
          </p:nvPr>
        </p:nvPicPr>
        <p:blipFill>
          <a:blip r:embed="rId4"/>
          <a:stretch>
            <a:fillRect/>
          </a:stretch>
        </p:blipFill>
        <p:spPr>
          <a:xfrm>
            <a:off x="0" y="857250"/>
            <a:ext cx="9144000" cy="5143500"/>
          </a:xfrm>
          <a:prstGeom prst="rect">
            <a:avLst/>
          </a:prstGeom>
        </p:spPr>
      </p:pic>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20</a:t>
            </a:fld>
            <a:endParaRPr lang="cs-CZ" dirty="0"/>
          </a:p>
        </p:txBody>
      </p:sp>
      <p:sp>
        <p:nvSpPr>
          <p:cNvPr id="5" name="Nadpis 4"/>
          <p:cNvSpPr>
            <a:spLocks noGrp="1"/>
          </p:cNvSpPr>
          <p:nvPr>
            <p:ph type="title"/>
          </p:nvPr>
        </p:nvSpPr>
        <p:spPr/>
        <p:txBody>
          <a:bodyPr/>
          <a:lstStyle/>
          <a:p>
            <a:r>
              <a:rPr lang="cs-CZ" dirty="0" err="1"/>
              <a:t>Kirchhoff's</a:t>
            </a:r>
            <a:r>
              <a:rPr lang="cs-CZ" dirty="0"/>
              <a:t> </a:t>
            </a:r>
            <a:r>
              <a:rPr lang="cs-CZ" dirty="0" err="1"/>
              <a:t>current</a:t>
            </a:r>
            <a:r>
              <a:rPr lang="cs-CZ" dirty="0"/>
              <a:t> </a:t>
            </a:r>
            <a:r>
              <a:rPr lang="cs-CZ" dirty="0" err="1"/>
              <a:t>law</a:t>
            </a:r>
            <a:endParaRPr lang="cs-CZ"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3040" y="1180785"/>
            <a:ext cx="6371923" cy="467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88779" y="5956465"/>
            <a:ext cx="8208198" cy="830997"/>
          </a:xfrm>
          <a:prstGeom prst="rect">
            <a:avLst/>
          </a:prstGeom>
        </p:spPr>
        <p:txBody>
          <a:bodyPr wrap="square">
            <a:spAutoFit/>
          </a:bodyPr>
          <a:lstStyle/>
          <a:p>
            <a:r>
              <a:rPr lang="en-US" sz="1600" b="1" dirty="0" err="1"/>
              <a:t>Kirch</a:t>
            </a:r>
            <a:r>
              <a:rPr lang="cs-CZ" sz="1600" b="1" dirty="0"/>
              <a:t>h</a:t>
            </a:r>
            <a:r>
              <a:rPr lang="en-US" sz="1600" b="1" dirty="0" err="1"/>
              <a:t>off's</a:t>
            </a:r>
            <a:r>
              <a:rPr lang="en-US" sz="1600" b="1" dirty="0"/>
              <a:t> First Law on current flow</a:t>
            </a:r>
            <a:endParaRPr lang="cs-CZ" sz="1600" b="1" dirty="0"/>
          </a:p>
          <a:p>
            <a:r>
              <a:rPr lang="en-US" sz="1600" b="1" dirty="0">
                <a:hlinkClick r:id="rId6"/>
              </a:rPr>
              <a:t>http://www.youtube.com/watch?v=Mc_g26ixTtA</a:t>
            </a:r>
            <a:endParaRPr lang="cs-CZ" sz="1600" b="1" dirty="0"/>
          </a:p>
          <a:p>
            <a:r>
              <a:rPr lang="en-US" sz="1600" b="1" dirty="0"/>
              <a:t> </a:t>
            </a:r>
            <a:endParaRPr lang="cs-CZ" sz="1600" dirty="0"/>
          </a:p>
        </p:txBody>
      </p:sp>
    </p:spTree>
    <p:extLst>
      <p:ext uri="{BB962C8B-B14F-4D97-AF65-F5344CB8AC3E}">
        <p14:creationId xmlns:p14="http://schemas.microsoft.com/office/powerpoint/2010/main" val="270496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21</a:t>
            </a:fld>
            <a:endParaRPr lang="cs-CZ" dirty="0"/>
          </a:p>
        </p:txBody>
      </p:sp>
      <p:sp>
        <p:nvSpPr>
          <p:cNvPr id="5" name="Nadpis 4"/>
          <p:cNvSpPr>
            <a:spLocks noGrp="1"/>
          </p:cNvSpPr>
          <p:nvPr>
            <p:ph type="title"/>
          </p:nvPr>
        </p:nvSpPr>
        <p:spPr/>
        <p:txBody>
          <a:bodyPr/>
          <a:lstStyle/>
          <a:p>
            <a:r>
              <a:rPr lang="cs-CZ" dirty="0" err="1"/>
              <a:t>Kirchhoff's</a:t>
            </a:r>
            <a:r>
              <a:rPr lang="cs-CZ" dirty="0"/>
              <a:t> </a:t>
            </a:r>
            <a:r>
              <a:rPr lang="cs-CZ" dirty="0" err="1"/>
              <a:t>current</a:t>
            </a:r>
            <a:r>
              <a:rPr lang="cs-CZ" dirty="0"/>
              <a:t> </a:t>
            </a:r>
            <a:r>
              <a:rPr lang="cs-CZ" dirty="0" err="1"/>
              <a:t>law</a:t>
            </a:r>
            <a:endParaRPr lang="cs-CZ" dirty="0"/>
          </a:p>
        </p:txBody>
      </p:sp>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8843" y="1629878"/>
            <a:ext cx="4124325" cy="3810000"/>
          </a:xfrm>
          <a:prstGeom prst="rect">
            <a:avLst/>
          </a:prstGeom>
        </p:spPr>
      </p:pic>
      <p:sp>
        <p:nvSpPr>
          <p:cNvPr id="9" name="Obdélník 8"/>
          <p:cNvSpPr/>
          <p:nvPr/>
        </p:nvSpPr>
        <p:spPr>
          <a:xfrm>
            <a:off x="10344" y="1156174"/>
            <a:ext cx="4572000" cy="3970318"/>
          </a:xfrm>
          <a:prstGeom prst="rect">
            <a:avLst/>
          </a:prstGeom>
        </p:spPr>
        <p:txBody>
          <a:bodyPr>
            <a:spAutoFit/>
          </a:bodyPr>
          <a:lstStyle/>
          <a:p>
            <a:pPr algn="ctr"/>
            <a:r>
              <a:rPr lang="en-US" sz="2800" b="1" cap="all" dirty="0" err="1">
                <a:latin typeface="&amp;quot"/>
              </a:rPr>
              <a:t>Kirchoff’s</a:t>
            </a:r>
            <a:r>
              <a:rPr lang="en-US" sz="2800" b="1" cap="all" dirty="0">
                <a:latin typeface="&amp;quot"/>
              </a:rPr>
              <a:t> First Law in a series circuit</a:t>
            </a:r>
          </a:p>
          <a:p>
            <a:endParaRPr lang="cs-CZ" sz="2800" dirty="0">
              <a:latin typeface="&amp;quot"/>
            </a:endParaRPr>
          </a:p>
          <a:p>
            <a:r>
              <a:rPr lang="en-US" sz="2800" dirty="0">
                <a:latin typeface="&amp;quot"/>
              </a:rPr>
              <a:t>In a series circuit the same current flows all the way around. The position of the ammeter is unimportant because it will read the same wherever it is placed.</a:t>
            </a:r>
            <a:endParaRPr lang="en-US" sz="2800" b="0" i="0" u="none" strike="noStrike" dirty="0">
              <a:effectLst/>
              <a:latin typeface="&amp;quot"/>
            </a:endParaRPr>
          </a:p>
        </p:txBody>
      </p:sp>
      <p:sp>
        <p:nvSpPr>
          <p:cNvPr id="14" name="Obdélník 13"/>
          <p:cNvSpPr/>
          <p:nvPr/>
        </p:nvSpPr>
        <p:spPr>
          <a:xfrm>
            <a:off x="4894090" y="6034427"/>
            <a:ext cx="4572000" cy="461665"/>
          </a:xfrm>
          <a:prstGeom prst="rect">
            <a:avLst/>
          </a:prstGeom>
        </p:spPr>
        <p:txBody>
          <a:bodyPr>
            <a:spAutoFit/>
          </a:bodyPr>
          <a:lstStyle/>
          <a:p>
            <a:r>
              <a:rPr lang="cs-CZ" sz="1200" dirty="0">
                <a:hlinkClick r:id="rId3"/>
              </a:rPr>
              <a:t>https://www.fizzics.org/kirchoffs-first-law-notes-and-video/</a:t>
            </a:r>
            <a:endParaRPr lang="cs-CZ" sz="1200" dirty="0"/>
          </a:p>
          <a:p>
            <a:endParaRPr lang="cs-CZ" sz="1200" dirty="0"/>
          </a:p>
        </p:txBody>
      </p:sp>
    </p:spTree>
    <p:extLst>
      <p:ext uri="{BB962C8B-B14F-4D97-AF65-F5344CB8AC3E}">
        <p14:creationId xmlns:p14="http://schemas.microsoft.com/office/powerpoint/2010/main" val="112918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22</a:t>
            </a:fld>
            <a:endParaRPr lang="cs-CZ" dirty="0"/>
          </a:p>
        </p:txBody>
      </p:sp>
      <p:sp>
        <p:nvSpPr>
          <p:cNvPr id="5" name="Nadpis 4"/>
          <p:cNvSpPr>
            <a:spLocks noGrp="1"/>
          </p:cNvSpPr>
          <p:nvPr>
            <p:ph type="title"/>
          </p:nvPr>
        </p:nvSpPr>
        <p:spPr/>
        <p:txBody>
          <a:bodyPr/>
          <a:lstStyle/>
          <a:p>
            <a:r>
              <a:rPr lang="cs-CZ" dirty="0" err="1"/>
              <a:t>Kirchhoff's</a:t>
            </a:r>
            <a:r>
              <a:rPr lang="cs-CZ" dirty="0"/>
              <a:t> </a:t>
            </a:r>
            <a:r>
              <a:rPr lang="cs-CZ" dirty="0" err="1"/>
              <a:t>current</a:t>
            </a:r>
            <a:r>
              <a:rPr lang="cs-CZ" dirty="0"/>
              <a:t> </a:t>
            </a:r>
            <a:r>
              <a:rPr lang="cs-CZ" dirty="0" err="1"/>
              <a:t>law</a:t>
            </a:r>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493" y="2334777"/>
            <a:ext cx="4257675" cy="3324225"/>
          </a:xfrm>
          <a:prstGeom prst="rect">
            <a:avLst/>
          </a:prstGeom>
        </p:spPr>
      </p:pic>
      <p:sp>
        <p:nvSpPr>
          <p:cNvPr id="7" name="Obdélník 6"/>
          <p:cNvSpPr/>
          <p:nvPr/>
        </p:nvSpPr>
        <p:spPr>
          <a:xfrm>
            <a:off x="10343" y="1001231"/>
            <a:ext cx="4775149" cy="5262979"/>
          </a:xfrm>
          <a:prstGeom prst="rect">
            <a:avLst/>
          </a:prstGeom>
        </p:spPr>
        <p:txBody>
          <a:bodyPr wrap="square">
            <a:spAutoFit/>
          </a:bodyPr>
          <a:lstStyle/>
          <a:p>
            <a:pPr algn="ctr"/>
            <a:r>
              <a:rPr lang="en-US" sz="1400" b="1" cap="all" dirty="0" err="1">
                <a:latin typeface="&amp;quot"/>
              </a:rPr>
              <a:t>Kirchoff’s</a:t>
            </a:r>
            <a:r>
              <a:rPr lang="en-US" sz="1400" b="1" cap="all" dirty="0">
                <a:latin typeface="&amp;quot"/>
              </a:rPr>
              <a:t> First Law </a:t>
            </a:r>
            <a:r>
              <a:rPr lang="en-US" sz="1400" b="1" cap="all" dirty="0">
                <a:solidFill>
                  <a:srgbClr val="443F3F"/>
                </a:solidFill>
                <a:latin typeface="&amp;quot"/>
              </a:rPr>
              <a:t>In a branched circuit</a:t>
            </a:r>
            <a:endParaRPr lang="cs-CZ" sz="1400" b="1" cap="all" dirty="0">
              <a:solidFill>
                <a:srgbClr val="443F3F"/>
              </a:solidFill>
              <a:latin typeface="&amp;quot"/>
            </a:endParaRPr>
          </a:p>
          <a:p>
            <a:pPr algn="ctr"/>
            <a:endParaRPr lang="en-US" sz="1400" b="1" cap="all" dirty="0">
              <a:solidFill>
                <a:srgbClr val="443F3F"/>
              </a:solidFill>
              <a:latin typeface="&amp;quot"/>
            </a:endParaRPr>
          </a:p>
          <a:p>
            <a:r>
              <a:rPr lang="en-US" sz="1400" b="1" dirty="0">
                <a:solidFill>
                  <a:srgbClr val="000000"/>
                </a:solidFill>
                <a:latin typeface="&amp;quot"/>
              </a:rPr>
              <a:t>The most often used and complete statement of </a:t>
            </a:r>
            <a:r>
              <a:rPr lang="en-US" sz="1400" b="1" dirty="0" err="1">
                <a:solidFill>
                  <a:srgbClr val="000000"/>
                </a:solidFill>
                <a:latin typeface="&amp;quot"/>
              </a:rPr>
              <a:t>Kirchoff’s</a:t>
            </a:r>
            <a:r>
              <a:rPr lang="en-US" sz="1400" b="1" dirty="0">
                <a:solidFill>
                  <a:srgbClr val="000000"/>
                </a:solidFill>
                <a:latin typeface="&amp;quot"/>
              </a:rPr>
              <a:t> First Law states is that vector sum of the current at any point in a circuit is zero.</a:t>
            </a:r>
            <a:endParaRPr lang="cs-CZ" sz="1400" b="1" dirty="0">
              <a:solidFill>
                <a:srgbClr val="000000"/>
              </a:solidFill>
              <a:latin typeface="&amp;quot"/>
            </a:endParaRPr>
          </a:p>
          <a:p>
            <a:endParaRPr lang="en-US" sz="1400" dirty="0">
              <a:solidFill>
                <a:srgbClr val="000000"/>
              </a:solidFill>
              <a:latin typeface="&amp;quot"/>
            </a:endParaRPr>
          </a:p>
          <a:p>
            <a:r>
              <a:rPr lang="en-US" sz="1400" dirty="0">
                <a:solidFill>
                  <a:srgbClr val="000000"/>
                </a:solidFill>
                <a:latin typeface="&amp;quot"/>
              </a:rPr>
              <a:t>Another way of saying this (but not the proper statement is that:</a:t>
            </a:r>
          </a:p>
          <a:p>
            <a:r>
              <a:rPr lang="en-US" sz="1400" dirty="0">
                <a:solidFill>
                  <a:srgbClr val="000000"/>
                </a:solidFill>
                <a:latin typeface="&amp;quot"/>
              </a:rPr>
              <a:t>In a series circuit the same current flows all the way around. It does not matter where it is measured it will be the same at every point.</a:t>
            </a:r>
            <a:endParaRPr lang="cs-CZ" sz="1400" dirty="0">
              <a:solidFill>
                <a:srgbClr val="000000"/>
              </a:solidFill>
              <a:latin typeface="&amp;quot"/>
            </a:endParaRPr>
          </a:p>
          <a:p>
            <a:endParaRPr lang="en-US" sz="1400" dirty="0">
              <a:solidFill>
                <a:srgbClr val="000000"/>
              </a:solidFill>
              <a:latin typeface="&amp;quot"/>
            </a:endParaRPr>
          </a:p>
          <a:p>
            <a:r>
              <a:rPr lang="en-US" sz="1400" dirty="0">
                <a:solidFill>
                  <a:srgbClr val="000000"/>
                </a:solidFill>
                <a:latin typeface="&amp;quot"/>
              </a:rPr>
              <a:t>In a branched or parallel circuit the current will split between the branches so that if we add up the current measurement in each branch it will be the same as in the main part of the circuit.</a:t>
            </a:r>
            <a:endParaRPr lang="cs-CZ" sz="1400" dirty="0">
              <a:solidFill>
                <a:srgbClr val="000000"/>
              </a:solidFill>
              <a:latin typeface="&amp;quot"/>
            </a:endParaRPr>
          </a:p>
          <a:p>
            <a:endParaRPr lang="en-US" sz="1400" dirty="0">
              <a:solidFill>
                <a:srgbClr val="000000"/>
              </a:solidFill>
              <a:latin typeface="&amp;quot"/>
            </a:endParaRPr>
          </a:p>
          <a:p>
            <a:r>
              <a:rPr lang="en-US" sz="1400" dirty="0">
                <a:solidFill>
                  <a:srgbClr val="000000"/>
                </a:solidFill>
                <a:latin typeface="&amp;quot"/>
              </a:rPr>
              <a:t>If we use the proper statement to </a:t>
            </a:r>
            <a:r>
              <a:rPr lang="en-US" sz="1400" dirty="0" err="1">
                <a:solidFill>
                  <a:srgbClr val="000000"/>
                </a:solidFill>
                <a:latin typeface="&amp;quot"/>
              </a:rPr>
              <a:t>analyse</a:t>
            </a:r>
            <a:r>
              <a:rPr lang="en-US" sz="1400" dirty="0">
                <a:solidFill>
                  <a:srgbClr val="000000"/>
                </a:solidFill>
                <a:latin typeface="&amp;quot"/>
              </a:rPr>
              <a:t> the current in the branched (parallel) circuits below. If the current going into point </a:t>
            </a:r>
            <a:r>
              <a:rPr lang="en-US" sz="1400" b="1" dirty="0">
                <a:solidFill>
                  <a:srgbClr val="000000"/>
                </a:solidFill>
                <a:latin typeface="&amp;quot"/>
              </a:rPr>
              <a:t>W </a:t>
            </a:r>
            <a:r>
              <a:rPr lang="en-US" sz="1400" dirty="0">
                <a:solidFill>
                  <a:srgbClr val="000000"/>
                </a:solidFill>
                <a:latin typeface="&amp;quot"/>
              </a:rPr>
              <a:t>is positive and that leaving is negative, then from the circuit here:</a:t>
            </a:r>
          </a:p>
          <a:p>
            <a:r>
              <a:rPr lang="en-US" sz="1400" b="1" dirty="0">
                <a:solidFill>
                  <a:srgbClr val="800000"/>
                </a:solidFill>
                <a:latin typeface="&amp;quot"/>
              </a:rPr>
              <a:t>0.48 - 0.25 - 0.23 = 0</a:t>
            </a:r>
            <a:endParaRPr lang="en-US" sz="1400" dirty="0">
              <a:solidFill>
                <a:srgbClr val="000000"/>
              </a:solidFill>
              <a:latin typeface="&amp;quot"/>
            </a:endParaRPr>
          </a:p>
          <a:p>
            <a:r>
              <a:rPr lang="en-US" sz="1400" dirty="0">
                <a:solidFill>
                  <a:srgbClr val="000000"/>
                </a:solidFill>
                <a:latin typeface="&amp;quot"/>
              </a:rPr>
              <a:t>Watch the video to see these measurements in a more practical way.</a:t>
            </a:r>
            <a:endParaRPr lang="en-US" sz="1400" b="0" i="0" u="none" strike="noStrike" dirty="0">
              <a:solidFill>
                <a:srgbClr val="000000"/>
              </a:solidFill>
              <a:effectLst/>
              <a:latin typeface="&amp;quot"/>
            </a:endParaRPr>
          </a:p>
        </p:txBody>
      </p:sp>
      <p:sp>
        <p:nvSpPr>
          <p:cNvPr id="8" name="Obdélník 7"/>
          <p:cNvSpPr/>
          <p:nvPr/>
        </p:nvSpPr>
        <p:spPr>
          <a:xfrm>
            <a:off x="4894090" y="6034427"/>
            <a:ext cx="4572000" cy="461665"/>
          </a:xfrm>
          <a:prstGeom prst="rect">
            <a:avLst/>
          </a:prstGeom>
        </p:spPr>
        <p:txBody>
          <a:bodyPr>
            <a:spAutoFit/>
          </a:bodyPr>
          <a:lstStyle/>
          <a:p>
            <a:r>
              <a:rPr lang="cs-CZ" sz="1200" dirty="0">
                <a:hlinkClick r:id="rId3"/>
              </a:rPr>
              <a:t>https://www.fizzics.org/kirchoffs-first-law-notes-and-video/</a:t>
            </a:r>
            <a:endParaRPr lang="cs-CZ" sz="1200" dirty="0"/>
          </a:p>
          <a:p>
            <a:endParaRPr lang="cs-CZ" sz="1200" dirty="0"/>
          </a:p>
        </p:txBody>
      </p:sp>
    </p:spTree>
    <p:extLst>
      <p:ext uri="{BB962C8B-B14F-4D97-AF65-F5344CB8AC3E}">
        <p14:creationId xmlns:p14="http://schemas.microsoft.com/office/powerpoint/2010/main" val="2597300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x2fI-ZnNlxY"/>
          <p:cNvPicPr>
            <a:picLocks noRot="1" noChangeAspect="1"/>
          </p:cNvPicPr>
          <p:nvPr>
            <a:videoFile r:link="rId1"/>
          </p:nvPr>
        </p:nvPicPr>
        <p:blipFill>
          <a:blip r:embed="rId4"/>
          <a:stretch>
            <a:fillRect/>
          </a:stretch>
        </p:blipFill>
        <p:spPr>
          <a:xfrm>
            <a:off x="0" y="857250"/>
            <a:ext cx="9144000" cy="5143500"/>
          </a:xfrm>
          <a:prstGeom prst="rect">
            <a:avLst/>
          </a:prstGeom>
        </p:spPr>
      </p:pic>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23</a:t>
            </a:fld>
            <a:endParaRPr lang="cs-CZ" dirty="0"/>
          </a:p>
        </p:txBody>
      </p:sp>
      <p:sp>
        <p:nvSpPr>
          <p:cNvPr id="5" name="Nadpis 4"/>
          <p:cNvSpPr>
            <a:spLocks noGrp="1"/>
          </p:cNvSpPr>
          <p:nvPr>
            <p:ph type="title"/>
          </p:nvPr>
        </p:nvSpPr>
        <p:spPr/>
        <p:txBody>
          <a:bodyPr/>
          <a:lstStyle/>
          <a:p>
            <a:r>
              <a:rPr lang="cs-CZ" dirty="0" err="1"/>
              <a:t>Kirchhoff's</a:t>
            </a:r>
            <a:r>
              <a:rPr lang="cs-CZ" dirty="0"/>
              <a:t> </a:t>
            </a:r>
            <a:r>
              <a:rPr lang="cs-CZ" dirty="0" err="1"/>
              <a:t>current</a:t>
            </a:r>
            <a:r>
              <a:rPr lang="cs-CZ" dirty="0"/>
              <a:t> </a:t>
            </a:r>
            <a:r>
              <a:rPr lang="cs-CZ" dirty="0" err="1"/>
              <a:t>law</a:t>
            </a:r>
            <a:endParaRPr lang="cs-CZ"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 y="933925"/>
            <a:ext cx="7488455" cy="499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710195" y="6024562"/>
            <a:ext cx="8077609" cy="738664"/>
          </a:xfrm>
          <a:prstGeom prst="rect">
            <a:avLst/>
          </a:prstGeom>
        </p:spPr>
        <p:txBody>
          <a:bodyPr wrap="square">
            <a:spAutoFit/>
          </a:bodyPr>
          <a:lstStyle/>
          <a:p>
            <a:r>
              <a:rPr lang="cs-CZ" sz="1400" b="1" dirty="0" err="1"/>
              <a:t>Kirchhoff's</a:t>
            </a:r>
            <a:r>
              <a:rPr lang="cs-CZ" sz="1400" b="1" dirty="0"/>
              <a:t> </a:t>
            </a:r>
            <a:r>
              <a:rPr lang="cs-CZ" sz="1400" b="1" dirty="0" err="1"/>
              <a:t>Current</a:t>
            </a:r>
            <a:r>
              <a:rPr lang="cs-CZ" sz="1400" b="1" dirty="0"/>
              <a:t> </a:t>
            </a:r>
            <a:r>
              <a:rPr lang="cs-CZ" sz="1400" b="1" dirty="0" err="1"/>
              <a:t>Law</a:t>
            </a:r>
            <a:endParaRPr lang="cs-CZ" sz="1400" b="1" dirty="0"/>
          </a:p>
          <a:p>
            <a:r>
              <a:rPr lang="cs-CZ" sz="1400" b="1" dirty="0">
                <a:hlinkClick r:id="rId6"/>
              </a:rPr>
              <a:t>http://www.youtube.com/watch?v=x2fI-ZnNlxY</a:t>
            </a:r>
            <a:endParaRPr lang="cs-CZ" sz="1400" b="1" dirty="0"/>
          </a:p>
          <a:p>
            <a:r>
              <a:rPr lang="cs-CZ" sz="1400" b="1" dirty="0"/>
              <a:t> </a:t>
            </a:r>
            <a:endParaRPr lang="cs-CZ" sz="1400" dirty="0"/>
          </a:p>
        </p:txBody>
      </p:sp>
    </p:spTree>
    <p:extLst>
      <p:ext uri="{BB962C8B-B14F-4D97-AF65-F5344CB8AC3E}">
        <p14:creationId xmlns:p14="http://schemas.microsoft.com/office/powerpoint/2010/main" val="1628121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24</a:t>
            </a:fld>
            <a:endParaRPr lang="cs-CZ" dirty="0"/>
          </a:p>
        </p:txBody>
      </p:sp>
      <p:sp>
        <p:nvSpPr>
          <p:cNvPr id="5" name="Nadpis 4"/>
          <p:cNvSpPr>
            <a:spLocks noGrp="1"/>
          </p:cNvSpPr>
          <p:nvPr>
            <p:ph type="title"/>
          </p:nvPr>
        </p:nvSpPr>
        <p:spPr/>
        <p:txBody>
          <a:bodyPr/>
          <a:lstStyle/>
          <a:p>
            <a:r>
              <a:rPr lang="cs-CZ" dirty="0" err="1"/>
              <a:t>Crossword</a:t>
            </a:r>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133" y="743610"/>
            <a:ext cx="7503790" cy="569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001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25</a:t>
            </a:fld>
            <a:endParaRPr lang="cs-CZ" dirty="0"/>
          </a:p>
        </p:txBody>
      </p:sp>
      <p:sp>
        <p:nvSpPr>
          <p:cNvPr id="5" name="Nadpis 4"/>
          <p:cNvSpPr>
            <a:spLocks noGrp="1"/>
          </p:cNvSpPr>
          <p:nvPr>
            <p:ph type="title"/>
          </p:nvPr>
        </p:nvSpPr>
        <p:spPr/>
        <p:txBody>
          <a:bodyPr/>
          <a:lstStyle/>
          <a:p>
            <a:r>
              <a:rPr lang="cs-CZ" dirty="0" err="1"/>
              <a:t>Crossword</a:t>
            </a:r>
            <a:r>
              <a:rPr lang="cs-CZ" dirty="0"/>
              <a:t> – </a:t>
            </a:r>
            <a:r>
              <a:rPr lang="cs-CZ" dirty="0" err="1"/>
              <a:t>solution</a:t>
            </a:r>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129" y="805996"/>
            <a:ext cx="7129219" cy="539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41" y="665135"/>
            <a:ext cx="25812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849" y="3982984"/>
            <a:ext cx="236220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9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26</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graphicFrame>
        <p:nvGraphicFramePr>
          <p:cNvPr id="6" name="Tabulka 5"/>
          <p:cNvGraphicFramePr>
            <a:graphicFrameLocks noGrp="1"/>
          </p:cNvGraphicFramePr>
          <p:nvPr>
            <p:extLst>
              <p:ext uri="{D42A27DB-BD31-4B8C-83A1-F6EECF244321}">
                <p14:modId xmlns:p14="http://schemas.microsoft.com/office/powerpoint/2010/main" val="1549407101"/>
              </p:ext>
            </p:extLst>
          </p:nvPr>
        </p:nvGraphicFramePr>
        <p:xfrm>
          <a:off x="973729" y="4058171"/>
          <a:ext cx="8229600" cy="678180"/>
        </p:xfrm>
        <a:graphic>
          <a:graphicData uri="http://schemas.openxmlformats.org/drawingml/2006/table">
            <a:tbl>
              <a:tblPr/>
              <a:tblGrid>
                <a:gridCol w="8229600">
                  <a:extLst>
                    <a:ext uri="{9D8B030D-6E8A-4147-A177-3AD203B41FA5}">
                      <a16:colId xmlns:a16="http://schemas.microsoft.com/office/drawing/2014/main" val="1635876926"/>
                    </a:ext>
                  </a:extLst>
                </a:gridCol>
              </a:tblGrid>
              <a:tr h="0">
                <a:tc>
                  <a:txBody>
                    <a:bodyPr/>
                    <a:lstStyle/>
                    <a:p>
                      <a:endParaRPr lang="cs-CZ"/>
                    </a:p>
                  </a:txBody>
                  <a:tcPr anchor="ctr">
                    <a:lnL>
                      <a:noFill/>
                    </a:lnL>
                    <a:lnR>
                      <a:noFill/>
                    </a:lnR>
                    <a:lnT>
                      <a:noFill/>
                    </a:lnT>
                    <a:lnB>
                      <a:noFill/>
                    </a:lnB>
                  </a:tcPr>
                </a:tc>
                <a:extLst>
                  <a:ext uri="{0D108BD9-81ED-4DB2-BD59-A6C34878D82A}">
                    <a16:rowId xmlns:a16="http://schemas.microsoft.com/office/drawing/2014/main" val="3703568532"/>
                  </a:ext>
                </a:extLst>
              </a:tr>
              <a:tr h="0">
                <a:tc>
                  <a:txBody>
                    <a:bodyPr/>
                    <a:lstStyle/>
                    <a:p>
                      <a:endParaRPr lang="cs-CZ" dirty="0">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4250182080"/>
                  </a:ext>
                </a:extLst>
              </a:tr>
            </a:tbl>
          </a:graphicData>
        </a:graphic>
      </p:graphicFrame>
      <p:sp>
        <p:nvSpPr>
          <p:cNvPr id="7" name="Rectangle 1"/>
          <p:cNvSpPr>
            <a:spLocks noChangeArrowheads="1"/>
          </p:cNvSpPr>
          <p:nvPr/>
        </p:nvSpPr>
        <p:spPr bwMode="auto">
          <a:xfrm>
            <a:off x="552310" y="1630934"/>
            <a:ext cx="6096542" cy="1384995"/>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1</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For</a:t>
            </a:r>
            <a:r>
              <a:rPr kumimoji="0" lang="cs-CZ" altLang="cs-CZ" sz="1200" b="0" i="0" u="none" strike="noStrike" cap="none" normalizeH="0" baseline="0" dirty="0">
                <a:ln>
                  <a:noFill/>
                </a:ln>
                <a:effectLst/>
                <a:latin typeface="helvetica neue"/>
              </a:rPr>
              <a:t> a </a:t>
            </a:r>
            <a:r>
              <a:rPr kumimoji="0" lang="cs-CZ" altLang="cs-CZ" sz="1200" b="0" i="0" u="none" strike="noStrike" cap="none" normalizeH="0" baseline="0" dirty="0" err="1">
                <a:ln>
                  <a:noFill/>
                </a:ln>
                <a:effectLst/>
                <a:latin typeface="helvetica neue"/>
              </a:rPr>
              <a:t>given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amount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water</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pressure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which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will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flow</a:t>
            </a:r>
            <a:r>
              <a:rPr kumimoji="0" lang="cs-CZ" altLang="cs-CZ" sz="1200" b="0" i="0" u="none" strike="noStrike" cap="none" normalizeH="0" baseline="0" dirty="0">
                <a:ln>
                  <a:noFill/>
                </a:ln>
                <a:effectLst/>
                <a:latin typeface="helvetica neue"/>
              </a:rPr>
              <a:t> a </a:t>
            </a:r>
            <a:r>
              <a:rPr kumimoji="0" lang="cs-CZ" altLang="cs-CZ" sz="1200" b="0" i="0" u="none" strike="noStrike" cap="none" normalizeH="0" baseline="0" dirty="0" err="1">
                <a:ln>
                  <a:noFill/>
                </a:ln>
                <a:effectLst/>
                <a:latin typeface="helvetica neue"/>
              </a:rPr>
              <a:t>greater</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rate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water</a:t>
            </a:r>
            <a:r>
              <a:rPr kumimoji="0" lang="cs-CZ" altLang="cs-CZ" sz="1200" b="0" i="0" u="none" strike="noStrike" cap="none" normalizeH="0" baseline="0" dirty="0">
                <a:ln>
                  <a:noFill/>
                </a:ln>
                <a:effectLst/>
                <a:latin typeface="helvetica neue"/>
              </a:rPr>
              <a:t>: a </a:t>
            </a:r>
            <a:r>
              <a:rPr kumimoji="0" lang="cs-CZ" altLang="cs-CZ" sz="1200" b="0" i="0" u="none" strike="noStrike" cap="none" normalizeH="0" baseline="0" dirty="0" err="1">
                <a:ln>
                  <a:noFill/>
                </a:ln>
                <a:effectLst/>
                <a:latin typeface="helvetica neue"/>
              </a:rPr>
              <a:t>small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restrictive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nozzle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or</a:t>
            </a:r>
            <a:r>
              <a:rPr kumimoji="0" lang="cs-CZ" altLang="cs-CZ" sz="1200" b="0" i="0" u="none" strike="noStrike" cap="none" normalizeH="0" baseline="0" dirty="0">
                <a:ln>
                  <a:noFill/>
                </a:ln>
                <a:effectLst/>
                <a:latin typeface="helvetica neue"/>
              </a:rPr>
              <a:t> a </a:t>
            </a:r>
            <a:r>
              <a:rPr kumimoji="0" lang="cs-CZ" altLang="cs-CZ" sz="1200" b="0" i="0" u="none" strike="noStrike" cap="none" normalizeH="0" baseline="0" dirty="0" err="1">
                <a:ln>
                  <a:noFill/>
                </a:ln>
                <a:effectLst/>
                <a:latin typeface="helvetica neue"/>
              </a:rPr>
              <a:t>large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unrestrictive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nozzle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Explain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how</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relates</a:t>
            </a:r>
            <a:r>
              <a:rPr kumimoji="0" lang="cs-CZ" altLang="cs-CZ" sz="1200" b="0" i="0" u="none" strike="noStrike" cap="none" normalizeH="0" baseline="0" dirty="0">
                <a:ln>
                  <a:noFill/>
                </a:ln>
                <a:effectLst/>
                <a:latin typeface="helvetica neue"/>
              </a:rPr>
              <a:t> to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study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voltage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current</a:t>
            </a:r>
            <a:r>
              <a:rPr kumimoji="0" lang="cs-CZ" altLang="cs-CZ" sz="1200" b="0" i="0" u="none" strike="noStrike" cap="none" normalizeH="0" baseline="0" dirty="0">
                <a:ln>
                  <a:noFill/>
                </a:ln>
                <a:effectLst/>
                <a:latin typeface="helvetica neue"/>
              </a:rPr>
              <a:t>, and </a:t>
            </a:r>
            <a:r>
              <a:rPr kumimoji="0" lang="cs-CZ" altLang="cs-CZ" sz="1200" b="0" i="0" u="none" strike="noStrike" cap="none" normalizeH="0" baseline="0" dirty="0" err="1">
                <a:ln>
                  <a:noFill/>
                </a:ln>
                <a:effectLst/>
                <a:latin typeface="helvetica neue"/>
              </a:rPr>
              <a:t>resistance</a:t>
            </a:r>
            <a:r>
              <a:rPr kumimoji="0" lang="cs-CZ" altLang="cs-CZ" sz="1200" b="0" i="0" u="none" strike="noStrike" cap="none" normalizeH="0" baseline="0" dirty="0">
                <a:ln>
                  <a:noFill/>
                </a:ln>
                <a:effectLst/>
                <a:latin typeface="helvetica neue"/>
              </a:rPr>
              <a:t> in a </a:t>
            </a:r>
            <a:r>
              <a:rPr kumimoji="0" lang="cs-CZ" altLang="cs-CZ" sz="1200" b="0" i="0" u="none" strike="noStrike" cap="none" normalizeH="0" baseline="0" dirty="0" err="1">
                <a:ln>
                  <a:noFill/>
                </a:ln>
                <a:effectLst/>
                <a:latin typeface="helvetica neue"/>
              </a:rPr>
              <a:t>simple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electric</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  </a:t>
            </a:r>
            <a:br>
              <a:rPr kumimoji="0" lang="cs-CZ" altLang="cs-CZ" sz="7600" b="0" i="0" u="none" strike="noStrike" cap="none" normalizeH="0" baseline="0" dirty="0">
                <a:ln>
                  <a:noFill/>
                </a:ln>
                <a:effectLst/>
                <a:latin typeface="helvetica neue"/>
              </a:rPr>
            </a:br>
            <a:br>
              <a:rPr kumimoji="0" lang="cs-CZ" altLang="cs-CZ" sz="1200" b="0" i="0" u="none" strike="noStrike" cap="none" normalizeH="0" baseline="0" dirty="0">
                <a:ln>
                  <a:noFill/>
                </a:ln>
                <a:effectLst/>
                <a:latin typeface="helvetica neue"/>
              </a:rPr>
            </a:br>
            <a:endParaRPr kumimoji="0" lang="cs-CZ" altLang="cs-CZ" sz="1200" b="0" i="0" u="none" strike="noStrike" cap="none" normalizeH="0" baseline="0" dirty="0">
              <a:ln>
                <a:noFill/>
              </a:ln>
              <a:effectLst/>
              <a:latin typeface="helvetica neue"/>
            </a:endParaRPr>
          </a:p>
        </p:txBody>
      </p:sp>
      <p:pic>
        <p:nvPicPr>
          <p:cNvPr id="1026" name="Picture 2" descr="https://sub.allaboutcircuits.com/images/quiz/00083x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382" y="3272675"/>
            <a:ext cx="5185934" cy="2071112"/>
          </a:xfrm>
          <a:prstGeom prst="rect">
            <a:avLst/>
          </a:prstGeom>
          <a:solidFill>
            <a:schemeClr val="bg1"/>
          </a:solidFill>
        </p:spPr>
      </p:pic>
      <p:sp>
        <p:nvSpPr>
          <p:cNvPr id="8" name="Obdélník 7"/>
          <p:cNvSpPr/>
          <p:nvPr/>
        </p:nvSpPr>
        <p:spPr>
          <a:xfrm>
            <a:off x="6086819" y="6304750"/>
            <a:ext cx="3116510" cy="230832"/>
          </a:xfrm>
          <a:prstGeom prst="rect">
            <a:avLst/>
          </a:prstGeom>
        </p:spPr>
        <p:txBody>
          <a:bodyPr wrap="square">
            <a:spAutoFit/>
          </a:bodyPr>
          <a:lstStyle/>
          <a:p>
            <a:r>
              <a:rPr lang="cs-CZ" sz="900" dirty="0">
                <a:hlinkClick r:id="rId3"/>
              </a:rPr>
              <a:t>https://www.allaboutcircuits.com/worksheets/ohms-law/</a:t>
            </a:r>
            <a:endParaRPr lang="cs-CZ" sz="900" dirty="0"/>
          </a:p>
        </p:txBody>
      </p:sp>
    </p:spTree>
    <p:extLst>
      <p:ext uri="{BB962C8B-B14F-4D97-AF65-F5344CB8AC3E}">
        <p14:creationId xmlns:p14="http://schemas.microsoft.com/office/powerpoint/2010/main" val="3913435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27</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sp>
        <p:nvSpPr>
          <p:cNvPr id="9" name="Rectangle 1"/>
          <p:cNvSpPr>
            <a:spLocks noChangeArrowheads="1"/>
          </p:cNvSpPr>
          <p:nvPr/>
        </p:nvSpPr>
        <p:spPr bwMode="auto">
          <a:xfrm>
            <a:off x="382933" y="2312156"/>
            <a:ext cx="653994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Plot these </a:t>
            </a:r>
            <a:r>
              <a:rPr kumimoji="0" lang="cs-CZ" altLang="cs-CZ" sz="1200" b="0" i="0" u="none" strike="noStrike" cap="none" normalizeH="0" baseline="0" dirty="0" err="1">
                <a:ln>
                  <a:noFill/>
                </a:ln>
                <a:effectLst/>
                <a:latin typeface="helvetica neue"/>
              </a:rPr>
              <a:t>figures</a:t>
            </a:r>
            <a:r>
              <a:rPr kumimoji="0" lang="cs-CZ" altLang="cs-CZ" sz="1200" b="0" i="0" u="none" strike="noStrike" cap="none" normalizeH="0" baseline="0" dirty="0">
                <a:ln>
                  <a:noFill/>
                </a:ln>
                <a:effectLst/>
                <a:latin typeface="helvetica neue"/>
              </a:rPr>
              <a:t> on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following</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graph</a:t>
            </a:r>
            <a:r>
              <a:rPr kumimoji="0" lang="cs-CZ" altLang="cs-CZ" sz="1200" b="0" i="0" u="none" strike="noStrike" cap="none" normalizeH="0" baseline="0" dirty="0">
                <a:ln>
                  <a:noFill/>
                </a:ln>
                <a:effectLst/>
                <a:latin typeface="helvetica neue"/>
              </a:rPr>
              <a:t>:</a:t>
            </a:r>
            <a:endParaRPr kumimoji="0" lang="cs-CZ" altLang="cs-CZ"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  </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1200" dirty="0">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dirty="0">
              <a:ln>
                <a:noFill/>
              </a:ln>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1200" dirty="0">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1200" dirty="0">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dirty="0">
              <a:ln>
                <a:noFill/>
              </a:ln>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1200" dirty="0">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dirty="0">
              <a:ln>
                <a:noFill/>
              </a:ln>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1200" dirty="0">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dirty="0">
              <a:ln>
                <a:noFill/>
              </a:ln>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1200" dirty="0">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dirty="0">
              <a:ln>
                <a:noFill/>
              </a:ln>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1200" dirty="0">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dirty="0">
              <a:ln>
                <a:noFill/>
              </a:ln>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1200" dirty="0">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dirty="0">
              <a:ln>
                <a:noFill/>
              </a:ln>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1200" dirty="0">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dirty="0">
              <a:ln>
                <a:noFill/>
              </a:ln>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What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mathematical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relationship</a:t>
            </a:r>
            <a:r>
              <a:rPr kumimoji="0" lang="cs-CZ" altLang="cs-CZ" sz="1200" b="0" i="0" u="none" strike="noStrike" cap="none" normalizeH="0" baseline="0" dirty="0">
                <a:ln>
                  <a:noFill/>
                </a:ln>
                <a:effectLst/>
                <a:latin typeface="helvetica neue"/>
              </a:rPr>
              <a:t> do </a:t>
            </a:r>
            <a:r>
              <a:rPr kumimoji="0" lang="cs-CZ" altLang="cs-CZ" sz="1200" b="0" i="0" u="none" strike="noStrike" cap="none" normalizeH="0" baseline="0" dirty="0" err="1">
                <a:ln>
                  <a:noFill/>
                </a:ln>
                <a:effectLst/>
                <a:latin typeface="helvetica neue"/>
              </a:rPr>
              <a:t>you</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see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between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voltage</a:t>
            </a:r>
            <a:r>
              <a:rPr kumimoji="0" lang="cs-CZ" altLang="cs-CZ" sz="1200" b="0" i="0" u="none" strike="noStrike" cap="none" normalizeH="0" baseline="0" dirty="0">
                <a:ln>
                  <a:noFill/>
                </a:ln>
                <a:effectLst/>
                <a:latin typeface="helvetica neue"/>
              </a:rPr>
              <a:t> and </a:t>
            </a:r>
            <a:r>
              <a:rPr kumimoji="0" lang="cs-CZ" altLang="cs-CZ" sz="1200" b="0" i="0" u="none" strike="noStrike" cap="none" normalizeH="0" baseline="0" dirty="0" err="1">
                <a:ln>
                  <a:noFill/>
                </a:ln>
                <a:effectLst/>
                <a:latin typeface="helvetica neue"/>
              </a:rPr>
              <a:t>current</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simple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a:t>
            </a:r>
          </a:p>
        </p:txBody>
      </p:sp>
      <p:graphicFrame>
        <p:nvGraphicFramePr>
          <p:cNvPr id="21" name="Tabulka 20"/>
          <p:cNvGraphicFramePr>
            <a:graphicFrameLocks noGrp="1"/>
          </p:cNvGraphicFramePr>
          <p:nvPr>
            <p:extLst>
              <p:ext uri="{D42A27DB-BD31-4B8C-83A1-F6EECF244321}">
                <p14:modId xmlns:p14="http://schemas.microsoft.com/office/powerpoint/2010/main" val="3325336765"/>
              </p:ext>
            </p:extLst>
          </p:nvPr>
        </p:nvGraphicFramePr>
        <p:xfrm>
          <a:off x="695739" y="1215769"/>
          <a:ext cx="5964671" cy="678180"/>
        </p:xfrm>
        <a:graphic>
          <a:graphicData uri="http://schemas.openxmlformats.org/drawingml/2006/table">
            <a:tbl>
              <a:tblPr/>
              <a:tblGrid>
                <a:gridCol w="5964671">
                  <a:extLst>
                    <a:ext uri="{9D8B030D-6E8A-4147-A177-3AD203B41FA5}">
                      <a16:colId xmlns:a16="http://schemas.microsoft.com/office/drawing/2014/main" val="4225792352"/>
                    </a:ext>
                  </a:extLst>
                </a:gridCol>
              </a:tblGrid>
              <a:tr h="0">
                <a:tc>
                  <a:txBody>
                    <a:bodyPr/>
                    <a:lstStyle/>
                    <a:p>
                      <a:endParaRPr lang="cs-CZ"/>
                    </a:p>
                  </a:txBody>
                  <a:tcPr anchor="ctr">
                    <a:lnL>
                      <a:noFill/>
                    </a:lnL>
                    <a:lnR>
                      <a:noFill/>
                    </a:lnR>
                    <a:lnT>
                      <a:noFill/>
                    </a:lnT>
                    <a:lnB>
                      <a:noFill/>
                    </a:lnB>
                  </a:tcPr>
                </a:tc>
                <a:extLst>
                  <a:ext uri="{0D108BD9-81ED-4DB2-BD59-A6C34878D82A}">
                    <a16:rowId xmlns:a16="http://schemas.microsoft.com/office/drawing/2014/main" val="914663508"/>
                  </a:ext>
                </a:extLst>
              </a:tr>
              <a:tr h="0">
                <a:tc>
                  <a:txBody>
                    <a:bodyPr/>
                    <a:lstStyle/>
                    <a:p>
                      <a:endParaRPr lang="cs-CZ" dirty="0">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4136346013"/>
                  </a:ext>
                </a:extLst>
              </a:tr>
            </a:tbl>
          </a:graphicData>
        </a:graphic>
      </p:graphicFrame>
      <p:sp>
        <p:nvSpPr>
          <p:cNvPr id="22" name="Rectangle 4"/>
          <p:cNvSpPr>
            <a:spLocks noChangeArrowheads="1"/>
          </p:cNvSpPr>
          <p:nvPr/>
        </p:nvSpPr>
        <p:spPr bwMode="auto">
          <a:xfrm>
            <a:off x="695738" y="956684"/>
            <a:ext cx="6298515" cy="120032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2</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Suppose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you</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were</a:t>
            </a:r>
            <a:r>
              <a:rPr kumimoji="0" lang="cs-CZ" altLang="cs-CZ" sz="1200" b="0" i="0" u="none" strike="noStrike" cap="none" normalizeH="0" baseline="0" dirty="0">
                <a:ln>
                  <a:noFill/>
                </a:ln>
                <a:effectLst/>
                <a:latin typeface="helvetica neue"/>
              </a:rPr>
              <a:t> to </a:t>
            </a:r>
            <a:r>
              <a:rPr kumimoji="0" lang="cs-CZ" altLang="cs-CZ" sz="1200" b="0" i="0" u="none" strike="noStrike" cap="none" normalizeH="0" baseline="0" dirty="0" err="1">
                <a:ln>
                  <a:noFill/>
                </a:ln>
                <a:effectLst/>
                <a:latin typeface="helvetica neue"/>
              </a:rPr>
              <a:t>build</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 and </a:t>
            </a:r>
            <a:r>
              <a:rPr kumimoji="0" lang="cs-CZ" altLang="cs-CZ" sz="1200" b="0" i="0" u="none" strike="noStrike" cap="none" normalizeH="0" baseline="0" dirty="0" err="1">
                <a:ln>
                  <a:noFill/>
                </a:ln>
                <a:effectLst/>
                <a:latin typeface="helvetica neue"/>
              </a:rPr>
              <a:t>take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measurements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current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through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resistor</a:t>
            </a:r>
            <a:r>
              <a:rPr kumimoji="0" lang="cs-CZ" altLang="cs-CZ" sz="1200" b="0" i="0" u="none" strike="noStrike" cap="none" normalizeH="0" baseline="0" dirty="0">
                <a:ln>
                  <a:noFill/>
                </a:ln>
                <a:effectLst/>
                <a:latin typeface="helvetica neue"/>
              </a:rPr>
              <a:t> and </a:t>
            </a:r>
            <a:r>
              <a:rPr kumimoji="0" lang="cs-CZ" altLang="cs-CZ" sz="1200" b="0" i="0" u="none" strike="noStrike" cap="none" normalizeH="0" baseline="0" dirty="0" err="1">
                <a:ln>
                  <a:noFill/>
                </a:ln>
                <a:effectLst/>
                <a:latin typeface="helvetica neue"/>
              </a:rPr>
              <a:t>voltage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across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resistor</a:t>
            </a:r>
            <a:r>
              <a:rPr kumimoji="0" lang="cs-CZ" altLang="cs-CZ" sz="1200" b="0" i="0" u="none" strike="noStrike" cap="none" normalizeH="0" baseline="0" dirty="0">
                <a:ln>
                  <a:noFill/>
                </a:ln>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  </a:t>
            </a:r>
            <a:br>
              <a:rPr kumimoji="0" lang="cs-CZ" altLang="cs-CZ" sz="5200" b="0" i="0" u="none" strike="noStrike" cap="none" normalizeH="0" baseline="0" dirty="0">
                <a:ln>
                  <a:noFill/>
                </a:ln>
                <a:effectLst/>
                <a:latin typeface="helvetica neue"/>
              </a:rPr>
            </a:br>
            <a:br>
              <a:rPr kumimoji="0" lang="cs-CZ" altLang="cs-CZ" sz="1200" b="0" i="0" u="none" strike="noStrike" cap="none" normalizeH="0" baseline="0" dirty="0">
                <a:ln>
                  <a:noFill/>
                </a:ln>
                <a:effectLst/>
                <a:latin typeface="helvetica neue"/>
              </a:rPr>
            </a:br>
            <a:r>
              <a:rPr kumimoji="0" lang="cs-CZ" altLang="cs-CZ" sz="1200" b="0" i="0" u="none" strike="noStrike" cap="none" normalizeH="0" baseline="0" dirty="0" err="1">
                <a:ln>
                  <a:noFill/>
                </a:ln>
                <a:effectLst/>
                <a:latin typeface="helvetica neue"/>
              </a:rPr>
              <a:t>Recording</a:t>
            </a:r>
            <a:r>
              <a:rPr kumimoji="0" lang="cs-CZ" altLang="cs-CZ" sz="1200" b="0" i="0" u="none" strike="noStrike" cap="none" normalizeH="0" baseline="0" dirty="0">
                <a:ln>
                  <a:noFill/>
                </a:ln>
                <a:effectLst/>
                <a:latin typeface="helvetica neue"/>
              </a:rPr>
              <a:t> these </a:t>
            </a:r>
            <a:r>
              <a:rPr kumimoji="0" lang="cs-CZ" altLang="cs-CZ" sz="1200" b="0" i="0" u="none" strike="noStrike" cap="none" normalizeH="0" baseline="0" dirty="0" err="1">
                <a:ln>
                  <a:noFill/>
                </a:ln>
                <a:effectLst/>
                <a:latin typeface="helvetica neue"/>
              </a:rPr>
              <a:t>numerical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values</a:t>
            </a:r>
            <a:r>
              <a:rPr kumimoji="0" lang="cs-CZ" altLang="cs-CZ" sz="1200" b="0" i="0" u="none" strike="noStrike" cap="none" normalizeH="0" baseline="0" dirty="0">
                <a:ln>
                  <a:noFill/>
                </a:ln>
                <a:effectLst/>
                <a:latin typeface="helvetica neue"/>
              </a:rPr>
              <a:t> in a table,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results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look</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something</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like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a:t>
            </a:r>
          </a:p>
        </p:txBody>
      </p:sp>
      <p:cxnSp>
        <p:nvCxnSpPr>
          <p:cNvPr id="26" name="Přímá spojnice se šipkou 25"/>
          <p:cNvCxnSpPr/>
          <p:nvPr/>
        </p:nvCxnSpPr>
        <p:spPr>
          <a:xfrm flipV="1">
            <a:off x="6583680" y="1215769"/>
            <a:ext cx="572494" cy="80294"/>
          </a:xfrm>
          <a:prstGeom prst="straightConnector1">
            <a:avLst/>
          </a:prstGeom>
          <a:ln w="1270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6388145" y="2078647"/>
            <a:ext cx="768029" cy="48811"/>
          </a:xfrm>
          <a:prstGeom prst="straightConnector1">
            <a:avLst/>
          </a:prstGeom>
          <a:ln w="1270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14" name="Obdélník 13"/>
          <p:cNvSpPr/>
          <p:nvPr/>
        </p:nvSpPr>
        <p:spPr>
          <a:xfrm>
            <a:off x="6086819" y="6304750"/>
            <a:ext cx="3116510" cy="230832"/>
          </a:xfrm>
          <a:prstGeom prst="rect">
            <a:avLst/>
          </a:prstGeom>
        </p:spPr>
        <p:txBody>
          <a:bodyPr wrap="square">
            <a:spAutoFit/>
          </a:bodyPr>
          <a:lstStyle/>
          <a:p>
            <a:r>
              <a:rPr lang="cs-CZ" sz="900" dirty="0">
                <a:hlinkClick r:id="rId2"/>
              </a:rPr>
              <a:t>https://www.allaboutcircuits.com/worksheets/ohms-law/</a:t>
            </a:r>
            <a:endParaRPr lang="cs-CZ" sz="900" dirty="0"/>
          </a:p>
        </p:txBody>
      </p:sp>
      <p:pic>
        <p:nvPicPr>
          <p:cNvPr id="6" name="Obrázek 5"/>
          <p:cNvPicPr>
            <a:picLocks noChangeAspect="1"/>
          </p:cNvPicPr>
          <p:nvPr/>
        </p:nvPicPr>
        <p:blipFill>
          <a:blip r:embed="rId3"/>
          <a:stretch>
            <a:fillRect/>
          </a:stretch>
        </p:blipFill>
        <p:spPr>
          <a:xfrm>
            <a:off x="695738" y="2721506"/>
            <a:ext cx="4466667" cy="2933333"/>
          </a:xfrm>
          <a:prstGeom prst="rect">
            <a:avLst/>
          </a:prstGeom>
        </p:spPr>
      </p:pic>
      <p:pic>
        <p:nvPicPr>
          <p:cNvPr id="7" name="Obrázek 6"/>
          <p:cNvPicPr>
            <a:picLocks noChangeAspect="1"/>
          </p:cNvPicPr>
          <p:nvPr/>
        </p:nvPicPr>
        <p:blipFill>
          <a:blip r:embed="rId4"/>
          <a:stretch>
            <a:fillRect/>
          </a:stretch>
        </p:blipFill>
        <p:spPr>
          <a:xfrm>
            <a:off x="7267810" y="447720"/>
            <a:ext cx="1876190" cy="1057143"/>
          </a:xfrm>
          <a:prstGeom prst="rect">
            <a:avLst/>
          </a:prstGeom>
        </p:spPr>
      </p:pic>
      <p:pic>
        <p:nvPicPr>
          <p:cNvPr id="8" name="Obrázek 7"/>
          <p:cNvPicPr>
            <a:picLocks noChangeAspect="1"/>
          </p:cNvPicPr>
          <p:nvPr/>
        </p:nvPicPr>
        <p:blipFill>
          <a:blip r:embed="rId5"/>
          <a:stretch>
            <a:fillRect/>
          </a:stretch>
        </p:blipFill>
        <p:spPr>
          <a:xfrm>
            <a:off x="7185840" y="1711805"/>
            <a:ext cx="1958160" cy="2014754"/>
          </a:xfrm>
          <a:prstGeom prst="rect">
            <a:avLst/>
          </a:prstGeom>
        </p:spPr>
      </p:pic>
    </p:spTree>
    <p:extLst>
      <p:ext uri="{BB962C8B-B14F-4D97-AF65-F5344CB8AC3E}">
        <p14:creationId xmlns:p14="http://schemas.microsoft.com/office/powerpoint/2010/main" val="2944428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28</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graphicFrame>
        <p:nvGraphicFramePr>
          <p:cNvPr id="21" name="Tabulka 20"/>
          <p:cNvGraphicFramePr>
            <a:graphicFrameLocks noGrp="1"/>
          </p:cNvGraphicFramePr>
          <p:nvPr>
            <p:extLst>
              <p:ext uri="{D42A27DB-BD31-4B8C-83A1-F6EECF244321}">
                <p14:modId xmlns:p14="http://schemas.microsoft.com/office/powerpoint/2010/main" val="3325336765"/>
              </p:ext>
            </p:extLst>
          </p:nvPr>
        </p:nvGraphicFramePr>
        <p:xfrm>
          <a:off x="695739" y="1215769"/>
          <a:ext cx="5964671" cy="678180"/>
        </p:xfrm>
        <a:graphic>
          <a:graphicData uri="http://schemas.openxmlformats.org/drawingml/2006/table">
            <a:tbl>
              <a:tblPr/>
              <a:tblGrid>
                <a:gridCol w="5964671">
                  <a:extLst>
                    <a:ext uri="{9D8B030D-6E8A-4147-A177-3AD203B41FA5}">
                      <a16:colId xmlns:a16="http://schemas.microsoft.com/office/drawing/2014/main" val="4225792352"/>
                    </a:ext>
                  </a:extLst>
                </a:gridCol>
              </a:tblGrid>
              <a:tr h="0">
                <a:tc>
                  <a:txBody>
                    <a:bodyPr/>
                    <a:lstStyle/>
                    <a:p>
                      <a:endParaRPr lang="cs-CZ"/>
                    </a:p>
                  </a:txBody>
                  <a:tcPr anchor="ctr">
                    <a:lnL>
                      <a:noFill/>
                    </a:lnL>
                    <a:lnR>
                      <a:noFill/>
                    </a:lnR>
                    <a:lnT>
                      <a:noFill/>
                    </a:lnT>
                    <a:lnB>
                      <a:noFill/>
                    </a:lnB>
                  </a:tcPr>
                </a:tc>
                <a:extLst>
                  <a:ext uri="{0D108BD9-81ED-4DB2-BD59-A6C34878D82A}">
                    <a16:rowId xmlns:a16="http://schemas.microsoft.com/office/drawing/2014/main" val="914663508"/>
                  </a:ext>
                </a:extLst>
              </a:tr>
              <a:tr h="0">
                <a:tc>
                  <a:txBody>
                    <a:bodyPr/>
                    <a:lstStyle/>
                    <a:p>
                      <a:endParaRPr lang="cs-CZ" dirty="0">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4136346013"/>
                  </a:ext>
                </a:extLst>
              </a:tr>
            </a:tbl>
          </a:graphicData>
        </a:graphic>
      </p:graphicFrame>
      <p:sp>
        <p:nvSpPr>
          <p:cNvPr id="6" name="Rectangle 1"/>
          <p:cNvSpPr>
            <a:spLocks noChangeArrowheads="1"/>
          </p:cNvSpPr>
          <p:nvPr/>
        </p:nvSpPr>
        <p:spPr bwMode="auto">
          <a:xfrm>
            <a:off x="313702" y="1129681"/>
            <a:ext cx="6263267" cy="1015663"/>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3</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A </a:t>
            </a:r>
            <a:r>
              <a:rPr kumimoji="0" lang="cs-CZ" altLang="cs-CZ" sz="1200" b="0" i="0" u="none" strike="noStrike" cap="none" normalizeH="0" baseline="0" dirty="0" err="1">
                <a:ln>
                  <a:noFill/>
                </a:ln>
                <a:effectLst/>
                <a:latin typeface="helvetica neue"/>
              </a:rPr>
              <a:t>common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saying</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about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electricity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that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ït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always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takes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path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least </a:t>
            </a:r>
            <a:r>
              <a:rPr kumimoji="0" lang="cs-CZ" altLang="cs-CZ" sz="1200" b="0" i="0" u="none" strike="noStrike" cap="none" normalizeH="0" baseline="0" dirty="0" err="1">
                <a:ln>
                  <a:noFill/>
                </a:ln>
                <a:effectLst/>
                <a:latin typeface="helvetica neue"/>
              </a:rPr>
              <a:t>resistance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Explain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how</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proverb </a:t>
            </a:r>
            <a:r>
              <a:rPr kumimoji="0" lang="cs-CZ" altLang="cs-CZ" sz="1200" b="0" i="0" u="none" strike="noStrike" cap="none" normalizeH="0" baseline="0" dirty="0" err="1">
                <a:ln>
                  <a:noFill/>
                </a:ln>
                <a:effectLst/>
                <a:latin typeface="helvetica neue"/>
              </a:rPr>
              <a:t>relates</a:t>
            </a:r>
            <a:r>
              <a:rPr kumimoji="0" lang="cs-CZ" altLang="cs-CZ" sz="1200" b="0" i="0" u="none" strike="noStrike" cap="none" normalizeH="0" baseline="0" dirty="0">
                <a:ln>
                  <a:noFill/>
                </a:ln>
                <a:effectLst/>
                <a:latin typeface="helvetica neue"/>
              </a:rPr>
              <a:t> to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following</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where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electric</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current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from</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battery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encounters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two</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alternate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paths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one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being</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less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resistive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than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other</a:t>
            </a:r>
            <a:r>
              <a:rPr kumimoji="0" lang="cs-CZ" altLang="cs-CZ" sz="1200" b="0" i="0" u="none" strike="noStrike" cap="none" normalizeH="0" baseline="0" dirty="0">
                <a:ln>
                  <a:noFill/>
                </a:ln>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  </a:t>
            </a:r>
            <a:endParaRPr kumimoji="0" lang="cs-CZ" altLang="cs-CZ" sz="7300" b="0" i="0" u="none" strike="noStrike" cap="none" normalizeH="0" baseline="0" dirty="0">
              <a:ln>
                <a:noFill/>
              </a:ln>
              <a:effectLst/>
              <a:latin typeface="helvetica neue"/>
            </a:endParaRPr>
          </a:p>
        </p:txBody>
      </p:sp>
      <p:sp>
        <p:nvSpPr>
          <p:cNvPr id="9" name="Obdélník 8"/>
          <p:cNvSpPr/>
          <p:nvPr/>
        </p:nvSpPr>
        <p:spPr>
          <a:xfrm>
            <a:off x="6086819" y="6304750"/>
            <a:ext cx="3116510" cy="230832"/>
          </a:xfrm>
          <a:prstGeom prst="rect">
            <a:avLst/>
          </a:prstGeom>
        </p:spPr>
        <p:txBody>
          <a:bodyPr wrap="square">
            <a:spAutoFit/>
          </a:bodyPr>
          <a:lstStyle/>
          <a:p>
            <a:r>
              <a:rPr lang="cs-CZ" sz="900" dirty="0">
                <a:hlinkClick r:id="rId2"/>
              </a:rPr>
              <a:t>https://www.allaboutcircuits.com/worksheets/ohms-law/</a:t>
            </a:r>
            <a:endParaRPr lang="cs-CZ" sz="900" dirty="0"/>
          </a:p>
        </p:txBody>
      </p:sp>
      <p:pic>
        <p:nvPicPr>
          <p:cNvPr id="7" name="Obrázek 6"/>
          <p:cNvPicPr>
            <a:picLocks noChangeAspect="1"/>
          </p:cNvPicPr>
          <p:nvPr/>
        </p:nvPicPr>
        <p:blipFill>
          <a:blip r:embed="rId3"/>
          <a:stretch>
            <a:fillRect/>
          </a:stretch>
        </p:blipFill>
        <p:spPr>
          <a:xfrm>
            <a:off x="1386573" y="2524614"/>
            <a:ext cx="5380952" cy="3209524"/>
          </a:xfrm>
          <a:prstGeom prst="rect">
            <a:avLst/>
          </a:prstGeom>
        </p:spPr>
      </p:pic>
    </p:spTree>
    <p:extLst>
      <p:ext uri="{BB962C8B-B14F-4D97-AF65-F5344CB8AC3E}">
        <p14:creationId xmlns:p14="http://schemas.microsoft.com/office/powerpoint/2010/main" val="735325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29</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graphicFrame>
        <p:nvGraphicFramePr>
          <p:cNvPr id="21" name="Tabulka 20"/>
          <p:cNvGraphicFramePr>
            <a:graphicFrameLocks noGrp="1"/>
          </p:cNvGraphicFramePr>
          <p:nvPr>
            <p:extLst>
              <p:ext uri="{D42A27DB-BD31-4B8C-83A1-F6EECF244321}">
                <p14:modId xmlns:p14="http://schemas.microsoft.com/office/powerpoint/2010/main" val="3325336765"/>
              </p:ext>
            </p:extLst>
          </p:nvPr>
        </p:nvGraphicFramePr>
        <p:xfrm>
          <a:off x="695739" y="1215769"/>
          <a:ext cx="5964671" cy="678180"/>
        </p:xfrm>
        <a:graphic>
          <a:graphicData uri="http://schemas.openxmlformats.org/drawingml/2006/table">
            <a:tbl>
              <a:tblPr/>
              <a:tblGrid>
                <a:gridCol w="5964671">
                  <a:extLst>
                    <a:ext uri="{9D8B030D-6E8A-4147-A177-3AD203B41FA5}">
                      <a16:colId xmlns:a16="http://schemas.microsoft.com/office/drawing/2014/main" val="4225792352"/>
                    </a:ext>
                  </a:extLst>
                </a:gridCol>
              </a:tblGrid>
              <a:tr h="0">
                <a:tc>
                  <a:txBody>
                    <a:bodyPr/>
                    <a:lstStyle/>
                    <a:p>
                      <a:endParaRPr lang="cs-CZ"/>
                    </a:p>
                  </a:txBody>
                  <a:tcPr anchor="ctr">
                    <a:lnL>
                      <a:noFill/>
                    </a:lnL>
                    <a:lnR>
                      <a:noFill/>
                    </a:lnR>
                    <a:lnT>
                      <a:noFill/>
                    </a:lnT>
                    <a:lnB>
                      <a:noFill/>
                    </a:lnB>
                  </a:tcPr>
                </a:tc>
                <a:extLst>
                  <a:ext uri="{0D108BD9-81ED-4DB2-BD59-A6C34878D82A}">
                    <a16:rowId xmlns:a16="http://schemas.microsoft.com/office/drawing/2014/main" val="914663508"/>
                  </a:ext>
                </a:extLst>
              </a:tr>
              <a:tr h="0">
                <a:tc>
                  <a:txBody>
                    <a:bodyPr/>
                    <a:lstStyle/>
                    <a:p>
                      <a:endParaRPr lang="cs-CZ" dirty="0">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4136346013"/>
                  </a:ext>
                </a:extLst>
              </a:tr>
            </a:tbl>
          </a:graphicData>
        </a:graphic>
      </p:graphicFrame>
      <p:graphicFrame>
        <p:nvGraphicFramePr>
          <p:cNvPr id="7" name="Tabulka 6"/>
          <p:cNvGraphicFramePr>
            <a:graphicFrameLocks noGrp="1"/>
          </p:cNvGraphicFramePr>
          <p:nvPr/>
        </p:nvGraphicFramePr>
        <p:xfrm>
          <a:off x="457200" y="3405029"/>
          <a:ext cx="8229600" cy="678180"/>
        </p:xfrm>
        <a:graphic>
          <a:graphicData uri="http://schemas.openxmlformats.org/drawingml/2006/table">
            <a:tbl>
              <a:tblPr/>
              <a:tblGrid>
                <a:gridCol w="8229600">
                  <a:extLst>
                    <a:ext uri="{9D8B030D-6E8A-4147-A177-3AD203B41FA5}">
                      <a16:colId xmlns:a16="http://schemas.microsoft.com/office/drawing/2014/main" val="2258908010"/>
                    </a:ext>
                  </a:extLst>
                </a:gridCol>
              </a:tblGrid>
              <a:tr h="0">
                <a:tc>
                  <a:txBody>
                    <a:bodyPr/>
                    <a:lstStyle/>
                    <a:p>
                      <a:endParaRPr lang="cs-CZ"/>
                    </a:p>
                  </a:txBody>
                  <a:tcPr anchor="ctr">
                    <a:lnL>
                      <a:noFill/>
                    </a:lnL>
                    <a:lnR>
                      <a:noFill/>
                    </a:lnR>
                    <a:lnT>
                      <a:noFill/>
                    </a:lnT>
                    <a:lnB>
                      <a:noFill/>
                    </a:lnB>
                  </a:tcPr>
                </a:tc>
                <a:extLst>
                  <a:ext uri="{0D108BD9-81ED-4DB2-BD59-A6C34878D82A}">
                    <a16:rowId xmlns:a16="http://schemas.microsoft.com/office/drawing/2014/main" val="303286477"/>
                  </a:ext>
                </a:extLst>
              </a:tr>
              <a:tr h="0">
                <a:tc>
                  <a:txBody>
                    <a:bodyPr/>
                    <a:lstStyle/>
                    <a:p>
                      <a:endParaRPr lang="cs-CZ" dirty="0">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324429215"/>
                  </a:ext>
                </a:extLst>
              </a:tr>
            </a:tbl>
          </a:graphicData>
        </a:graphic>
      </p:graphicFrame>
      <p:sp>
        <p:nvSpPr>
          <p:cNvPr id="8" name="Rectangle 1"/>
          <p:cNvSpPr>
            <a:spLocks noChangeArrowheads="1"/>
          </p:cNvSpPr>
          <p:nvPr/>
        </p:nvSpPr>
        <p:spPr bwMode="auto">
          <a:xfrm>
            <a:off x="592138" y="1073788"/>
            <a:ext cx="6203210" cy="830997"/>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4</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What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would</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happen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if</a:t>
            </a:r>
            <a:r>
              <a:rPr kumimoji="0" lang="cs-CZ" altLang="cs-CZ" sz="1200" b="0" i="0" u="none" strike="noStrike" cap="none" normalizeH="0" baseline="0" dirty="0">
                <a:ln>
                  <a:noFill/>
                </a:ln>
                <a:effectLst/>
                <a:latin typeface="helvetica neue"/>
              </a:rPr>
              <a:t> a </a:t>
            </a:r>
            <a:r>
              <a:rPr kumimoji="0" lang="cs-CZ" altLang="cs-CZ" sz="1200" b="0" i="0" u="none" strike="noStrike" cap="none" normalizeH="0" baseline="0" dirty="0" err="1">
                <a:ln>
                  <a:noFill/>
                </a:ln>
                <a:effectLst/>
                <a:latin typeface="helvetica neue"/>
              </a:rPr>
              <a:t>wire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having</a:t>
            </a:r>
            <a:r>
              <a:rPr kumimoji="0" lang="cs-CZ" altLang="cs-CZ" sz="1200" b="0" i="0" u="none" strike="noStrike" cap="none" normalizeH="0" baseline="0" dirty="0">
                <a:ln>
                  <a:noFill/>
                </a:ln>
                <a:effectLst/>
                <a:latin typeface="helvetica neue"/>
              </a:rPr>
              <a:t> no </a:t>
            </a:r>
            <a:r>
              <a:rPr kumimoji="0" lang="cs-CZ" altLang="cs-CZ" sz="1200" b="0" i="0" u="none" strike="noStrike" cap="none" normalizeH="0" baseline="0" dirty="0" err="1">
                <a:ln>
                  <a:noFill/>
                </a:ln>
                <a:effectLst/>
                <a:latin typeface="helvetica neue"/>
              </a:rPr>
              <a:t>resistance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all</a:t>
            </a:r>
            <a:r>
              <a:rPr kumimoji="0" lang="cs-CZ" altLang="cs-CZ" sz="1200" b="0" i="0" u="none" strike="noStrike" cap="none" normalizeH="0" baseline="0" dirty="0">
                <a:ln>
                  <a:noFill/>
                </a:ln>
                <a:effectLst/>
                <a:latin typeface="helvetica neue"/>
              </a:rPr>
              <a:t> (0 Ω) </a:t>
            </a:r>
            <a:r>
              <a:rPr kumimoji="0" lang="cs-CZ" altLang="cs-CZ" sz="1200" b="0" i="0" u="none" strike="noStrike" cap="none" normalizeH="0" baseline="0" dirty="0" err="1">
                <a:ln>
                  <a:noFill/>
                </a:ln>
                <a:effectLst/>
                <a:latin typeface="helvetica neue"/>
              </a:rPr>
              <a:t>were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connected</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directly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across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terminals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 6-volt </a:t>
            </a:r>
            <a:r>
              <a:rPr kumimoji="0" lang="cs-CZ" altLang="cs-CZ" sz="1200" b="0" i="0" u="none" strike="noStrike" cap="none" normalizeH="0" baseline="0" dirty="0" err="1">
                <a:ln>
                  <a:noFill/>
                </a:ln>
                <a:effectLst/>
                <a:latin typeface="helvetica neue"/>
              </a:rPr>
              <a:t>battery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How</a:t>
            </a:r>
            <a:r>
              <a:rPr kumimoji="0" lang="cs-CZ" altLang="cs-CZ" sz="1200" b="0" i="0" u="none" strike="noStrike" cap="none" normalizeH="0" baseline="0" dirty="0">
                <a:ln>
                  <a:noFill/>
                </a:ln>
                <a:effectLst/>
                <a:latin typeface="helvetica neue"/>
              </a:rPr>
              <a:t> much </a:t>
            </a:r>
            <a:r>
              <a:rPr kumimoji="0" lang="cs-CZ" altLang="cs-CZ" sz="1200" b="0" i="0" u="none" strike="noStrike" cap="none" normalizeH="0" baseline="0" dirty="0" err="1">
                <a:ln>
                  <a:noFill/>
                </a:ln>
                <a:effectLst/>
                <a:latin typeface="helvetica neue"/>
              </a:rPr>
              <a:t>current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would</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result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according</a:t>
            </a:r>
            <a:r>
              <a:rPr kumimoji="0" lang="cs-CZ" altLang="cs-CZ" sz="1200" b="0" i="0" u="none" strike="noStrike" cap="none" normalizeH="0" baseline="0" dirty="0">
                <a:ln>
                  <a:noFill/>
                </a:ln>
                <a:effectLst/>
                <a:latin typeface="helvetica neue"/>
              </a:rPr>
              <a:t> to </a:t>
            </a:r>
            <a:r>
              <a:rPr kumimoji="0" lang="cs-CZ" altLang="cs-CZ" sz="1200" b="0" i="0" u="none" strike="noStrike" cap="none" normalizeH="0" baseline="0" dirty="0" err="1">
                <a:ln>
                  <a:noFill/>
                </a:ln>
                <a:effectLst/>
                <a:latin typeface="helvetica neue"/>
              </a:rPr>
              <a:t>Ohm’s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Law</a:t>
            </a:r>
            <a:r>
              <a:rPr kumimoji="0" lang="cs-CZ" altLang="cs-CZ" sz="1200" b="0" i="0" u="none" strike="noStrike" cap="none" normalizeH="0" baseline="0" dirty="0">
                <a:ln>
                  <a:noFill/>
                </a:ln>
                <a:effectLst/>
                <a:latin typeface="helvetica neue"/>
              </a:rPr>
              <a:t>?</a:t>
            </a:r>
          </a:p>
        </p:txBody>
      </p:sp>
      <p:sp>
        <p:nvSpPr>
          <p:cNvPr id="12" name="Rectangle 1"/>
          <p:cNvSpPr>
            <a:spLocks noChangeArrowheads="1"/>
          </p:cNvSpPr>
          <p:nvPr/>
        </p:nvSpPr>
        <p:spPr bwMode="auto">
          <a:xfrm>
            <a:off x="592137" y="5484869"/>
            <a:ext cx="6203210" cy="646331"/>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Suppose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were</a:t>
            </a:r>
            <a:r>
              <a:rPr kumimoji="0" lang="cs-CZ" altLang="cs-CZ" sz="1200" b="0" i="0" u="none" strike="noStrike" cap="none" normalizeH="0" baseline="0" dirty="0">
                <a:ln>
                  <a:noFill/>
                </a:ln>
                <a:effectLst/>
                <a:latin typeface="helvetica neue"/>
              </a:rPr>
              <a:t> to </a:t>
            </a:r>
            <a:r>
              <a:rPr kumimoji="0" lang="cs-CZ" altLang="cs-CZ" sz="1200" b="0" i="0" u="none" strike="noStrike" cap="none" normalizeH="0" baseline="0" dirty="0" err="1">
                <a:ln>
                  <a:noFill/>
                </a:ln>
                <a:effectLst/>
                <a:latin typeface="helvetica neue"/>
              </a:rPr>
              <a:t>short-circuit</a:t>
            </a:r>
            <a:r>
              <a:rPr kumimoji="0" lang="cs-CZ" altLang="cs-CZ" sz="1200" b="0" i="0" u="none" strike="noStrike" cap="none" normalizeH="0" baseline="0" dirty="0">
                <a:ln>
                  <a:noFill/>
                </a:ln>
                <a:effectLst/>
                <a:latin typeface="helvetica neue"/>
              </a:rPr>
              <a:t> a 6-volt </a:t>
            </a:r>
            <a:r>
              <a:rPr kumimoji="0" lang="cs-CZ" altLang="cs-CZ" sz="1200" b="0" i="0" u="none" strike="noStrike" cap="none" normalizeH="0" baseline="0" dirty="0" err="1">
                <a:ln>
                  <a:noFill/>
                </a:ln>
                <a:effectLst/>
                <a:latin typeface="helvetica neue"/>
              </a:rPr>
              <a:t>battery</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manner</a:t>
            </a:r>
            <a:r>
              <a:rPr kumimoji="0" lang="cs-CZ" altLang="cs-CZ" sz="1200" b="0" i="0" u="none" strike="noStrike" cap="none" normalizeH="0" baseline="0" dirty="0">
                <a:ln>
                  <a:noFill/>
                </a:ln>
                <a:effectLst/>
                <a:latin typeface="helvetica neue"/>
              </a:rPr>
              <a:t> just </a:t>
            </a:r>
            <a:r>
              <a:rPr kumimoji="0" lang="cs-CZ" altLang="cs-CZ" sz="1200" b="0" i="0" u="none" strike="noStrike" cap="none" normalizeH="0" baseline="0" dirty="0" err="1">
                <a:ln>
                  <a:noFill/>
                </a:ln>
                <a:effectLst/>
                <a:latin typeface="helvetica neue"/>
              </a:rPr>
              <a:t>described</a:t>
            </a:r>
            <a:r>
              <a:rPr kumimoji="0" lang="cs-CZ" altLang="cs-CZ" sz="1200" b="0" i="0" u="none" strike="noStrike" cap="none" normalizeH="0" baseline="0" dirty="0">
                <a:ln>
                  <a:noFill/>
                </a:ln>
                <a:effectLst/>
                <a:latin typeface="helvetica neue"/>
              </a:rPr>
              <a:t> and </a:t>
            </a:r>
            <a:r>
              <a:rPr kumimoji="0" lang="cs-CZ" altLang="cs-CZ" sz="1200" b="0" i="0" u="none" strike="noStrike" cap="none" normalizeH="0" baseline="0" dirty="0" err="1">
                <a:ln>
                  <a:noFill/>
                </a:ln>
                <a:effectLst/>
                <a:latin typeface="helvetica neue"/>
              </a:rPr>
              <a:t>measure</a:t>
            </a:r>
            <a:r>
              <a:rPr kumimoji="0" lang="cs-CZ" altLang="cs-CZ" sz="1200" b="0" i="0" u="none" strike="noStrike" cap="none" normalizeH="0" baseline="0" dirty="0">
                <a:ln>
                  <a:noFill/>
                </a:ln>
                <a:effectLst/>
                <a:latin typeface="helvetica neue"/>
              </a:rPr>
              <a:t> 8 </a:t>
            </a:r>
            <a:r>
              <a:rPr kumimoji="0" lang="cs-CZ" altLang="cs-CZ" sz="1200" b="0" i="0" u="none" strike="noStrike" cap="none" normalizeH="0" baseline="0" dirty="0" err="1">
                <a:ln>
                  <a:noFill/>
                </a:ln>
                <a:effectLst/>
                <a:latin typeface="helvetica neue"/>
              </a:rPr>
              <a:t>amps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current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Why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don’t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calculated</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figures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from</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previous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paragraph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agree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with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actual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measurement</a:t>
            </a:r>
            <a:r>
              <a:rPr kumimoji="0" lang="cs-CZ" altLang="cs-CZ" sz="1200" b="0" i="0" u="none" strike="noStrike" cap="none" normalizeH="0" baseline="0" dirty="0">
                <a:ln>
                  <a:noFill/>
                </a:ln>
                <a:effectLst/>
                <a:latin typeface="helvetica neue"/>
              </a:rPr>
              <a:t>?</a:t>
            </a:r>
          </a:p>
        </p:txBody>
      </p:sp>
      <p:sp>
        <p:nvSpPr>
          <p:cNvPr id="11" name="Obdélník 10"/>
          <p:cNvSpPr/>
          <p:nvPr/>
        </p:nvSpPr>
        <p:spPr>
          <a:xfrm>
            <a:off x="6086819" y="6304750"/>
            <a:ext cx="3116510" cy="230832"/>
          </a:xfrm>
          <a:prstGeom prst="rect">
            <a:avLst/>
          </a:prstGeom>
        </p:spPr>
        <p:txBody>
          <a:bodyPr wrap="square">
            <a:spAutoFit/>
          </a:bodyPr>
          <a:lstStyle/>
          <a:p>
            <a:r>
              <a:rPr lang="cs-CZ" sz="900" dirty="0">
                <a:hlinkClick r:id="rId2"/>
              </a:rPr>
              <a:t>https://www.allaboutcircuits.com/worksheets/ohms-law/</a:t>
            </a:r>
            <a:endParaRPr lang="cs-CZ" sz="900" dirty="0"/>
          </a:p>
        </p:txBody>
      </p:sp>
      <p:pic>
        <p:nvPicPr>
          <p:cNvPr id="6" name="Obrázek 5"/>
          <p:cNvPicPr>
            <a:picLocks noChangeAspect="1"/>
          </p:cNvPicPr>
          <p:nvPr/>
        </p:nvPicPr>
        <p:blipFill>
          <a:blip r:embed="rId3"/>
          <a:stretch>
            <a:fillRect/>
          </a:stretch>
        </p:blipFill>
        <p:spPr>
          <a:xfrm>
            <a:off x="2474736" y="2063996"/>
            <a:ext cx="3942857" cy="3095238"/>
          </a:xfrm>
          <a:prstGeom prst="rect">
            <a:avLst/>
          </a:prstGeom>
        </p:spPr>
      </p:pic>
    </p:spTree>
    <p:extLst>
      <p:ext uri="{BB962C8B-B14F-4D97-AF65-F5344CB8AC3E}">
        <p14:creationId xmlns:p14="http://schemas.microsoft.com/office/powerpoint/2010/main" val="287311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3</a:t>
            </a:fld>
            <a:endParaRPr lang="cs-CZ" dirty="0"/>
          </a:p>
        </p:txBody>
      </p:sp>
      <p:sp>
        <p:nvSpPr>
          <p:cNvPr id="5" name="Nadpis 4"/>
          <p:cNvSpPr>
            <a:spLocks noGrp="1"/>
          </p:cNvSpPr>
          <p:nvPr>
            <p:ph type="title"/>
          </p:nvPr>
        </p:nvSpPr>
        <p:spPr/>
        <p:txBody>
          <a:bodyPr/>
          <a:lstStyle/>
          <a:p>
            <a:r>
              <a:rPr lang="cs-CZ" dirty="0" err="1"/>
              <a:t>Vocabulary</a:t>
            </a:r>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2862034385"/>
              </p:ext>
            </p:extLst>
          </p:nvPr>
        </p:nvGraphicFramePr>
        <p:xfrm>
          <a:off x="116238" y="808066"/>
          <a:ext cx="8493072" cy="5657354"/>
        </p:xfrm>
        <a:graphic>
          <a:graphicData uri="http://schemas.openxmlformats.org/drawingml/2006/table">
            <a:tbl>
              <a:tblPr firstRow="1" bandRow="1">
                <a:tableStyleId>{5C22544A-7EE6-4342-B048-85BDC9FD1C3A}</a:tableStyleId>
              </a:tblPr>
              <a:tblGrid>
                <a:gridCol w="2123268">
                  <a:extLst>
                    <a:ext uri="{9D8B030D-6E8A-4147-A177-3AD203B41FA5}">
                      <a16:colId xmlns:a16="http://schemas.microsoft.com/office/drawing/2014/main" val="20000"/>
                    </a:ext>
                  </a:extLst>
                </a:gridCol>
                <a:gridCol w="2123268">
                  <a:extLst>
                    <a:ext uri="{9D8B030D-6E8A-4147-A177-3AD203B41FA5}">
                      <a16:colId xmlns:a16="http://schemas.microsoft.com/office/drawing/2014/main" val="20001"/>
                    </a:ext>
                  </a:extLst>
                </a:gridCol>
                <a:gridCol w="2123268">
                  <a:extLst>
                    <a:ext uri="{9D8B030D-6E8A-4147-A177-3AD203B41FA5}">
                      <a16:colId xmlns:a16="http://schemas.microsoft.com/office/drawing/2014/main" val="20002"/>
                    </a:ext>
                  </a:extLst>
                </a:gridCol>
                <a:gridCol w="2123268">
                  <a:extLst>
                    <a:ext uri="{9D8B030D-6E8A-4147-A177-3AD203B41FA5}">
                      <a16:colId xmlns:a16="http://schemas.microsoft.com/office/drawing/2014/main" val="20003"/>
                    </a:ext>
                  </a:extLst>
                </a:gridCol>
              </a:tblGrid>
              <a:tr h="199307">
                <a:tc>
                  <a:txBody>
                    <a:bodyPr/>
                    <a:lstStyle/>
                    <a:p>
                      <a:pPr>
                        <a:lnSpc>
                          <a:spcPts val="1000"/>
                        </a:lnSpc>
                      </a:pPr>
                      <a:r>
                        <a:rPr lang="cs-CZ" sz="1200" b="1" i="0" dirty="0" err="1">
                          <a:solidFill>
                            <a:schemeClr val="tx1"/>
                          </a:solidFill>
                          <a:latin typeface="Arial" pitchFamily="34" charset="0"/>
                          <a:cs typeface="Arial" pitchFamily="34" charset="0"/>
                        </a:rPr>
                        <a:t>English</a:t>
                      </a:r>
                      <a:endParaRPr lang="cs-CZ" sz="1200" b="1"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r>
                        <a:rPr lang="cs-CZ" sz="1200" b="1" i="0" dirty="0">
                          <a:solidFill>
                            <a:schemeClr val="tx1"/>
                          </a:solidFill>
                          <a:latin typeface="Arial" pitchFamily="34" charset="0"/>
                          <a:cs typeface="Arial" pitchFamily="34" charset="0"/>
                        </a:rPr>
                        <a:t>Czech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r>
                        <a:rPr lang="cs-CZ" sz="1200" b="1" i="0" dirty="0" err="1">
                          <a:solidFill>
                            <a:schemeClr val="tx1"/>
                          </a:solidFill>
                          <a:latin typeface="Arial" pitchFamily="34" charset="0"/>
                          <a:cs typeface="Arial" pitchFamily="34" charset="0"/>
                        </a:rPr>
                        <a:t>English</a:t>
                      </a:r>
                      <a:endParaRPr lang="cs-CZ" sz="1200" b="1"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r>
                        <a:rPr lang="cs-CZ" sz="1200" b="1" i="0" dirty="0">
                          <a:solidFill>
                            <a:schemeClr val="tx1"/>
                          </a:solidFill>
                          <a:latin typeface="Arial" pitchFamily="34" charset="0"/>
                          <a:cs typeface="Arial" pitchFamily="34" charset="0"/>
                        </a:rPr>
                        <a:t>Czech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00003">
                <a:tc>
                  <a:txBody>
                    <a:bodyPr/>
                    <a:lstStyle/>
                    <a:p>
                      <a:pPr>
                        <a:lnSpc>
                          <a:spcPts val="1000"/>
                        </a:lnSpc>
                        <a:spcAft>
                          <a:spcPts val="0"/>
                        </a:spcAft>
                      </a:pPr>
                      <a:r>
                        <a:rPr lang="cs-CZ" sz="1200" kern="1200" dirty="0" err="1">
                          <a:solidFill>
                            <a:srgbClr val="000000"/>
                          </a:solidFill>
                          <a:effectLst/>
                          <a:latin typeface="Arial"/>
                          <a:ea typeface="Times New Roman"/>
                          <a:cs typeface="Times New Roman"/>
                        </a:rPr>
                        <a:t>apply</a:t>
                      </a:r>
                      <a:endParaRPr lang="cs-CZ" sz="1200" dirty="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spcAft>
                          <a:spcPts val="0"/>
                        </a:spcAft>
                      </a:pPr>
                      <a:r>
                        <a:rPr lang="cs-CZ" sz="1200" kern="1200" dirty="0" err="1">
                          <a:solidFill>
                            <a:srgbClr val="000000"/>
                          </a:solidFill>
                          <a:effectLst/>
                          <a:latin typeface="Arial"/>
                          <a:ea typeface="Times New Roman"/>
                          <a:cs typeface="Times New Roman"/>
                        </a:rPr>
                        <a:t>resistance</a:t>
                      </a:r>
                      <a:endParaRPr lang="cs-CZ"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0003">
                <a:tc>
                  <a:txBody>
                    <a:bodyPr/>
                    <a:lstStyle/>
                    <a:p>
                      <a:pPr>
                        <a:lnSpc>
                          <a:spcPts val="1000"/>
                        </a:lnSpc>
                        <a:spcAft>
                          <a:spcPts val="0"/>
                        </a:spcAft>
                      </a:pPr>
                      <a:r>
                        <a:rPr lang="cs-CZ" sz="1200" kern="1200" dirty="0" err="1">
                          <a:solidFill>
                            <a:srgbClr val="000000"/>
                          </a:solidFill>
                          <a:effectLst/>
                          <a:latin typeface="Arial"/>
                          <a:ea typeface="Times New Roman"/>
                          <a:cs typeface="Times New Roman"/>
                        </a:rPr>
                        <a:t>battery</a:t>
                      </a:r>
                      <a:endParaRPr lang="cs-CZ" sz="1200" dirty="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spcAft>
                          <a:spcPts val="0"/>
                        </a:spcAft>
                      </a:pPr>
                      <a:r>
                        <a:rPr lang="cs-CZ" sz="1200" kern="1200" dirty="0">
                          <a:solidFill>
                            <a:srgbClr val="000000"/>
                          </a:solidFill>
                          <a:effectLst/>
                          <a:latin typeface="Arial"/>
                          <a:ea typeface="Times New Roman"/>
                          <a:cs typeface="Times New Roman"/>
                        </a:rPr>
                        <a:t>split</a:t>
                      </a:r>
                      <a:endParaRPr lang="cs-CZ"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0003">
                <a:tc>
                  <a:txBody>
                    <a:bodyPr/>
                    <a:lstStyle/>
                    <a:p>
                      <a:pPr>
                        <a:lnSpc>
                          <a:spcPts val="1000"/>
                        </a:lnSpc>
                        <a:spcAft>
                          <a:spcPts val="0"/>
                        </a:spcAft>
                      </a:pPr>
                      <a:r>
                        <a:rPr lang="cs-CZ" sz="1200" kern="1200" dirty="0" err="1">
                          <a:solidFill>
                            <a:srgbClr val="000000"/>
                          </a:solidFill>
                          <a:effectLst/>
                          <a:latin typeface="Arial"/>
                          <a:ea typeface="Times New Roman"/>
                          <a:cs typeface="Times New Roman"/>
                        </a:rPr>
                        <a:t>branch</a:t>
                      </a:r>
                      <a:endParaRPr lang="cs-CZ" sz="1200" dirty="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spcAft>
                          <a:spcPts val="0"/>
                        </a:spcAft>
                      </a:pPr>
                      <a:r>
                        <a:rPr lang="cs-CZ" sz="1200" kern="1200">
                          <a:solidFill>
                            <a:srgbClr val="000000"/>
                          </a:solidFill>
                          <a:effectLst/>
                          <a:latin typeface="Arial"/>
                          <a:ea typeface="Times New Roman"/>
                          <a:cs typeface="Times New Roman"/>
                        </a:rPr>
                        <a:t>sum</a:t>
                      </a:r>
                      <a:endParaRPr lang="cs-CZ"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circuit</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spcAft>
                          <a:spcPts val="0"/>
                        </a:spcAft>
                      </a:pPr>
                      <a:r>
                        <a:rPr lang="cs-CZ" sz="1200" kern="1200">
                          <a:solidFill>
                            <a:srgbClr val="000000"/>
                          </a:solidFill>
                          <a:effectLst/>
                          <a:latin typeface="Arial"/>
                          <a:ea typeface="Times New Roman"/>
                          <a:cs typeface="Times New Roman"/>
                        </a:rPr>
                        <a:t>the higher, ... the ...</a:t>
                      </a:r>
                      <a:endParaRPr lang="cs-CZ"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conductor</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spcAft>
                          <a:spcPts val="0"/>
                        </a:spcAft>
                      </a:pPr>
                      <a:r>
                        <a:rPr lang="cs-CZ" sz="1200" kern="1200">
                          <a:solidFill>
                            <a:srgbClr val="000000"/>
                          </a:solidFill>
                          <a:effectLst/>
                          <a:latin typeface="Arial"/>
                          <a:ea typeface="Times New Roman"/>
                          <a:cs typeface="Times New Roman"/>
                        </a:rPr>
                        <a:t>tube</a:t>
                      </a:r>
                      <a:endParaRPr lang="cs-CZ"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consist of</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spcAft>
                          <a:spcPts val="0"/>
                        </a:spcAft>
                      </a:pPr>
                      <a:r>
                        <a:rPr lang="cs-CZ" sz="1200" kern="1200">
                          <a:solidFill>
                            <a:srgbClr val="000000"/>
                          </a:solidFill>
                          <a:effectLst/>
                          <a:latin typeface="Arial"/>
                          <a:ea typeface="Times New Roman"/>
                          <a:cs typeface="Times New Roman"/>
                        </a:rPr>
                        <a:t>voltage</a:t>
                      </a:r>
                      <a:endParaRPr lang="cs-CZ"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continuous</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spcAft>
                          <a:spcPts val="0"/>
                        </a:spcAft>
                      </a:pPr>
                      <a:r>
                        <a:rPr lang="cs-CZ" sz="1200" kern="1200">
                          <a:solidFill>
                            <a:srgbClr val="000000"/>
                          </a:solidFill>
                          <a:effectLst/>
                          <a:latin typeface="Arial"/>
                          <a:ea typeface="Times New Roman"/>
                          <a:cs typeface="Times New Roman"/>
                        </a:rPr>
                        <a:t>voltage</a:t>
                      </a:r>
                      <a:endParaRPr lang="cs-CZ"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current</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spcAft>
                          <a:spcPts val="0"/>
                        </a:spcAft>
                      </a:pPr>
                      <a:r>
                        <a:rPr lang="cs-CZ" sz="1200" kern="1200" dirty="0" err="1">
                          <a:solidFill>
                            <a:srgbClr val="000000"/>
                          </a:solidFill>
                          <a:effectLst/>
                          <a:latin typeface="Arial"/>
                          <a:ea typeface="Times New Roman"/>
                          <a:cs typeface="Times New Roman"/>
                        </a:rPr>
                        <a:t>voltage</a:t>
                      </a:r>
                      <a:r>
                        <a:rPr lang="cs-CZ" sz="1200" kern="1200" dirty="0">
                          <a:solidFill>
                            <a:srgbClr val="000000"/>
                          </a:solidFill>
                          <a:effectLst/>
                          <a:latin typeface="Arial"/>
                          <a:ea typeface="Times New Roman"/>
                          <a:cs typeface="Times New Roman"/>
                        </a:rPr>
                        <a:t> drop</a:t>
                      </a:r>
                      <a:endParaRPr lang="cs-CZ"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flow</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force</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in parallel</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in series</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is equal to</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law</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measure</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motivate</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movement</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multiplied by</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node</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00003">
                <a:tc>
                  <a:txBody>
                    <a:bodyPr/>
                    <a:lstStyle/>
                    <a:p>
                      <a:pPr>
                        <a:lnSpc>
                          <a:spcPts val="1000"/>
                        </a:lnSpc>
                        <a:spcAft>
                          <a:spcPts val="0"/>
                        </a:spcAft>
                      </a:pPr>
                      <a:r>
                        <a:rPr lang="cs-CZ" sz="1200" kern="1200">
                          <a:solidFill>
                            <a:srgbClr val="000000"/>
                          </a:solidFill>
                          <a:effectLst/>
                          <a:latin typeface="Arial"/>
                          <a:ea typeface="Times New Roman"/>
                          <a:cs typeface="Times New Roman"/>
                        </a:rPr>
                        <a:t>on the bottom</a:t>
                      </a:r>
                      <a:endParaRPr lang="cs-CZ" sz="120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r h="200003">
                <a:tc>
                  <a:txBody>
                    <a:bodyPr/>
                    <a:lstStyle/>
                    <a:p>
                      <a:pPr>
                        <a:lnSpc>
                          <a:spcPts val="1000"/>
                        </a:lnSpc>
                        <a:spcAft>
                          <a:spcPts val="0"/>
                        </a:spcAft>
                      </a:pPr>
                      <a:r>
                        <a:rPr lang="cs-CZ" sz="1200" kern="1200" dirty="0">
                          <a:solidFill>
                            <a:srgbClr val="000000"/>
                          </a:solidFill>
                          <a:effectLst/>
                          <a:latin typeface="Arial"/>
                          <a:ea typeface="Times New Roman"/>
                          <a:cs typeface="Times New Roman"/>
                        </a:rPr>
                        <a:t>on </a:t>
                      </a:r>
                      <a:r>
                        <a:rPr lang="cs-CZ" sz="1200" kern="1200" dirty="0" err="1">
                          <a:solidFill>
                            <a:srgbClr val="000000"/>
                          </a:solidFill>
                          <a:effectLst/>
                          <a:latin typeface="Arial"/>
                          <a:ea typeface="Times New Roman"/>
                          <a:cs typeface="Times New Roman"/>
                        </a:rPr>
                        <a:t>the</a:t>
                      </a:r>
                      <a:r>
                        <a:rPr lang="cs-CZ" sz="1200" kern="1200" dirty="0">
                          <a:solidFill>
                            <a:srgbClr val="000000"/>
                          </a:solidFill>
                          <a:effectLst/>
                          <a:latin typeface="Arial"/>
                          <a:ea typeface="Times New Roman"/>
                          <a:cs typeface="Times New Roman"/>
                        </a:rPr>
                        <a:t> top</a:t>
                      </a:r>
                      <a:endParaRPr lang="cs-CZ" sz="1200" dirty="0">
                        <a:effectLst/>
                        <a:latin typeface="Calibri"/>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r h="200003">
                <a:tc>
                  <a:txBody>
                    <a:bodyPr/>
                    <a:lstStyle/>
                    <a:p>
                      <a:pPr>
                        <a:lnSpc>
                          <a:spcPts val="1000"/>
                        </a:lnSpc>
                        <a:spcAft>
                          <a:spcPts val="0"/>
                        </a:spcAft>
                      </a:pPr>
                      <a:r>
                        <a:rPr lang="cs-CZ" sz="1200" kern="1200" dirty="0" err="1">
                          <a:solidFill>
                            <a:srgbClr val="000000"/>
                          </a:solidFill>
                          <a:effectLst/>
                          <a:latin typeface="Arial"/>
                          <a:ea typeface="Times New Roman"/>
                          <a:cs typeface="Times New Roman"/>
                        </a:rPr>
                        <a:t>opposition</a:t>
                      </a:r>
                      <a:endParaRPr lang="cs-CZ"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2"/>
                  </a:ext>
                </a:extLst>
              </a:tr>
              <a:tr h="200003">
                <a:tc>
                  <a:txBody>
                    <a:bodyPr/>
                    <a:lstStyle/>
                    <a:p>
                      <a:pPr>
                        <a:lnSpc>
                          <a:spcPts val="1000"/>
                        </a:lnSpc>
                        <a:spcAft>
                          <a:spcPts val="0"/>
                        </a:spcAft>
                      </a:pPr>
                      <a:r>
                        <a:rPr lang="cs-CZ" sz="1200" kern="1200" dirty="0" err="1">
                          <a:solidFill>
                            <a:srgbClr val="000000"/>
                          </a:solidFill>
                          <a:effectLst/>
                          <a:latin typeface="Arial"/>
                          <a:ea typeface="Times New Roman"/>
                          <a:cs typeface="Times New Roman"/>
                        </a:rPr>
                        <a:t>pass</a:t>
                      </a:r>
                      <a:endParaRPr lang="cs-CZ"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3"/>
                  </a:ext>
                </a:extLst>
              </a:tr>
              <a:tr h="200003">
                <a:tc>
                  <a:txBody>
                    <a:bodyPr/>
                    <a:lstStyle/>
                    <a:p>
                      <a:pPr>
                        <a:lnSpc>
                          <a:spcPts val="1000"/>
                        </a:lnSpc>
                        <a:spcAft>
                          <a:spcPts val="0"/>
                        </a:spcAft>
                      </a:pPr>
                      <a:r>
                        <a:rPr lang="cs-CZ" sz="1200" kern="1200" dirty="0" err="1">
                          <a:solidFill>
                            <a:srgbClr val="000000"/>
                          </a:solidFill>
                          <a:effectLst/>
                          <a:latin typeface="Arial"/>
                          <a:ea typeface="Times New Roman"/>
                          <a:cs typeface="Times New Roman"/>
                        </a:rPr>
                        <a:t>pressure</a:t>
                      </a:r>
                      <a:endParaRPr lang="cs-CZ"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000"/>
                        </a:lnSpc>
                      </a:pPr>
                      <a:endParaRPr lang="cs-CZ" sz="1200" b="0" i="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930564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30</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graphicFrame>
        <p:nvGraphicFramePr>
          <p:cNvPr id="21" name="Tabulka 20"/>
          <p:cNvGraphicFramePr>
            <a:graphicFrameLocks noGrp="1"/>
          </p:cNvGraphicFramePr>
          <p:nvPr>
            <p:extLst>
              <p:ext uri="{D42A27DB-BD31-4B8C-83A1-F6EECF244321}">
                <p14:modId xmlns:p14="http://schemas.microsoft.com/office/powerpoint/2010/main" val="3325336765"/>
              </p:ext>
            </p:extLst>
          </p:nvPr>
        </p:nvGraphicFramePr>
        <p:xfrm>
          <a:off x="695739" y="1215769"/>
          <a:ext cx="5964671" cy="678180"/>
        </p:xfrm>
        <a:graphic>
          <a:graphicData uri="http://schemas.openxmlformats.org/drawingml/2006/table">
            <a:tbl>
              <a:tblPr/>
              <a:tblGrid>
                <a:gridCol w="5964671">
                  <a:extLst>
                    <a:ext uri="{9D8B030D-6E8A-4147-A177-3AD203B41FA5}">
                      <a16:colId xmlns:a16="http://schemas.microsoft.com/office/drawing/2014/main" val="4225792352"/>
                    </a:ext>
                  </a:extLst>
                </a:gridCol>
              </a:tblGrid>
              <a:tr h="0">
                <a:tc>
                  <a:txBody>
                    <a:bodyPr/>
                    <a:lstStyle/>
                    <a:p>
                      <a:endParaRPr lang="cs-CZ"/>
                    </a:p>
                  </a:txBody>
                  <a:tcPr anchor="ctr">
                    <a:lnL>
                      <a:noFill/>
                    </a:lnL>
                    <a:lnR>
                      <a:noFill/>
                    </a:lnR>
                    <a:lnT>
                      <a:noFill/>
                    </a:lnT>
                    <a:lnB>
                      <a:noFill/>
                    </a:lnB>
                  </a:tcPr>
                </a:tc>
                <a:extLst>
                  <a:ext uri="{0D108BD9-81ED-4DB2-BD59-A6C34878D82A}">
                    <a16:rowId xmlns:a16="http://schemas.microsoft.com/office/drawing/2014/main" val="914663508"/>
                  </a:ext>
                </a:extLst>
              </a:tr>
              <a:tr h="0">
                <a:tc>
                  <a:txBody>
                    <a:bodyPr/>
                    <a:lstStyle/>
                    <a:p>
                      <a:endParaRPr lang="cs-CZ" dirty="0">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4136346013"/>
                  </a:ext>
                </a:extLst>
              </a:tr>
            </a:tbl>
          </a:graphicData>
        </a:graphic>
      </p:graphicFrame>
      <p:graphicFrame>
        <p:nvGraphicFramePr>
          <p:cNvPr id="7" name="Tabulka 6"/>
          <p:cNvGraphicFramePr>
            <a:graphicFrameLocks noGrp="1"/>
          </p:cNvGraphicFramePr>
          <p:nvPr/>
        </p:nvGraphicFramePr>
        <p:xfrm>
          <a:off x="457200" y="3405029"/>
          <a:ext cx="8229600" cy="678180"/>
        </p:xfrm>
        <a:graphic>
          <a:graphicData uri="http://schemas.openxmlformats.org/drawingml/2006/table">
            <a:tbl>
              <a:tblPr/>
              <a:tblGrid>
                <a:gridCol w="8229600">
                  <a:extLst>
                    <a:ext uri="{9D8B030D-6E8A-4147-A177-3AD203B41FA5}">
                      <a16:colId xmlns:a16="http://schemas.microsoft.com/office/drawing/2014/main" val="2258908010"/>
                    </a:ext>
                  </a:extLst>
                </a:gridCol>
              </a:tblGrid>
              <a:tr h="0">
                <a:tc>
                  <a:txBody>
                    <a:bodyPr/>
                    <a:lstStyle/>
                    <a:p>
                      <a:endParaRPr lang="cs-CZ"/>
                    </a:p>
                  </a:txBody>
                  <a:tcPr anchor="ctr">
                    <a:lnL>
                      <a:noFill/>
                    </a:lnL>
                    <a:lnR>
                      <a:noFill/>
                    </a:lnR>
                    <a:lnT>
                      <a:noFill/>
                    </a:lnT>
                    <a:lnB>
                      <a:noFill/>
                    </a:lnB>
                  </a:tcPr>
                </a:tc>
                <a:extLst>
                  <a:ext uri="{0D108BD9-81ED-4DB2-BD59-A6C34878D82A}">
                    <a16:rowId xmlns:a16="http://schemas.microsoft.com/office/drawing/2014/main" val="303286477"/>
                  </a:ext>
                </a:extLst>
              </a:tr>
              <a:tr h="0">
                <a:tc>
                  <a:txBody>
                    <a:bodyPr/>
                    <a:lstStyle/>
                    <a:p>
                      <a:endParaRPr lang="cs-CZ" dirty="0">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324429215"/>
                  </a:ext>
                </a:extLst>
              </a:tr>
            </a:tbl>
          </a:graphicData>
        </a:graphic>
      </p:graphicFrame>
      <p:graphicFrame>
        <p:nvGraphicFramePr>
          <p:cNvPr id="6" name="Tabulka 5"/>
          <p:cNvGraphicFramePr>
            <a:graphicFrameLocks noGrp="1"/>
          </p:cNvGraphicFramePr>
          <p:nvPr/>
        </p:nvGraphicFramePr>
        <p:xfrm>
          <a:off x="457200" y="3405029"/>
          <a:ext cx="8229600" cy="678180"/>
        </p:xfrm>
        <a:graphic>
          <a:graphicData uri="http://schemas.openxmlformats.org/drawingml/2006/table">
            <a:tbl>
              <a:tblPr/>
              <a:tblGrid>
                <a:gridCol w="8229600">
                  <a:extLst>
                    <a:ext uri="{9D8B030D-6E8A-4147-A177-3AD203B41FA5}">
                      <a16:colId xmlns:a16="http://schemas.microsoft.com/office/drawing/2014/main" val="1327289964"/>
                    </a:ext>
                  </a:extLst>
                </a:gridCol>
              </a:tblGrid>
              <a:tr h="0">
                <a:tc>
                  <a:txBody>
                    <a:bodyPr/>
                    <a:lstStyle/>
                    <a:p>
                      <a:endParaRPr lang="cs-CZ"/>
                    </a:p>
                  </a:txBody>
                  <a:tcPr anchor="ctr">
                    <a:lnL>
                      <a:noFill/>
                    </a:lnL>
                    <a:lnR>
                      <a:noFill/>
                    </a:lnR>
                    <a:lnT>
                      <a:noFill/>
                    </a:lnT>
                    <a:lnB>
                      <a:noFill/>
                    </a:lnB>
                  </a:tcPr>
                </a:tc>
                <a:extLst>
                  <a:ext uri="{0D108BD9-81ED-4DB2-BD59-A6C34878D82A}">
                    <a16:rowId xmlns:a16="http://schemas.microsoft.com/office/drawing/2014/main" val="434176021"/>
                  </a:ext>
                </a:extLst>
              </a:tr>
              <a:tr h="0">
                <a:tc>
                  <a:txBody>
                    <a:bodyPr/>
                    <a:lstStyle/>
                    <a:p>
                      <a:endParaRPr lang="cs-CZ" dirty="0">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1742631532"/>
                  </a:ext>
                </a:extLst>
              </a:tr>
            </a:tbl>
          </a:graphicData>
        </a:graphic>
      </p:graphicFrame>
      <p:sp>
        <p:nvSpPr>
          <p:cNvPr id="9" name="Rectangle 1"/>
          <p:cNvSpPr>
            <a:spLocks noChangeArrowheads="1"/>
          </p:cNvSpPr>
          <p:nvPr/>
        </p:nvSpPr>
        <p:spPr bwMode="auto">
          <a:xfrm>
            <a:off x="197141" y="952012"/>
            <a:ext cx="8602910" cy="830997"/>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5</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1" u="none" strike="noStrike" cap="none" normalizeH="0" baseline="0" dirty="0" err="1">
                <a:ln>
                  <a:noFill/>
                </a:ln>
                <a:effectLst/>
                <a:latin typeface="helvetica neue"/>
              </a:rPr>
              <a:t>Shunt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resistors</a:t>
            </a:r>
            <a:r>
              <a:rPr kumimoji="0" lang="cs-CZ" altLang="cs-CZ" sz="1200" b="0" i="0" u="none" strike="noStrike" cap="none" normalizeH="0" baseline="0" dirty="0">
                <a:ln>
                  <a:noFill/>
                </a:ln>
                <a:effectLst/>
                <a:latin typeface="helvetica neue"/>
              </a:rPr>
              <a:t> are </a:t>
            </a:r>
            <a:r>
              <a:rPr kumimoji="0" lang="cs-CZ" altLang="cs-CZ" sz="1200" b="0" i="0" u="none" strike="noStrike" cap="none" normalizeH="0" baseline="0" dirty="0" err="1">
                <a:ln>
                  <a:noFill/>
                </a:ln>
                <a:effectLst/>
                <a:latin typeface="helvetica neue"/>
              </a:rPr>
              <a:t>often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used</a:t>
            </a:r>
            <a:r>
              <a:rPr kumimoji="0" lang="cs-CZ" altLang="cs-CZ" sz="1200" b="0" i="0" u="none" strike="noStrike" cap="none" normalizeH="0" baseline="0" dirty="0">
                <a:ln>
                  <a:noFill/>
                </a:ln>
                <a:effectLst/>
                <a:latin typeface="helvetica neue"/>
              </a:rPr>
              <a:t> as </a:t>
            </a:r>
            <a:r>
              <a:rPr kumimoji="0" lang="cs-CZ" altLang="cs-CZ" sz="1200" b="0" i="0" u="none" strike="noStrike" cap="none" normalizeH="0" baseline="0" dirty="0" err="1">
                <a:ln>
                  <a:noFill/>
                </a:ln>
                <a:effectLst/>
                <a:latin typeface="helvetica neue"/>
              </a:rPr>
              <a:t>current-measuring</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devices</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that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they</a:t>
            </a:r>
            <a:r>
              <a:rPr kumimoji="0" lang="cs-CZ" altLang="cs-CZ" sz="1200" b="0" i="0" u="none" strike="noStrike" cap="none" normalizeH="0" baseline="0" dirty="0">
                <a:ln>
                  <a:noFill/>
                </a:ln>
                <a:effectLst/>
                <a:latin typeface="helvetica neue"/>
              </a:rPr>
              <a:t> are </a:t>
            </a:r>
            <a:r>
              <a:rPr kumimoji="0" lang="cs-CZ" altLang="cs-CZ" sz="1200" b="0" i="0" u="none" strike="noStrike" cap="none" normalizeH="0" baseline="0" dirty="0" err="1">
                <a:ln>
                  <a:noFill/>
                </a:ln>
                <a:effectLst/>
                <a:latin typeface="helvetica neue"/>
              </a:rPr>
              <a:t>designed</a:t>
            </a:r>
            <a:r>
              <a:rPr kumimoji="0" lang="cs-CZ" altLang="cs-CZ" sz="1200" b="0" i="0" u="none" strike="noStrike" cap="none" normalizeH="0" baseline="0" dirty="0">
                <a:ln>
                  <a:noFill/>
                </a:ln>
                <a:effectLst/>
                <a:latin typeface="helvetica neue"/>
              </a:rPr>
              <a:t> to drop very </a:t>
            </a:r>
            <a:r>
              <a:rPr kumimoji="0" lang="cs-CZ" altLang="cs-CZ" sz="1200" b="0" i="0" u="none" strike="noStrike" cap="none" normalizeH="0" baseline="0" dirty="0" err="1">
                <a:ln>
                  <a:noFill/>
                </a:ln>
                <a:effectLst/>
                <a:latin typeface="helvetica neue"/>
              </a:rPr>
              <a:t>precise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amounts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voltage</a:t>
            </a:r>
            <a:r>
              <a:rPr kumimoji="0" lang="cs-CZ" altLang="cs-CZ" sz="1200" b="0" i="0" u="none" strike="noStrike" cap="none" normalizeH="0" baseline="0" dirty="0">
                <a:ln>
                  <a:noFill/>
                </a:ln>
                <a:effectLst/>
                <a:latin typeface="helvetica neue"/>
              </a:rPr>
              <a:t> as </a:t>
            </a:r>
            <a:r>
              <a:rPr kumimoji="0" lang="cs-CZ" altLang="cs-CZ" sz="1200" b="0" i="0" u="none" strike="noStrike" cap="none" normalizeH="0" baseline="0" dirty="0" err="1">
                <a:ln>
                  <a:noFill/>
                </a:ln>
                <a:effectLst/>
                <a:latin typeface="helvetica neue"/>
              </a:rPr>
              <a:t>large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electric</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currents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pass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through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them</a:t>
            </a:r>
            <a:r>
              <a:rPr kumimoji="0" lang="cs-CZ" altLang="cs-CZ" sz="1200" b="0" i="0" u="none" strike="noStrike" cap="none" normalizeH="0" baseline="0" dirty="0">
                <a:ln>
                  <a:noFill/>
                </a:ln>
                <a:effectLst/>
                <a:latin typeface="helvetica neue"/>
              </a:rPr>
              <a:t>. By </a:t>
            </a:r>
            <a:r>
              <a:rPr kumimoji="0" lang="cs-CZ" altLang="cs-CZ" sz="1200" b="0" i="0" u="none" strike="noStrike" cap="none" normalizeH="0" baseline="0" dirty="0" err="1">
                <a:ln>
                  <a:noFill/>
                </a:ln>
                <a:effectLst/>
                <a:latin typeface="helvetica neue"/>
              </a:rPr>
              <a:t>measuring</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amount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voltage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dropped</a:t>
            </a:r>
            <a:r>
              <a:rPr kumimoji="0" lang="cs-CZ" altLang="cs-CZ" sz="1200" b="0" i="0" u="none" strike="noStrike" cap="none" normalizeH="0" baseline="0" dirty="0">
                <a:ln>
                  <a:noFill/>
                </a:ln>
                <a:effectLst/>
                <a:latin typeface="helvetica neue"/>
              </a:rPr>
              <a:t> by a </a:t>
            </a:r>
            <a:r>
              <a:rPr kumimoji="0" lang="cs-CZ" altLang="cs-CZ" sz="1200" b="0" i="0" u="none" strike="noStrike" cap="none" normalizeH="0" baseline="0" dirty="0" err="1">
                <a:ln>
                  <a:noFill/>
                </a:ln>
                <a:effectLst/>
                <a:latin typeface="helvetica neue"/>
              </a:rPr>
              <a:t>shunt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resistor</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you</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will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be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able</a:t>
            </a:r>
            <a:r>
              <a:rPr kumimoji="0" lang="cs-CZ" altLang="cs-CZ" sz="1200" b="0" i="0" u="none" strike="noStrike" cap="none" normalizeH="0" baseline="0" dirty="0">
                <a:ln>
                  <a:noFill/>
                </a:ln>
                <a:effectLst/>
                <a:latin typeface="helvetica neue"/>
              </a:rPr>
              <a:t> to </a:t>
            </a:r>
            <a:r>
              <a:rPr kumimoji="0" lang="cs-CZ" altLang="cs-CZ" sz="1200" b="0" i="0" u="none" strike="noStrike" cap="none" normalizeH="0" baseline="0" dirty="0" err="1">
                <a:ln>
                  <a:noFill/>
                </a:ln>
                <a:effectLst/>
                <a:latin typeface="helvetica neue"/>
              </a:rPr>
              <a:t>determine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amount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current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going</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through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it</a:t>
            </a:r>
            <a:r>
              <a:rPr kumimoji="0" lang="cs-CZ" altLang="cs-CZ" sz="1200" b="0" i="0" u="none" strike="noStrike" cap="none" normalizeH="0" baseline="0" dirty="0">
                <a:ln>
                  <a:noFill/>
                </a:ln>
                <a:effectLst/>
                <a:latin typeface="helvetica neue"/>
              </a:rPr>
              <a:t>:</a:t>
            </a:r>
          </a:p>
        </p:txBody>
      </p:sp>
      <p:sp>
        <p:nvSpPr>
          <p:cNvPr id="14" name="Rectangle 1"/>
          <p:cNvSpPr>
            <a:spLocks noChangeArrowheads="1"/>
          </p:cNvSpPr>
          <p:nvPr/>
        </p:nvSpPr>
        <p:spPr bwMode="auto">
          <a:xfrm>
            <a:off x="109058" y="5669180"/>
            <a:ext cx="8934110" cy="27699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Suppose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that</a:t>
            </a:r>
            <a:r>
              <a:rPr kumimoji="0" lang="cs-CZ" altLang="cs-CZ" sz="1200" b="0" i="0" u="none" strike="noStrike" cap="none" normalizeH="0" baseline="0" dirty="0">
                <a:ln>
                  <a:noFill/>
                </a:ln>
                <a:effectLst/>
                <a:latin typeface="helvetica neue"/>
              </a:rPr>
              <a:t> a </a:t>
            </a:r>
            <a:r>
              <a:rPr kumimoji="0" lang="cs-CZ" altLang="cs-CZ" sz="1200" b="0" i="0" u="none" strike="noStrike" cap="none" normalizeH="0" baseline="0" dirty="0" err="1">
                <a:ln>
                  <a:noFill/>
                </a:ln>
                <a:effectLst/>
                <a:latin typeface="helvetica neue"/>
              </a:rPr>
              <a:t>shunt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resistance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labeled</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with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following</a:t>
            </a:r>
            <a:r>
              <a:rPr kumimoji="0" lang="cs-CZ" altLang="cs-CZ" sz="1200" b="0" i="0" u="none" strike="noStrike" cap="none" normalizeH="0" baseline="0" dirty="0">
                <a:ln>
                  <a:noFill/>
                </a:ln>
                <a:effectLst/>
                <a:latin typeface="helvetica neue"/>
              </a:rPr>
              <a:t> rating: </a:t>
            </a:r>
            <a:r>
              <a:rPr kumimoji="0" lang="cs-CZ" altLang="cs-CZ" sz="1200" b="1" i="0" u="none" strike="noStrike" cap="none" normalizeH="0" baseline="0" dirty="0">
                <a:ln>
                  <a:noFill/>
                </a:ln>
                <a:effectLst/>
                <a:latin typeface="helvetica neue"/>
              </a:rPr>
              <a:t>150 A , 50 </a:t>
            </a:r>
            <a:r>
              <a:rPr kumimoji="0" lang="cs-CZ" altLang="cs-CZ" sz="1200" b="1" i="0" u="none" strike="noStrike" cap="none" normalizeH="0" baseline="0" dirty="0" err="1">
                <a:ln>
                  <a:noFill/>
                </a:ln>
                <a:effectLst/>
                <a:latin typeface="helvetica neue"/>
              </a:rPr>
              <a:t>mV</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What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resistance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shunt</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ohms</a:t>
            </a:r>
            <a:r>
              <a:rPr kumimoji="0" lang="cs-CZ" altLang="cs-CZ" sz="1200" b="0" i="0" u="none" strike="noStrike" cap="none" normalizeH="0" baseline="0" dirty="0">
                <a:ln>
                  <a:noFill/>
                </a:ln>
                <a:effectLst/>
                <a:latin typeface="helvetica neue"/>
              </a:rPr>
              <a:t>? </a:t>
            </a:r>
          </a:p>
        </p:txBody>
      </p:sp>
      <p:sp>
        <p:nvSpPr>
          <p:cNvPr id="12" name="Obdélník 11"/>
          <p:cNvSpPr/>
          <p:nvPr/>
        </p:nvSpPr>
        <p:spPr>
          <a:xfrm>
            <a:off x="6086819" y="6304750"/>
            <a:ext cx="3116510" cy="230832"/>
          </a:xfrm>
          <a:prstGeom prst="rect">
            <a:avLst/>
          </a:prstGeom>
        </p:spPr>
        <p:txBody>
          <a:bodyPr wrap="square">
            <a:spAutoFit/>
          </a:bodyPr>
          <a:lstStyle/>
          <a:p>
            <a:r>
              <a:rPr lang="cs-CZ" sz="900" dirty="0">
                <a:hlinkClick r:id="rId2"/>
              </a:rPr>
              <a:t>https://www.allaboutcircuits.com/worksheets/ohms-law/</a:t>
            </a:r>
            <a:endParaRPr lang="cs-CZ" sz="900" dirty="0"/>
          </a:p>
        </p:txBody>
      </p:sp>
      <p:pic>
        <p:nvPicPr>
          <p:cNvPr id="8" name="Obrázek 7"/>
          <p:cNvPicPr>
            <a:picLocks noChangeAspect="1"/>
          </p:cNvPicPr>
          <p:nvPr/>
        </p:nvPicPr>
        <p:blipFill>
          <a:blip r:embed="rId3"/>
          <a:stretch>
            <a:fillRect/>
          </a:stretch>
        </p:blipFill>
        <p:spPr>
          <a:xfrm>
            <a:off x="1150833" y="2033552"/>
            <a:ext cx="4855683" cy="3397929"/>
          </a:xfrm>
          <a:prstGeom prst="rect">
            <a:avLst/>
          </a:prstGeom>
        </p:spPr>
      </p:pic>
    </p:spTree>
    <p:extLst>
      <p:ext uri="{BB962C8B-B14F-4D97-AF65-F5344CB8AC3E}">
        <p14:creationId xmlns:p14="http://schemas.microsoft.com/office/powerpoint/2010/main" val="1730376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31</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sp>
        <p:nvSpPr>
          <p:cNvPr id="10" name="Rectangle 1"/>
          <p:cNvSpPr>
            <a:spLocks noChangeArrowheads="1"/>
          </p:cNvSpPr>
          <p:nvPr/>
        </p:nvSpPr>
        <p:spPr bwMode="auto">
          <a:xfrm>
            <a:off x="375265" y="1325175"/>
            <a:ext cx="8525454" cy="632142"/>
          </a:xfrm>
          <a:prstGeom prst="rect">
            <a:avLst/>
          </a:prstGeom>
          <a:solidFill>
            <a:schemeClr val="bg1"/>
          </a:solidFill>
          <a:ln w="9525">
            <a:solidFill>
              <a:schemeClr val="tx1"/>
            </a:solidFill>
            <a:prstDash val="solid"/>
            <a:miter lim="800000"/>
            <a:headEnd/>
            <a:tailEnd/>
          </a:ln>
          <a:effectLst/>
        </p:spPr>
        <p:txBody>
          <a:bodyPr vert="horz" wrap="square" lIns="91440" tIns="130134" rIns="91440" bIns="130134"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6</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A </a:t>
            </a:r>
            <a:r>
              <a:rPr kumimoji="0" lang="cs-CZ" altLang="cs-CZ" sz="1200" b="0" i="0" u="none" strike="noStrike" cap="none" normalizeH="0" baseline="0" dirty="0" err="1">
                <a:ln>
                  <a:noFill/>
                </a:ln>
                <a:effectLst/>
                <a:latin typeface="helvetica neue"/>
              </a:rPr>
              <a:t>quantity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often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useful</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electric</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analysis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is</a:t>
            </a:r>
            <a:r>
              <a:rPr kumimoji="0" lang="cs-CZ" altLang="cs-CZ" sz="1200" b="0" i="0" u="none" strike="noStrike" cap="none" normalizeH="0" baseline="0" dirty="0">
                <a:ln>
                  <a:noFill/>
                </a:ln>
                <a:effectLst/>
                <a:latin typeface="helvetica neue"/>
              </a:rPr>
              <a:t> </a:t>
            </a:r>
            <a:r>
              <a:rPr kumimoji="0" lang="cs-CZ" altLang="cs-CZ" sz="1200" b="0" i="1" u="none" strike="noStrike" cap="none" normalizeH="0" baseline="0" dirty="0" err="1">
                <a:ln>
                  <a:noFill/>
                </a:ln>
                <a:effectLst/>
                <a:latin typeface="helvetica neue"/>
              </a:rPr>
              <a:t>conductance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defined</a:t>
            </a:r>
            <a:r>
              <a:rPr kumimoji="0" lang="cs-CZ" altLang="cs-CZ" sz="1200" b="0" i="0" u="none" strike="noStrike" cap="none" normalizeH="0" baseline="0" dirty="0">
                <a:ln>
                  <a:noFill/>
                </a:ln>
                <a:effectLst/>
                <a:latin typeface="helvetica neue"/>
              </a:rPr>
              <a:t> as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reciprocal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resistance</a:t>
            </a:r>
            <a:r>
              <a:rPr kumimoji="0" lang="cs-CZ" altLang="cs-CZ" sz="1200" b="0" i="0" u="none" strike="noStrike" cap="none" normalizeH="0" baseline="0" dirty="0">
                <a:ln>
                  <a:noFill/>
                </a:ln>
                <a:effectLst/>
                <a:latin typeface="helvetica neue"/>
              </a:rPr>
              <a:t>:</a:t>
            </a:r>
            <a:endParaRPr kumimoji="0" lang="cs-CZ" altLang="cs-CZ" sz="1800" b="0" i="0" u="none" strike="noStrike" cap="none" normalizeH="0" baseline="0" dirty="0">
              <a:ln>
                <a:noFill/>
              </a:ln>
              <a:effectLst/>
            </a:endParaRPr>
          </a:p>
        </p:txBody>
      </p:sp>
      <p:sp>
        <p:nvSpPr>
          <p:cNvPr id="11" name="Rectangle 2"/>
          <p:cNvSpPr>
            <a:spLocks noChangeArrowheads="1"/>
          </p:cNvSpPr>
          <p:nvPr/>
        </p:nvSpPr>
        <p:spPr bwMode="auto">
          <a:xfrm>
            <a:off x="375265" y="3776226"/>
            <a:ext cx="852545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unit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conductance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1" u="none" strike="noStrike" cap="none" normalizeH="0" baseline="0" dirty="0">
                <a:ln>
                  <a:noFill/>
                </a:ln>
                <a:effectLst/>
                <a:latin typeface="helvetica neue"/>
              </a:rPr>
              <a:t>siemens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symbolized</a:t>
            </a:r>
            <a:r>
              <a:rPr kumimoji="0" lang="cs-CZ" altLang="cs-CZ" sz="1200" b="0" i="0" u="none" strike="noStrike" cap="none" normalizeH="0" baseline="0" dirty="0">
                <a:ln>
                  <a:noFill/>
                </a:ln>
                <a:effectLst/>
                <a:latin typeface="helvetica neue"/>
              </a:rPr>
              <a:t> by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capital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letter</a:t>
            </a:r>
            <a:r>
              <a:rPr kumimoji="0" lang="cs-CZ" altLang="cs-CZ" sz="1200" b="0" i="0" u="none" strike="noStrike" cap="none" normalizeH="0" baseline="0" dirty="0">
                <a:ln>
                  <a:noFill/>
                </a:ln>
                <a:effectLst/>
                <a:latin typeface="helvetica neue"/>
              </a:rPr>
              <a:t> “S”. </a:t>
            </a:r>
            <a:r>
              <a:rPr kumimoji="0" lang="cs-CZ" altLang="cs-CZ" sz="1200" b="0" i="0" u="none" strike="noStrike" cap="none" normalizeH="0" baseline="0" dirty="0" err="1">
                <a:ln>
                  <a:noFill/>
                </a:ln>
                <a:effectLst/>
                <a:latin typeface="helvetica neue"/>
              </a:rPr>
              <a:t>Convert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following</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resistance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values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into</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conductance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values</a:t>
            </a:r>
            <a:r>
              <a:rPr kumimoji="0" lang="cs-CZ" altLang="cs-CZ" sz="1200" b="0" i="0" u="none" strike="noStrike" cap="none" normalizeH="0" baseline="0" dirty="0">
                <a:ln>
                  <a:noFill/>
                </a:ln>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dirty="0">
              <a:ln>
                <a:noFill/>
              </a:ln>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effectLst/>
                <a:latin typeface="Arial" panose="020B0604020202020204" pitchFamily="34" charset="0"/>
                <a:cs typeface="Arial" panose="020B0604020202020204" pitchFamily="34" charset="0"/>
              </a:rPr>
              <a:t>R = 5 k Ω 	; 	G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effectLst/>
                <a:latin typeface="Arial" panose="020B0604020202020204" pitchFamily="34" charset="0"/>
                <a:cs typeface="Arial" panose="020B0604020202020204" pitchFamily="34" charset="0"/>
              </a:rPr>
              <a:t>R = 47 Ω 	; 	G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effectLst/>
                <a:latin typeface="Arial" panose="020B0604020202020204" pitchFamily="34" charset="0"/>
                <a:cs typeface="Arial" panose="020B0604020202020204" pitchFamily="34" charset="0"/>
              </a:rPr>
              <a:t>R = 500 MΩ 	; 	G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effectLst/>
                <a:latin typeface="Arial" panose="020B0604020202020204" pitchFamily="34" charset="0"/>
                <a:cs typeface="Arial" panose="020B0604020202020204" pitchFamily="34" charset="0"/>
              </a:rPr>
              <a:t>R = 18.2 μΩ 	; 	G = </a:t>
            </a:r>
          </a:p>
        </p:txBody>
      </p:sp>
      <mc:AlternateContent xmlns:mc="http://schemas.openxmlformats.org/markup-compatibility/2006" xmlns:a14="http://schemas.microsoft.com/office/drawing/2010/main">
        <mc:Choice Requires="a14">
          <p:sp>
            <p:nvSpPr>
              <p:cNvPr id="12" name="TextovéPole 11"/>
              <p:cNvSpPr txBox="1"/>
              <p:nvPr/>
            </p:nvSpPr>
            <p:spPr>
              <a:xfrm>
                <a:off x="3921854" y="2205852"/>
                <a:ext cx="1562928" cy="103714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3600" b="1" i="1" smtClean="0">
                          <a:latin typeface="Cambria Math" panose="02040503050406030204" pitchFamily="18" charset="0"/>
                        </a:rPr>
                        <m:t>𝑮</m:t>
                      </m:r>
                      <m:r>
                        <a:rPr lang="cs-CZ" sz="3600" b="1" i="1" smtClean="0">
                          <a:latin typeface="Cambria Math" panose="02040503050406030204" pitchFamily="18" charset="0"/>
                        </a:rPr>
                        <m:t>= </m:t>
                      </m:r>
                      <m:f>
                        <m:fPr>
                          <m:ctrlPr>
                            <a:rPr lang="cs-CZ" sz="3600" b="1" i="1" smtClean="0">
                              <a:latin typeface="Cambria Math" panose="02040503050406030204" pitchFamily="18" charset="0"/>
                            </a:rPr>
                          </m:ctrlPr>
                        </m:fPr>
                        <m:num>
                          <m:r>
                            <a:rPr lang="cs-CZ" sz="3600" b="1" i="1" smtClean="0">
                              <a:latin typeface="Cambria Math" panose="02040503050406030204" pitchFamily="18" charset="0"/>
                            </a:rPr>
                            <m:t>𝟏</m:t>
                          </m:r>
                        </m:num>
                        <m:den>
                          <m:r>
                            <a:rPr lang="cs-CZ" sz="3600" b="1" i="1" smtClean="0">
                              <a:latin typeface="Cambria Math" panose="02040503050406030204" pitchFamily="18" charset="0"/>
                            </a:rPr>
                            <m:t>𝑹</m:t>
                          </m:r>
                        </m:den>
                      </m:f>
                      <m:r>
                        <a:rPr lang="cs-CZ" sz="3600" b="1" i="1" smtClean="0">
                          <a:latin typeface="Cambria Math" panose="02040503050406030204" pitchFamily="18" charset="0"/>
                        </a:rPr>
                        <m:t> </m:t>
                      </m:r>
                    </m:oMath>
                  </m:oMathPara>
                </a14:m>
                <a:endParaRPr lang="cs-CZ" sz="3600" b="1" dirty="0">
                  <a:latin typeface="Arial" panose="020B0604020202020204" pitchFamily="34" charset="0"/>
                  <a:cs typeface="Arial" panose="020B0604020202020204" pitchFamily="34" charset="0"/>
                </a:endParaRPr>
              </a:p>
            </p:txBody>
          </p:sp>
        </mc:Choice>
        <mc:Fallback xmlns="">
          <p:sp>
            <p:nvSpPr>
              <p:cNvPr id="12" name="TextovéPole 11"/>
              <p:cNvSpPr txBox="1">
                <a:spLocks noRot="1" noChangeAspect="1" noMove="1" noResize="1" noEditPoints="1" noAdjustHandles="1" noChangeArrowheads="1" noChangeShapeType="1" noTextEdit="1"/>
              </p:cNvSpPr>
              <p:nvPr/>
            </p:nvSpPr>
            <p:spPr>
              <a:xfrm>
                <a:off x="3921854" y="2205852"/>
                <a:ext cx="1562928" cy="1037143"/>
              </a:xfrm>
              <a:prstGeom prst="rect">
                <a:avLst/>
              </a:prstGeom>
              <a:blipFill>
                <a:blip r:embed="rId2"/>
                <a:stretch>
                  <a:fillRect/>
                </a:stretch>
              </a:blipFill>
            </p:spPr>
            <p:txBody>
              <a:bodyPr/>
              <a:lstStyle/>
              <a:p>
                <a:r>
                  <a:rPr lang="cs-CZ">
                    <a:noFill/>
                  </a:rPr>
                  <a:t> </a:t>
                </a:r>
              </a:p>
            </p:txBody>
          </p:sp>
        </mc:Fallback>
      </mc:AlternateContent>
      <p:sp>
        <p:nvSpPr>
          <p:cNvPr id="16" name="Obdélník 15"/>
          <p:cNvSpPr/>
          <p:nvPr/>
        </p:nvSpPr>
        <p:spPr>
          <a:xfrm>
            <a:off x="6086819" y="6304750"/>
            <a:ext cx="3116510" cy="230832"/>
          </a:xfrm>
          <a:prstGeom prst="rect">
            <a:avLst/>
          </a:prstGeom>
        </p:spPr>
        <p:txBody>
          <a:bodyPr wrap="square">
            <a:spAutoFit/>
          </a:bodyPr>
          <a:lstStyle/>
          <a:p>
            <a:r>
              <a:rPr lang="cs-CZ" sz="900" dirty="0">
                <a:hlinkClick r:id="rId3"/>
              </a:rPr>
              <a:t>https://www.allaboutcircuits.com/worksheets/ohms-law/</a:t>
            </a:r>
            <a:endParaRPr lang="cs-CZ" sz="900" dirty="0"/>
          </a:p>
        </p:txBody>
      </p:sp>
    </p:spTree>
    <p:extLst>
      <p:ext uri="{BB962C8B-B14F-4D97-AF65-F5344CB8AC3E}">
        <p14:creationId xmlns:p14="http://schemas.microsoft.com/office/powerpoint/2010/main" val="1358014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32</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sp>
        <p:nvSpPr>
          <p:cNvPr id="6" name="Obdélník 5"/>
          <p:cNvSpPr/>
          <p:nvPr/>
        </p:nvSpPr>
        <p:spPr>
          <a:xfrm>
            <a:off x="222307" y="1180157"/>
            <a:ext cx="8695189" cy="646331"/>
          </a:xfrm>
          <a:prstGeom prst="rect">
            <a:avLst/>
          </a:prstGeom>
          <a:solidFill>
            <a:schemeClr val="bg1"/>
          </a:solidFill>
        </p:spPr>
        <p:txBody>
          <a:bodyPr wrap="square">
            <a:spAutoFit/>
          </a:bodyPr>
          <a:lstStyle/>
          <a:p>
            <a:r>
              <a:rPr lang="en-US" sz="1200" b="1" dirty="0">
                <a:latin typeface="helvetica neue"/>
              </a:rPr>
              <a:t>Question </a:t>
            </a:r>
            <a:r>
              <a:rPr lang="cs-CZ" sz="1200" b="1" dirty="0">
                <a:latin typeface="helvetica neue"/>
              </a:rPr>
              <a:t>7</a:t>
            </a:r>
            <a:endParaRPr lang="en-US" sz="1200" b="1" dirty="0">
              <a:latin typeface="helvetica neue"/>
            </a:endParaRPr>
          </a:p>
          <a:p>
            <a:r>
              <a:rPr lang="en-US" sz="1200" dirty="0">
                <a:latin typeface="helvetica neue"/>
              </a:rPr>
              <a:t>Suppose an electric current of 1.5 </a:t>
            </a:r>
            <a:r>
              <a:rPr lang="en-US" sz="1200" dirty="0" err="1">
                <a:latin typeface="helvetica neue"/>
              </a:rPr>
              <a:t>microamps</a:t>
            </a:r>
            <a:r>
              <a:rPr lang="en-US" sz="1200" dirty="0">
                <a:latin typeface="helvetica neue"/>
              </a:rPr>
              <a:t> (1.5 </a:t>
            </a:r>
            <a:r>
              <a:rPr lang="en-US" sz="1200" dirty="0" err="1">
                <a:latin typeface="helvetica neue"/>
              </a:rPr>
              <a:t>μA</a:t>
            </a:r>
            <a:r>
              <a:rPr lang="en-US" sz="1200" dirty="0">
                <a:latin typeface="helvetica neue"/>
              </a:rPr>
              <a:t>) were to go through a resistance of 2.3 mega-ohms (2.3 MΩ). How much voltage would be “dropped” across this resistance?</a:t>
            </a:r>
            <a:endParaRPr lang="en-US" sz="1200" b="0" i="0" u="none" strike="noStrike" dirty="0">
              <a:effectLst/>
              <a:latin typeface="helvetica neue"/>
            </a:endParaRPr>
          </a:p>
        </p:txBody>
      </p:sp>
      <p:sp>
        <p:nvSpPr>
          <p:cNvPr id="13" name="Obdélník 12"/>
          <p:cNvSpPr/>
          <p:nvPr/>
        </p:nvSpPr>
        <p:spPr>
          <a:xfrm>
            <a:off x="6086819" y="6304750"/>
            <a:ext cx="3116510" cy="230832"/>
          </a:xfrm>
          <a:prstGeom prst="rect">
            <a:avLst/>
          </a:prstGeom>
        </p:spPr>
        <p:txBody>
          <a:bodyPr wrap="square">
            <a:spAutoFit/>
          </a:bodyPr>
          <a:lstStyle/>
          <a:p>
            <a:r>
              <a:rPr lang="cs-CZ" sz="900" dirty="0">
                <a:hlinkClick r:id="rId2"/>
              </a:rPr>
              <a:t>https://www.allaboutcircuits.com/worksheets/ohms-law/</a:t>
            </a:r>
            <a:endParaRPr lang="cs-CZ" sz="900" dirty="0"/>
          </a:p>
        </p:txBody>
      </p:sp>
    </p:spTree>
    <p:extLst>
      <p:ext uri="{BB962C8B-B14F-4D97-AF65-F5344CB8AC3E}">
        <p14:creationId xmlns:p14="http://schemas.microsoft.com/office/powerpoint/2010/main" val="1160919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33</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sp>
        <p:nvSpPr>
          <p:cNvPr id="8" name="Rectangle 1"/>
          <p:cNvSpPr>
            <a:spLocks noChangeArrowheads="1"/>
          </p:cNvSpPr>
          <p:nvPr/>
        </p:nvSpPr>
        <p:spPr bwMode="auto">
          <a:xfrm>
            <a:off x="276836" y="954016"/>
            <a:ext cx="8623883" cy="816807"/>
          </a:xfrm>
          <a:prstGeom prst="rect">
            <a:avLst/>
          </a:prstGeom>
          <a:solidFill>
            <a:schemeClr val="bg1"/>
          </a:solidFill>
          <a:ln w="9525">
            <a:solidFill>
              <a:schemeClr val="tx1"/>
            </a:solidFill>
            <a:prstDash val="solid"/>
            <a:miter lim="800000"/>
            <a:headEnd/>
            <a:tailEnd/>
          </a:ln>
          <a:effectLst/>
        </p:spPr>
        <p:txBody>
          <a:bodyPr vert="horz" wrap="square" lIns="91440" tIns="130134" rIns="91440" bIns="130134"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Question</a:t>
            </a:r>
            <a:r>
              <a:rPr kumimoji="0" lang="cs-CZ" altLang="cs-CZ" sz="1200" b="0" i="0" u="none" strike="noStrike" cap="none" normalizeH="0" baseline="0" dirty="0">
                <a:ln>
                  <a:noFill/>
                </a:ln>
                <a:effectLst/>
                <a:latin typeface="helvetica neue"/>
              </a:rPr>
              <a:t> 8</a:t>
            </a:r>
            <a:endParaRPr kumimoji="0" lang="cs-CZ" altLang="cs-CZ"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One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fundamental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equations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used</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electricity</a:t>
            </a:r>
            <a:r>
              <a:rPr kumimoji="0" lang="cs-CZ" altLang="cs-CZ" sz="1200" b="0" i="0" u="none" strike="noStrike" cap="none" normalizeH="0" baseline="0" dirty="0">
                <a:ln>
                  <a:noFill/>
                </a:ln>
                <a:effectLst/>
                <a:latin typeface="helvetica neue"/>
              </a:rPr>
              <a:t> and </a:t>
            </a:r>
            <a:r>
              <a:rPr kumimoji="0" lang="cs-CZ" altLang="cs-CZ" sz="1200" b="0" i="0" u="none" strike="noStrike" cap="none" normalizeH="0" baseline="0" dirty="0" err="1">
                <a:ln>
                  <a:noFill/>
                </a:ln>
                <a:effectLst/>
                <a:latin typeface="helvetica neue"/>
              </a:rPr>
              <a:t>electronics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is</a:t>
            </a:r>
            <a:r>
              <a:rPr kumimoji="0" lang="cs-CZ" altLang="cs-CZ" sz="1200" b="0" i="0" u="none" strike="noStrike" cap="none" normalizeH="0" baseline="0" dirty="0">
                <a:ln>
                  <a:noFill/>
                </a:ln>
                <a:effectLst/>
                <a:latin typeface="helvetica neue"/>
              </a:rPr>
              <a:t> </a:t>
            </a:r>
            <a:r>
              <a:rPr kumimoji="0" lang="cs-CZ" altLang="cs-CZ" sz="1200" b="0" i="1" u="none" strike="noStrike" cap="none" normalizeH="0" baseline="0" dirty="0" err="1">
                <a:ln>
                  <a:noFill/>
                </a:ln>
                <a:effectLst/>
                <a:latin typeface="helvetica neue"/>
              </a:rPr>
              <a:t>Ohm’s</a:t>
            </a:r>
            <a:r>
              <a:rPr kumimoji="0" lang="cs-CZ" altLang="cs-CZ" sz="1200" b="0" i="1" u="none" strike="noStrike" cap="none" normalizeH="0" baseline="0" dirty="0">
                <a:ln>
                  <a:noFill/>
                </a:ln>
                <a:effectLst/>
                <a:latin typeface="helvetica neue"/>
              </a:rPr>
              <a:t> </a:t>
            </a:r>
            <a:r>
              <a:rPr kumimoji="0" lang="cs-CZ" altLang="cs-CZ" sz="1200" b="0" i="1" u="none" strike="noStrike" cap="none" normalizeH="0" baseline="0" dirty="0" err="1">
                <a:ln>
                  <a:noFill/>
                </a:ln>
                <a:effectLst/>
                <a:latin typeface="helvetica neue"/>
              </a:rPr>
              <a:t>Law</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relationship</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between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voltage</a:t>
            </a:r>
            <a:r>
              <a:rPr kumimoji="0" lang="cs-CZ" altLang="cs-CZ" sz="1200" b="0" i="0" u="none" strike="noStrike" cap="none" normalizeH="0" baseline="0" dirty="0">
                <a:ln>
                  <a:noFill/>
                </a:ln>
                <a:effectLst/>
                <a:latin typeface="helvetica neue"/>
              </a:rPr>
              <a:t> (E </a:t>
            </a:r>
            <a:r>
              <a:rPr kumimoji="0" lang="cs-CZ" altLang="cs-CZ" sz="1200" b="0" i="0" u="none" strike="noStrike" cap="none" normalizeH="0" baseline="0" dirty="0" err="1">
                <a:ln>
                  <a:noFill/>
                </a:ln>
                <a:effectLst/>
                <a:latin typeface="helvetica neue"/>
              </a:rPr>
              <a:t>or</a:t>
            </a:r>
            <a:r>
              <a:rPr kumimoji="0" lang="cs-CZ" altLang="cs-CZ" sz="1200" b="0" i="0" u="none" strike="noStrike" cap="none" normalizeH="0" baseline="0" dirty="0">
                <a:ln>
                  <a:noFill/>
                </a:ln>
                <a:effectLst/>
                <a:latin typeface="helvetica neue"/>
              </a:rPr>
              <a:t> V, </a:t>
            </a:r>
            <a:r>
              <a:rPr kumimoji="0" lang="cs-CZ" altLang="cs-CZ" sz="1200" b="0" i="0" u="none" strike="noStrike" cap="none" normalizeH="0" baseline="0" dirty="0" err="1">
                <a:ln>
                  <a:noFill/>
                </a:ln>
                <a:effectLst/>
                <a:latin typeface="helvetica neue"/>
              </a:rPr>
              <a:t>measured</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units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1" u="none" strike="noStrike" cap="none" normalizeH="0" baseline="0" dirty="0" err="1">
                <a:ln>
                  <a:noFill/>
                </a:ln>
                <a:effectLst/>
                <a:latin typeface="helvetica neue"/>
              </a:rPr>
              <a:t>volts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current</a:t>
            </a:r>
            <a:r>
              <a:rPr kumimoji="0" lang="cs-CZ" altLang="cs-CZ" sz="1200" b="0" i="0" u="none" strike="noStrike" cap="none" normalizeH="0" baseline="0" dirty="0">
                <a:ln>
                  <a:noFill/>
                </a:ln>
                <a:effectLst/>
                <a:latin typeface="helvetica neue"/>
              </a:rPr>
              <a:t> (I, </a:t>
            </a:r>
            <a:r>
              <a:rPr kumimoji="0" lang="cs-CZ" altLang="cs-CZ" sz="1200" b="0" i="0" u="none" strike="noStrike" cap="none" normalizeH="0" baseline="0" dirty="0" err="1">
                <a:ln>
                  <a:noFill/>
                </a:ln>
                <a:effectLst/>
                <a:latin typeface="helvetica neue"/>
              </a:rPr>
              <a:t>measured</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units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1" u="none" strike="noStrike" cap="none" normalizeH="0" baseline="0" dirty="0" err="1">
                <a:ln>
                  <a:noFill/>
                </a:ln>
                <a:effectLst/>
                <a:latin typeface="helvetica neue"/>
              </a:rPr>
              <a:t>amperes</a:t>
            </a:r>
            <a:r>
              <a:rPr kumimoji="0" lang="cs-CZ" altLang="cs-CZ" sz="1200" b="0" i="0" u="none" strike="noStrike" cap="none" normalizeH="0" baseline="0" dirty="0">
                <a:ln>
                  <a:noFill/>
                </a:ln>
                <a:effectLst/>
                <a:latin typeface="helvetica neue"/>
              </a:rPr>
              <a:t>), and </a:t>
            </a:r>
            <a:r>
              <a:rPr kumimoji="0" lang="cs-CZ" altLang="cs-CZ" sz="1200" b="0" i="0" u="none" strike="noStrike" cap="none" normalizeH="0" baseline="0" dirty="0" err="1">
                <a:ln>
                  <a:noFill/>
                </a:ln>
                <a:effectLst/>
                <a:latin typeface="helvetica neue"/>
              </a:rPr>
              <a:t>resistance</a:t>
            </a:r>
            <a:r>
              <a:rPr kumimoji="0" lang="cs-CZ" altLang="cs-CZ" sz="1200" b="0" i="0" u="none" strike="noStrike" cap="none" normalizeH="0" baseline="0" dirty="0">
                <a:ln>
                  <a:noFill/>
                </a:ln>
                <a:effectLst/>
                <a:latin typeface="helvetica neue"/>
              </a:rPr>
              <a:t> (R, </a:t>
            </a:r>
            <a:r>
              <a:rPr kumimoji="0" lang="cs-CZ" altLang="cs-CZ" sz="1200" b="0" i="0" u="none" strike="noStrike" cap="none" normalizeH="0" baseline="0" dirty="0" err="1">
                <a:ln>
                  <a:noFill/>
                </a:ln>
                <a:effectLst/>
                <a:latin typeface="helvetica neue"/>
              </a:rPr>
              <a:t>measured</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units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1" u="none" strike="noStrike" cap="none" normalizeH="0" baseline="0" dirty="0" err="1">
                <a:ln>
                  <a:noFill/>
                </a:ln>
                <a:effectLst/>
                <a:latin typeface="helvetica neue"/>
              </a:rPr>
              <a:t>ohms</a:t>
            </a:r>
            <a:r>
              <a:rPr kumimoji="0" lang="cs-CZ" altLang="cs-CZ" sz="1200" b="0" i="0" u="none" strike="noStrike" cap="none" normalizeH="0" baseline="0" dirty="0">
                <a:ln>
                  <a:noFill/>
                </a:ln>
                <a:effectLst/>
                <a:latin typeface="helvetica neue"/>
              </a:rPr>
              <a:t>): </a:t>
            </a:r>
            <a:endParaRPr kumimoji="0" lang="cs-CZ" altLang="cs-CZ" sz="1800" b="0" i="0" u="none" strike="noStrike" cap="none" normalizeH="0" baseline="0" dirty="0">
              <a:ln>
                <a:noFill/>
              </a:ln>
              <a:effectLst/>
            </a:endParaRPr>
          </a:p>
        </p:txBody>
      </p:sp>
      <p:sp>
        <p:nvSpPr>
          <p:cNvPr id="9" name="Rectangle 2"/>
          <p:cNvSpPr>
            <a:spLocks noChangeArrowheads="1"/>
          </p:cNvSpPr>
          <p:nvPr/>
        </p:nvSpPr>
        <p:spPr bwMode="auto">
          <a:xfrm>
            <a:off x="276836" y="2987439"/>
            <a:ext cx="8766332" cy="34163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Where</a:t>
            </a:r>
            <a:r>
              <a:rPr kumimoji="0" lang="cs-CZ" altLang="cs-CZ" sz="1200" b="0" i="0" u="none" strike="noStrike" cap="none" normalizeH="0" baseline="0" dirty="0">
                <a:ln>
                  <a:noFill/>
                </a:ln>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V = </a:t>
            </a:r>
            <a:r>
              <a:rPr kumimoji="0" lang="cs-CZ" altLang="cs-CZ" sz="1200" b="0" i="0" u="none" strike="noStrike" cap="none" normalizeH="0" baseline="0" dirty="0" err="1">
                <a:ln>
                  <a:noFill/>
                </a:ln>
                <a:effectLst/>
                <a:latin typeface="helvetica neue"/>
              </a:rPr>
              <a:t>Voltage</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units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volts</a:t>
            </a:r>
            <a:r>
              <a:rPr kumimoji="0" lang="cs-CZ" altLang="cs-CZ" sz="1200" b="0" i="0" u="none" strike="noStrike" cap="none" normalizeH="0" baseline="0" dirty="0">
                <a:ln>
                  <a:noFill/>
                </a:ln>
                <a:effectLst/>
                <a:latin typeface="helvetica neue"/>
              </a:rPr>
              <a:t> (V)</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I = </a:t>
            </a:r>
            <a:r>
              <a:rPr kumimoji="0" lang="cs-CZ" altLang="cs-CZ" sz="1200" b="0" i="0" u="none" strike="noStrike" cap="none" normalizeH="0" baseline="0" dirty="0" err="1">
                <a:ln>
                  <a:noFill/>
                </a:ln>
                <a:effectLst/>
                <a:latin typeface="helvetica neue"/>
              </a:rPr>
              <a:t>Current</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units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amps</a:t>
            </a:r>
            <a:r>
              <a:rPr kumimoji="0" lang="cs-CZ" altLang="cs-CZ" sz="1200" b="0" i="0" u="none" strike="noStrike" cap="none" normalizeH="0" baseline="0" dirty="0">
                <a:ln>
                  <a:noFill/>
                </a:ln>
                <a:effectLst/>
                <a:latin typeface="helvetica neue"/>
              </a:rPr>
              <a:t> (A)</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R = </a:t>
            </a:r>
            <a:r>
              <a:rPr kumimoji="0" lang="cs-CZ" altLang="cs-CZ" sz="1200" b="0" i="0" u="none" strike="noStrike" cap="none" normalizeH="0" baseline="0" dirty="0" err="1">
                <a:ln>
                  <a:noFill/>
                </a:ln>
                <a:effectLst/>
                <a:latin typeface="helvetica neue"/>
              </a:rPr>
              <a:t>Resistance</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units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ohms</a:t>
            </a:r>
            <a:r>
              <a:rPr kumimoji="0" lang="cs-CZ" altLang="cs-CZ" sz="1200" b="0" i="0" u="none" strike="noStrike" cap="none" normalizeH="0" baseline="0" dirty="0">
                <a:ln>
                  <a:noFill/>
                </a:ln>
                <a:effectLst/>
                <a:latin typeface="helvetica neue"/>
              </a:rPr>
              <a:t> (Ω)</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Solve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for</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unknown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quantity</a:t>
            </a:r>
            <a:r>
              <a:rPr kumimoji="0" lang="cs-CZ" altLang="cs-CZ" sz="1200" b="0" i="0" u="none" strike="noStrike" cap="none" normalizeH="0" baseline="0" dirty="0">
                <a:ln>
                  <a:noFill/>
                </a:ln>
                <a:effectLst/>
                <a:latin typeface="helvetica neue"/>
              </a:rPr>
              <a:t> (V, I, </a:t>
            </a:r>
            <a:r>
              <a:rPr kumimoji="0" lang="cs-CZ" altLang="cs-CZ" sz="1200" b="0" i="0" u="none" strike="noStrike" cap="none" normalizeH="0" baseline="0" dirty="0" err="1">
                <a:ln>
                  <a:noFill/>
                </a:ln>
                <a:effectLst/>
                <a:latin typeface="helvetica neue"/>
              </a:rPr>
              <a:t>or</a:t>
            </a:r>
            <a:r>
              <a:rPr kumimoji="0" lang="cs-CZ" altLang="cs-CZ" sz="1200" b="0" i="0" u="none" strike="noStrike" cap="none" normalizeH="0" baseline="0" dirty="0">
                <a:ln>
                  <a:noFill/>
                </a:ln>
                <a:effectLst/>
                <a:latin typeface="helvetica neue"/>
              </a:rPr>
              <a:t> R) </a:t>
            </a:r>
            <a:r>
              <a:rPr kumimoji="0" lang="cs-CZ" altLang="cs-CZ" sz="1200" b="0" i="0" u="none" strike="noStrike" cap="none" normalizeH="0" baseline="0" dirty="0" err="1">
                <a:ln>
                  <a:noFill/>
                </a:ln>
                <a:effectLst/>
                <a:latin typeface="helvetica neue"/>
              </a:rPr>
              <a:t>given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other</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two</a:t>
            </a:r>
            <a:r>
              <a:rPr kumimoji="0" lang="cs-CZ" altLang="cs-CZ" sz="1200" b="0" i="0" u="none" strike="noStrike" cap="none" normalizeH="0" baseline="0" dirty="0">
                <a:ln>
                  <a:noFill/>
                </a:ln>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dirty="0">
              <a:ln>
                <a:noFill/>
              </a:ln>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I = 45 mA, 		R = 3.0 kΩ; 		V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I = 10 </a:t>
            </a:r>
            <a:r>
              <a:rPr kumimoji="0" lang="cs-CZ" altLang="cs-CZ" sz="1200" b="0" i="0" u="none" strike="noStrike" cap="none" normalizeH="0" baseline="0" dirty="0" err="1">
                <a:ln>
                  <a:noFill/>
                </a:ln>
                <a:effectLst/>
                <a:latin typeface="helvetica neue"/>
              </a:rPr>
              <a:t>kA</a:t>
            </a:r>
            <a:r>
              <a:rPr kumimoji="0" lang="cs-CZ" altLang="cs-CZ" sz="1200" b="0" i="0" u="none" strike="noStrike" cap="none" normalizeH="0" baseline="0" dirty="0">
                <a:ln>
                  <a:noFill/>
                </a:ln>
                <a:effectLst/>
                <a:latin typeface="helvetica neue"/>
              </a:rPr>
              <a:t>, 		R = 0.5 mΩ; 		V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V = 45 V, 		R = 4.7 kΩ; 		I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V = 13.8 </a:t>
            </a:r>
            <a:r>
              <a:rPr kumimoji="0" lang="cs-CZ" altLang="cs-CZ" sz="1200" b="0" i="0" u="none" strike="noStrike" cap="none" normalizeH="0" baseline="0" dirty="0" err="1">
                <a:ln>
                  <a:noFill/>
                </a:ln>
                <a:effectLst/>
                <a:latin typeface="helvetica neue"/>
              </a:rPr>
              <a:t>kV</a:t>
            </a:r>
            <a:r>
              <a:rPr kumimoji="0" lang="cs-CZ" altLang="cs-CZ" sz="1200" b="0" i="0" u="none" strike="noStrike" cap="none" normalizeH="0" baseline="0" dirty="0">
                <a:ln>
                  <a:noFill/>
                </a:ln>
                <a:effectLst/>
                <a:latin typeface="helvetica neue"/>
              </a:rPr>
              <a:t>, 		R = 8.1 kΩ; 		I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V = 500 </a:t>
            </a:r>
            <a:r>
              <a:rPr kumimoji="0" lang="cs-CZ" altLang="cs-CZ" sz="1200" b="0" i="0" u="none" strike="noStrike" cap="none" normalizeH="0" baseline="0" dirty="0" err="1">
                <a:ln>
                  <a:noFill/>
                </a:ln>
                <a:effectLst/>
                <a:latin typeface="helvetica neue"/>
              </a:rPr>
              <a:t>μV</a:t>
            </a:r>
            <a:r>
              <a:rPr kumimoji="0" lang="cs-CZ" altLang="cs-CZ" sz="1200" b="0" i="0" u="none" strike="noStrike" cap="none" normalizeH="0" baseline="0" dirty="0">
                <a:ln>
                  <a:noFill/>
                </a:ln>
                <a:effectLst/>
                <a:latin typeface="helvetica neue"/>
              </a:rPr>
              <a:t>, 		I = 36 </a:t>
            </a:r>
            <a:r>
              <a:rPr kumimoji="0" lang="cs-CZ" altLang="cs-CZ" sz="1200" b="0" i="0" u="none" strike="noStrike" cap="none" normalizeH="0" baseline="0" dirty="0" err="1">
                <a:ln>
                  <a:noFill/>
                </a:ln>
                <a:effectLst/>
                <a:latin typeface="helvetica neue"/>
              </a:rPr>
              <a:t>nA</a:t>
            </a:r>
            <a:r>
              <a:rPr kumimoji="0" lang="cs-CZ" altLang="cs-CZ" sz="1200" b="0" i="0" u="none" strike="noStrike" cap="none" normalizeH="0" baseline="0" dirty="0">
                <a:ln>
                  <a:noFill/>
                </a:ln>
                <a:effectLst/>
                <a:latin typeface="helvetica neue"/>
              </a:rPr>
              <a:t>; 		R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V = 14 V, 		I = 110 A; 		R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I = 0.001 A, 		R = 922 Ω; 		V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I = 825 A, 		R = 15.0 mΩ; 	V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V = 1.2 </a:t>
            </a:r>
            <a:r>
              <a:rPr kumimoji="0" lang="cs-CZ" altLang="cs-CZ" sz="1200" b="0" i="0" u="none" strike="noStrike" cap="none" normalizeH="0" baseline="0" dirty="0" err="1">
                <a:ln>
                  <a:noFill/>
                </a:ln>
                <a:effectLst/>
                <a:latin typeface="helvetica neue"/>
              </a:rPr>
              <a:t>kV</a:t>
            </a:r>
            <a:r>
              <a:rPr kumimoji="0" lang="cs-CZ" altLang="cs-CZ" sz="1200" b="0" i="0" u="none" strike="noStrike" cap="none" normalizeH="0" baseline="0" dirty="0">
                <a:ln>
                  <a:noFill/>
                </a:ln>
                <a:effectLst/>
                <a:latin typeface="helvetica neue"/>
              </a:rPr>
              <a:t>, 		R = 30 MΩ; 		I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V = 750 </a:t>
            </a:r>
            <a:r>
              <a:rPr kumimoji="0" lang="cs-CZ" altLang="cs-CZ" sz="1200" b="0" i="0" u="none" strike="noStrike" cap="none" normalizeH="0" baseline="0" dirty="0" err="1">
                <a:ln>
                  <a:noFill/>
                </a:ln>
                <a:effectLst/>
                <a:latin typeface="helvetica neue"/>
              </a:rPr>
              <a:t>mV</a:t>
            </a:r>
            <a:r>
              <a:rPr kumimoji="0" lang="cs-CZ" altLang="cs-CZ" sz="1200" b="0" i="0" u="none" strike="noStrike" cap="none" normalizeH="0" baseline="0" dirty="0">
                <a:ln>
                  <a:noFill/>
                </a:ln>
                <a:effectLst/>
                <a:latin typeface="helvetica neue"/>
              </a:rPr>
              <a:t>, 		R = 86 Ω; 		I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V = 30.0 V, 		I = 0.0025 A; 		R =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V = 0.00071 V, 	I = 3389 A; 		R =</a:t>
            </a:r>
            <a:endParaRPr kumimoji="0" lang="cs-CZ" altLang="cs-CZ" sz="1800" b="0" i="0" u="none" strike="noStrike" cap="none" normalizeH="0" baseline="0" dirty="0">
              <a:ln>
                <a:noFill/>
              </a:ln>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1" name="TextovéPole 10"/>
              <p:cNvSpPr txBox="1"/>
              <p:nvPr/>
            </p:nvSpPr>
            <p:spPr>
              <a:xfrm>
                <a:off x="4200741" y="1995635"/>
                <a:ext cx="918521" cy="794961"/>
              </a:xfrm>
              <a:prstGeom prst="rect">
                <a:avLst/>
              </a:prstGeom>
              <a:solidFill>
                <a:schemeClr val="bg1"/>
              </a:solidFill>
            </p:spPr>
            <p:txBody>
              <a:bodyPr wrap="none" lIns="0" tIns="0" rIns="0" bIns="0" rtlCol="0">
                <a:spAutoFit/>
              </a:bodyPr>
              <a:lstStyle/>
              <a:p>
                <a:r>
                  <a:rPr lang="cs-CZ" sz="3600" b="1" dirty="0">
                    <a:latin typeface="Times New Roman" panose="02020603050405020304" pitchFamily="18" charset="0"/>
                    <a:cs typeface="Times New Roman" panose="02020603050405020304" pitchFamily="18" charset="0"/>
                  </a:rPr>
                  <a:t>I = </a:t>
                </a:r>
                <a14:m>
                  <m:oMath xmlns:m="http://schemas.openxmlformats.org/officeDocument/2006/math">
                    <m:f>
                      <m:fPr>
                        <m:ctrlPr>
                          <a:rPr lang="cs-CZ" sz="3600" b="1" i="1" smtClean="0">
                            <a:latin typeface="Cambria Math" panose="02040503050406030204" pitchFamily="18" charset="0"/>
                          </a:rPr>
                        </m:ctrlPr>
                      </m:fPr>
                      <m:num>
                        <m:r>
                          <a:rPr lang="cs-CZ" sz="3600" b="1" i="0" smtClean="0">
                            <a:latin typeface="Cambria Math" panose="02040503050406030204" pitchFamily="18" charset="0"/>
                          </a:rPr>
                          <m:t>𝐕</m:t>
                        </m:r>
                      </m:num>
                      <m:den>
                        <m:r>
                          <a:rPr lang="cs-CZ" sz="3600" b="1" i="0" smtClean="0">
                            <a:latin typeface="Cambria Math" panose="02040503050406030204" pitchFamily="18" charset="0"/>
                          </a:rPr>
                          <m:t>𝐑</m:t>
                        </m:r>
                      </m:den>
                    </m:f>
                  </m:oMath>
                </a14:m>
                <a:endParaRPr lang="cs-CZ" sz="3600" b="1" dirty="0">
                  <a:latin typeface="Times New Roman" panose="02020603050405020304" pitchFamily="18" charset="0"/>
                  <a:cs typeface="Times New Roman" panose="02020603050405020304" pitchFamily="18" charset="0"/>
                </a:endParaRPr>
              </a:p>
            </p:txBody>
          </p:sp>
        </mc:Choice>
        <mc:Fallback xmlns="">
          <p:sp>
            <p:nvSpPr>
              <p:cNvPr id="11" name="TextovéPole 10"/>
              <p:cNvSpPr txBox="1">
                <a:spLocks noRot="1" noChangeAspect="1" noMove="1" noResize="1" noEditPoints="1" noAdjustHandles="1" noChangeArrowheads="1" noChangeShapeType="1" noTextEdit="1"/>
              </p:cNvSpPr>
              <p:nvPr/>
            </p:nvSpPr>
            <p:spPr>
              <a:xfrm>
                <a:off x="4200741" y="1995635"/>
                <a:ext cx="918521" cy="794961"/>
              </a:xfrm>
              <a:prstGeom prst="rect">
                <a:avLst/>
              </a:prstGeom>
              <a:blipFill>
                <a:blip r:embed="rId2"/>
                <a:stretch>
                  <a:fillRect l="-29801" t="-3817" r="-2649" b="-17557"/>
                </a:stretch>
              </a:blipFill>
            </p:spPr>
            <p:txBody>
              <a:bodyPr/>
              <a:lstStyle/>
              <a:p>
                <a:r>
                  <a:rPr lang="cs-CZ">
                    <a:noFill/>
                  </a:rPr>
                  <a:t> </a:t>
                </a:r>
              </a:p>
            </p:txBody>
          </p:sp>
        </mc:Fallback>
      </mc:AlternateContent>
      <p:sp>
        <p:nvSpPr>
          <p:cNvPr id="12" name="Obdélník 11"/>
          <p:cNvSpPr/>
          <p:nvPr/>
        </p:nvSpPr>
        <p:spPr>
          <a:xfrm>
            <a:off x="6086819" y="6304750"/>
            <a:ext cx="3116510" cy="230832"/>
          </a:xfrm>
          <a:prstGeom prst="rect">
            <a:avLst/>
          </a:prstGeom>
        </p:spPr>
        <p:txBody>
          <a:bodyPr wrap="square">
            <a:spAutoFit/>
          </a:bodyPr>
          <a:lstStyle/>
          <a:p>
            <a:r>
              <a:rPr lang="cs-CZ" sz="900" dirty="0">
                <a:hlinkClick r:id="rId3"/>
              </a:rPr>
              <a:t>https://www.allaboutcircuits.com/worksheets/ohms-law/</a:t>
            </a:r>
            <a:endParaRPr lang="cs-CZ" sz="900" dirty="0"/>
          </a:p>
        </p:txBody>
      </p:sp>
    </p:spTree>
    <p:extLst>
      <p:ext uri="{BB962C8B-B14F-4D97-AF65-F5344CB8AC3E}">
        <p14:creationId xmlns:p14="http://schemas.microsoft.com/office/powerpoint/2010/main" val="3992595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34</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sp>
        <p:nvSpPr>
          <p:cNvPr id="6" name="Rectangle 1"/>
          <p:cNvSpPr>
            <a:spLocks noChangeArrowheads="1"/>
          </p:cNvSpPr>
          <p:nvPr/>
        </p:nvSpPr>
        <p:spPr bwMode="auto">
          <a:xfrm>
            <a:off x="10344" y="1086326"/>
            <a:ext cx="8686800" cy="830997"/>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9</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In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three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resistors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receive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same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amount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voltage</a:t>
            </a:r>
            <a:r>
              <a:rPr kumimoji="0" lang="cs-CZ" altLang="cs-CZ" sz="1200" b="0" i="0" u="none" strike="noStrike" cap="none" normalizeH="0" baseline="0" dirty="0">
                <a:ln>
                  <a:noFill/>
                </a:ln>
                <a:effectLst/>
                <a:latin typeface="helvetica neue"/>
              </a:rPr>
              <a:t> (24 </a:t>
            </a:r>
            <a:r>
              <a:rPr kumimoji="0" lang="cs-CZ" altLang="cs-CZ" sz="1200" b="0" i="0" u="none" strike="noStrike" cap="none" normalizeH="0" baseline="0" dirty="0" err="1">
                <a:ln>
                  <a:noFill/>
                </a:ln>
                <a:effectLst/>
                <a:latin typeface="helvetica neue"/>
              </a:rPr>
              <a:t>volts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from</a:t>
            </a:r>
            <a:r>
              <a:rPr kumimoji="0" lang="cs-CZ" altLang="cs-CZ" sz="1200" b="0" i="0" u="none" strike="noStrike" cap="none" normalizeH="0" baseline="0" dirty="0">
                <a:ln>
                  <a:noFill/>
                </a:ln>
                <a:effectLst/>
                <a:latin typeface="helvetica neue"/>
              </a:rPr>
              <a:t> a single source. </a:t>
            </a:r>
            <a:r>
              <a:rPr kumimoji="0" lang="cs-CZ" altLang="cs-CZ" sz="1200" b="0" i="0" u="none" strike="noStrike" cap="none" normalizeH="0" baseline="0" dirty="0" err="1">
                <a:ln>
                  <a:noFill/>
                </a:ln>
                <a:effectLst/>
                <a:latin typeface="helvetica neue"/>
              </a:rPr>
              <a:t>Calculate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amount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current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drawn</a:t>
            </a:r>
            <a:r>
              <a:rPr kumimoji="0" lang="cs-CZ" altLang="cs-CZ" sz="1200" b="0" i="0" u="none" strike="noStrike" cap="none" normalizeH="0" baseline="0" dirty="0">
                <a:ln>
                  <a:noFill/>
                </a:ln>
                <a:effectLst/>
                <a:latin typeface="helvetica neue"/>
              </a:rPr>
              <a:t>” by </a:t>
            </a:r>
            <a:r>
              <a:rPr kumimoji="0" lang="cs-CZ" altLang="cs-CZ" sz="1200" b="0" i="0" u="none" strike="noStrike" cap="none" normalizeH="0" baseline="0" dirty="0" err="1">
                <a:ln>
                  <a:noFill/>
                </a:ln>
                <a:effectLst/>
                <a:latin typeface="helvetica neue"/>
              </a:rPr>
              <a:t>each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resistor</a:t>
            </a:r>
            <a:r>
              <a:rPr kumimoji="0" lang="cs-CZ" altLang="cs-CZ" sz="1200" b="0" i="0" u="none" strike="noStrike" cap="none" normalizeH="0" baseline="0" dirty="0">
                <a:ln>
                  <a:noFill/>
                </a:ln>
                <a:effectLst/>
                <a:latin typeface="helvetica neue"/>
              </a:rPr>
              <a:t>, as </a:t>
            </a:r>
            <a:r>
              <a:rPr kumimoji="0" lang="cs-CZ" altLang="cs-CZ" sz="1200" b="0" i="0" u="none" strike="noStrike" cap="none" normalizeH="0" baseline="0" dirty="0" err="1">
                <a:ln>
                  <a:noFill/>
                </a:ln>
                <a:effectLst/>
                <a:latin typeface="helvetica neue"/>
              </a:rPr>
              <a:t>well</a:t>
            </a:r>
            <a:r>
              <a:rPr kumimoji="0" lang="cs-CZ" altLang="cs-CZ" sz="1200" b="0" i="0" u="none" strike="noStrike" cap="none" normalizeH="0" baseline="0" dirty="0">
                <a:ln>
                  <a:noFill/>
                </a:ln>
                <a:effectLst/>
                <a:latin typeface="helvetica neue"/>
              </a:rPr>
              <a:t> as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amount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power</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dissipated</a:t>
            </a:r>
            <a:r>
              <a:rPr kumimoji="0" lang="cs-CZ" altLang="cs-CZ" sz="1200" b="0" i="0" u="none" strike="noStrike" cap="none" normalizeH="0" baseline="0" dirty="0">
                <a:ln>
                  <a:noFill/>
                </a:ln>
                <a:effectLst/>
                <a:latin typeface="helvetica neue"/>
              </a:rPr>
              <a:t> by </a:t>
            </a:r>
            <a:r>
              <a:rPr kumimoji="0" lang="cs-CZ" altLang="cs-CZ" sz="1200" b="0" i="0" u="none" strike="noStrike" cap="none" normalizeH="0" baseline="0" dirty="0" err="1">
                <a:ln>
                  <a:noFill/>
                </a:ln>
                <a:effectLst/>
                <a:latin typeface="helvetica neue"/>
              </a:rPr>
              <a:t>each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resistor</a:t>
            </a:r>
            <a:r>
              <a:rPr kumimoji="0" lang="cs-CZ" altLang="cs-CZ" sz="1200" b="0" i="0" u="none" strike="noStrike" cap="none" normalizeH="0" baseline="0" dirty="0">
                <a:ln>
                  <a:noFill/>
                </a:ln>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  </a:t>
            </a:r>
            <a:endParaRPr kumimoji="0" lang="cs-CZ" altLang="cs-CZ" sz="11900" b="0" i="0" u="none" strike="noStrike" cap="none" normalizeH="0" baseline="0" dirty="0">
              <a:ln>
                <a:noFill/>
              </a:ln>
              <a:effectLst/>
              <a:latin typeface="helvetica neue"/>
            </a:endParaRPr>
          </a:p>
        </p:txBody>
      </p:sp>
      <p:sp>
        <p:nvSpPr>
          <p:cNvPr id="12" name="Obdélník 11"/>
          <p:cNvSpPr/>
          <p:nvPr/>
        </p:nvSpPr>
        <p:spPr>
          <a:xfrm>
            <a:off x="5599650" y="6314309"/>
            <a:ext cx="3535961" cy="230832"/>
          </a:xfrm>
          <a:prstGeom prst="rect">
            <a:avLst/>
          </a:prstGeom>
        </p:spPr>
        <p:txBody>
          <a:bodyPr wrap="square">
            <a:spAutoFit/>
          </a:bodyPr>
          <a:lstStyle/>
          <a:p>
            <a:r>
              <a:rPr lang="cs-CZ" sz="900" dirty="0">
                <a:hlinkClick r:id="rId2"/>
              </a:rPr>
              <a:t>https://www.allaboutcircuits.com/worksheets/parallel-dc-circuits/</a:t>
            </a:r>
            <a:endParaRPr lang="cs-CZ" sz="900" dirty="0"/>
          </a:p>
        </p:txBody>
      </p:sp>
      <p:pic>
        <p:nvPicPr>
          <p:cNvPr id="7" name="Obrázek 6"/>
          <p:cNvPicPr>
            <a:picLocks noChangeAspect="1"/>
          </p:cNvPicPr>
          <p:nvPr/>
        </p:nvPicPr>
        <p:blipFill>
          <a:blip r:embed="rId3"/>
          <a:stretch>
            <a:fillRect/>
          </a:stretch>
        </p:blipFill>
        <p:spPr>
          <a:xfrm>
            <a:off x="788658" y="2234299"/>
            <a:ext cx="2180952" cy="3733333"/>
          </a:xfrm>
          <a:prstGeom prst="rect">
            <a:avLst/>
          </a:prstGeom>
        </p:spPr>
      </p:pic>
    </p:spTree>
    <p:extLst>
      <p:ext uri="{BB962C8B-B14F-4D97-AF65-F5344CB8AC3E}">
        <p14:creationId xmlns:p14="http://schemas.microsoft.com/office/powerpoint/2010/main" val="1666063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35</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sp>
        <p:nvSpPr>
          <p:cNvPr id="7" name="Rectangle 1"/>
          <p:cNvSpPr>
            <a:spLocks noChangeArrowheads="1"/>
          </p:cNvSpPr>
          <p:nvPr/>
        </p:nvSpPr>
        <p:spPr bwMode="auto">
          <a:xfrm>
            <a:off x="226502" y="1015957"/>
            <a:ext cx="7642371" cy="646331"/>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10</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What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will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happen</a:t>
            </a:r>
            <a:r>
              <a:rPr kumimoji="0" lang="cs-CZ" altLang="cs-CZ" sz="1200" b="0" i="0" u="none" strike="noStrike" cap="none" normalizeH="0" baseline="0" dirty="0">
                <a:ln>
                  <a:noFill/>
                </a:ln>
                <a:effectLst/>
                <a:latin typeface="helvetica neue"/>
              </a:rPr>
              <a:t> to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brightness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light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bulb</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switch</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suddenly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closed</a:t>
            </a:r>
            <a:r>
              <a:rPr kumimoji="0" lang="cs-CZ" altLang="cs-CZ" sz="1200" b="0" i="0" u="none" strike="noStrike" cap="none" normalizeH="0" baseline="0" dirty="0">
                <a:ln>
                  <a:noFill/>
                </a:ln>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  </a:t>
            </a:r>
            <a:endParaRPr kumimoji="0" lang="cs-CZ" altLang="cs-CZ" sz="8000" b="0" i="0" u="none" strike="noStrike" cap="none" normalizeH="0" baseline="0" dirty="0">
              <a:ln>
                <a:noFill/>
              </a:ln>
              <a:effectLst/>
              <a:latin typeface="helvetica neue"/>
            </a:endParaRPr>
          </a:p>
        </p:txBody>
      </p:sp>
      <p:pic>
        <p:nvPicPr>
          <p:cNvPr id="5122" name="Picture 2" descr="https://sub.allaboutcircuits.com/images/quiz/00103x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97946" y="1414199"/>
            <a:ext cx="3463856" cy="4595611"/>
          </a:xfrm>
          <a:prstGeom prst="rect">
            <a:avLst/>
          </a:prstGeom>
          <a:solidFill>
            <a:srgbClr val="F5F5F5"/>
          </a:solidFill>
        </p:spPr>
      </p:pic>
      <p:sp>
        <p:nvSpPr>
          <p:cNvPr id="10" name="Obdélník 9"/>
          <p:cNvSpPr/>
          <p:nvPr/>
        </p:nvSpPr>
        <p:spPr>
          <a:xfrm>
            <a:off x="5599650" y="6314309"/>
            <a:ext cx="3535961" cy="230832"/>
          </a:xfrm>
          <a:prstGeom prst="rect">
            <a:avLst/>
          </a:prstGeom>
        </p:spPr>
        <p:txBody>
          <a:bodyPr wrap="square">
            <a:spAutoFit/>
          </a:bodyPr>
          <a:lstStyle/>
          <a:p>
            <a:r>
              <a:rPr lang="cs-CZ" sz="900" dirty="0">
                <a:hlinkClick r:id="rId3"/>
              </a:rPr>
              <a:t>https://www.allaboutcircuits.com/worksheets/parallel-dc-circuits/</a:t>
            </a:r>
            <a:endParaRPr lang="cs-CZ" sz="900" dirty="0"/>
          </a:p>
        </p:txBody>
      </p:sp>
    </p:spTree>
    <p:extLst>
      <p:ext uri="{BB962C8B-B14F-4D97-AF65-F5344CB8AC3E}">
        <p14:creationId xmlns:p14="http://schemas.microsoft.com/office/powerpoint/2010/main" val="2513445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36</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graphicFrame>
        <p:nvGraphicFramePr>
          <p:cNvPr id="6" name="Tabulka 5"/>
          <p:cNvGraphicFramePr>
            <a:graphicFrameLocks noGrp="1"/>
          </p:cNvGraphicFramePr>
          <p:nvPr>
            <p:extLst>
              <p:ext uri="{D42A27DB-BD31-4B8C-83A1-F6EECF244321}">
                <p14:modId xmlns:p14="http://schemas.microsoft.com/office/powerpoint/2010/main" val="3814163132"/>
              </p:ext>
            </p:extLst>
          </p:nvPr>
        </p:nvGraphicFramePr>
        <p:xfrm>
          <a:off x="302840" y="2143193"/>
          <a:ext cx="4650823" cy="403860"/>
        </p:xfrm>
        <a:graphic>
          <a:graphicData uri="http://schemas.openxmlformats.org/drawingml/2006/table">
            <a:tbl>
              <a:tblPr/>
              <a:tblGrid>
                <a:gridCol w="4650823">
                  <a:extLst>
                    <a:ext uri="{9D8B030D-6E8A-4147-A177-3AD203B41FA5}">
                      <a16:colId xmlns:a16="http://schemas.microsoft.com/office/drawing/2014/main" val="1029093325"/>
                    </a:ext>
                  </a:extLst>
                </a:gridCol>
              </a:tblGrid>
              <a:tr h="0">
                <a:tc>
                  <a:txBody>
                    <a:bodyPr/>
                    <a:lstStyle/>
                    <a:p>
                      <a:r>
                        <a:rPr lang="pt-BR" sz="2400" dirty="0">
                          <a:effectLst/>
                        </a:rPr>
                        <a:t>R</a:t>
                      </a:r>
                      <a:r>
                        <a:rPr lang="pt-BR" sz="2400" baseline="-25000" dirty="0">
                          <a:effectLst/>
                        </a:rPr>
                        <a:t>total</a:t>
                      </a:r>
                      <a:r>
                        <a:rPr lang="pt-BR" sz="2400" dirty="0">
                          <a:effectLst/>
                        </a:rPr>
                        <a:t> = (R</a:t>
                      </a:r>
                      <a:r>
                        <a:rPr lang="pt-BR" sz="2400" baseline="-25000" dirty="0">
                          <a:effectLst/>
                        </a:rPr>
                        <a:t>1</a:t>
                      </a:r>
                      <a:r>
                        <a:rPr lang="pt-BR" sz="2400" baseline="30000" dirty="0">
                          <a:effectLst/>
                        </a:rPr>
                        <a:t>−1</a:t>
                      </a:r>
                      <a:r>
                        <a:rPr lang="pt-BR" sz="2400" dirty="0">
                          <a:effectLst/>
                        </a:rPr>
                        <a:t> + R</a:t>
                      </a:r>
                      <a:r>
                        <a:rPr lang="pt-BR" sz="2400" baseline="-25000" dirty="0">
                          <a:effectLst/>
                        </a:rPr>
                        <a:t>2</a:t>
                      </a:r>
                      <a:r>
                        <a:rPr lang="pt-BR" sz="2400" baseline="30000" dirty="0">
                          <a:effectLst/>
                        </a:rPr>
                        <a:t>−1</a:t>
                      </a:r>
                      <a:r>
                        <a:rPr lang="pt-BR" sz="2400" dirty="0">
                          <a:effectLst/>
                        </a:rPr>
                        <a:t> + …R</a:t>
                      </a:r>
                      <a:r>
                        <a:rPr lang="pt-BR" sz="2400" baseline="-25000" dirty="0">
                          <a:effectLst/>
                        </a:rPr>
                        <a:t>n</a:t>
                      </a:r>
                      <a:r>
                        <a:rPr lang="pt-BR" sz="2400" baseline="30000" dirty="0">
                          <a:effectLst/>
                        </a:rPr>
                        <a:t>−1</a:t>
                      </a:r>
                      <a:r>
                        <a:rPr lang="pt-BR" sz="2400" dirty="0">
                          <a:effectLst/>
                        </a:rPr>
                        <a:t>)</a:t>
                      </a:r>
                      <a:r>
                        <a:rPr lang="pt-BR" sz="2400" baseline="30000" dirty="0">
                          <a:effectLst/>
                        </a:rPr>
                        <a:t>−1</a:t>
                      </a:r>
                      <a:endParaRPr lang="pt-BR" sz="2400" dirty="0">
                        <a:effectLst/>
                      </a:endParaRPr>
                    </a:p>
                  </a:txBody>
                  <a:tcPr marL="19050" marR="19050" marT="19050" marB="19050" anchor="ctr">
                    <a:lnL>
                      <a:noFill/>
                    </a:lnL>
                    <a:lnR>
                      <a:noFill/>
                    </a:lnR>
                    <a:lnT>
                      <a:noFill/>
                    </a:lnT>
                    <a:lnB>
                      <a:noFill/>
                    </a:lnB>
                    <a:solidFill>
                      <a:schemeClr val="bg1"/>
                    </a:solidFill>
                  </a:tcPr>
                </a:tc>
                <a:extLst>
                  <a:ext uri="{0D108BD9-81ED-4DB2-BD59-A6C34878D82A}">
                    <a16:rowId xmlns:a16="http://schemas.microsoft.com/office/drawing/2014/main" val="812989838"/>
                  </a:ext>
                </a:extLst>
              </a:tr>
            </a:tbl>
          </a:graphicData>
        </a:graphic>
      </p:graphicFrame>
      <p:sp>
        <p:nvSpPr>
          <p:cNvPr id="8" name="Rectangle 1"/>
          <p:cNvSpPr>
            <a:spLocks noChangeArrowheads="1"/>
          </p:cNvSpPr>
          <p:nvPr/>
        </p:nvSpPr>
        <p:spPr bwMode="auto">
          <a:xfrm>
            <a:off x="289421" y="1256192"/>
            <a:ext cx="8753747" cy="646331"/>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11</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equation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for</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calculating</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total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resistance</a:t>
            </a:r>
            <a:r>
              <a:rPr kumimoji="0" lang="cs-CZ" altLang="cs-CZ" sz="1200" b="0" i="0" u="none" strike="noStrike" cap="none" normalizeH="0" baseline="0" dirty="0">
                <a:ln>
                  <a:noFill/>
                </a:ln>
                <a:effectLst/>
                <a:latin typeface="helvetica neue"/>
              </a:rPr>
              <a:t> in a </a:t>
            </a:r>
            <a:r>
              <a:rPr kumimoji="0" lang="cs-CZ" altLang="cs-CZ" sz="1200" b="0" i="0" u="none" strike="noStrike" cap="none" normalizeH="0" baseline="0" dirty="0" err="1">
                <a:ln>
                  <a:noFill/>
                </a:ln>
                <a:effectLst/>
                <a:latin typeface="helvetica neue"/>
              </a:rPr>
              <a:t>parallel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for</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any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number</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parallel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resistances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sometimes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written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like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a:t>
            </a:r>
          </a:p>
        </p:txBody>
      </p:sp>
      <p:sp>
        <p:nvSpPr>
          <p:cNvPr id="10" name="Rectangle 1"/>
          <p:cNvSpPr>
            <a:spLocks noChangeArrowheads="1"/>
          </p:cNvSpPr>
          <p:nvPr/>
        </p:nvSpPr>
        <p:spPr bwMode="auto">
          <a:xfrm>
            <a:off x="302840" y="3002683"/>
            <a:ext cx="8753747" cy="27699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Re-</a:t>
            </a:r>
            <a:r>
              <a:rPr kumimoji="0" lang="cs-CZ" altLang="cs-CZ" sz="1200" b="0" i="0" u="none" strike="noStrike" cap="none" normalizeH="0" baseline="0" dirty="0" err="1">
                <a:ln>
                  <a:noFill/>
                </a:ln>
                <a:effectLst/>
                <a:latin typeface="helvetica neue"/>
              </a:rPr>
              <a:t>write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equation</a:t>
            </a:r>
            <a:r>
              <a:rPr kumimoji="0" lang="cs-CZ" altLang="cs-CZ" sz="1200" b="0" i="0" u="none" strike="noStrike" cap="none" normalizeH="0" baseline="0" dirty="0">
                <a:ln>
                  <a:noFill/>
                </a:ln>
                <a:effectLst/>
                <a:latin typeface="helvetica neue"/>
              </a:rPr>
              <a:t> in such a </a:t>
            </a:r>
            <a:r>
              <a:rPr kumimoji="0" lang="cs-CZ" altLang="cs-CZ" sz="1200" b="0" i="0" u="none" strike="noStrike" cap="none" normalizeH="0" baseline="0" dirty="0" err="1">
                <a:ln>
                  <a:noFill/>
                </a:ln>
                <a:effectLst/>
                <a:latin typeface="helvetica neue"/>
              </a:rPr>
              <a:t>way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that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it</a:t>
            </a:r>
            <a:r>
              <a:rPr kumimoji="0" lang="cs-CZ" altLang="cs-CZ" sz="1200" b="0" i="0" u="none" strike="noStrike" cap="none" normalizeH="0" baseline="0" dirty="0">
                <a:ln>
                  <a:noFill/>
                </a:ln>
                <a:effectLst/>
                <a:latin typeface="helvetica neue"/>
              </a:rPr>
              <a:t> no </a:t>
            </a:r>
            <a:r>
              <a:rPr kumimoji="0" lang="cs-CZ" altLang="cs-CZ" sz="1200" b="0" i="0" u="none" strike="noStrike" cap="none" normalizeH="0" baseline="0" dirty="0" err="1">
                <a:ln>
                  <a:noFill/>
                </a:ln>
                <a:effectLst/>
                <a:latin typeface="helvetica neue"/>
              </a:rPr>
              <a:t>longer</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contains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any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exponents</a:t>
            </a:r>
            <a:r>
              <a:rPr lang="cs-CZ" altLang="cs-CZ" sz="1200" dirty="0">
                <a:latin typeface="helvetica neue"/>
              </a:rPr>
              <a:t>:</a:t>
            </a:r>
            <a:endParaRPr kumimoji="0" lang="cs-CZ" altLang="cs-CZ" sz="1800" b="0" i="0" u="none" strike="noStrike" cap="none" normalizeH="0" baseline="0" dirty="0">
              <a:ln>
                <a:noFill/>
              </a:ln>
              <a:effectLst/>
            </a:endParaRPr>
          </a:p>
        </p:txBody>
      </p:sp>
      <p:sp>
        <p:nvSpPr>
          <p:cNvPr id="11" name="Obdélník 10"/>
          <p:cNvSpPr/>
          <p:nvPr/>
        </p:nvSpPr>
        <p:spPr>
          <a:xfrm>
            <a:off x="5725485" y="6314309"/>
            <a:ext cx="3535961" cy="230832"/>
          </a:xfrm>
          <a:prstGeom prst="rect">
            <a:avLst/>
          </a:prstGeom>
        </p:spPr>
        <p:txBody>
          <a:bodyPr wrap="square">
            <a:spAutoFit/>
          </a:bodyPr>
          <a:lstStyle/>
          <a:p>
            <a:r>
              <a:rPr lang="cs-CZ" sz="900" dirty="0">
                <a:hlinkClick r:id="rId2"/>
              </a:rPr>
              <a:t>https://www.allaboutcircuits.com/worksheets/parallel-dc-circuits/</a:t>
            </a:r>
            <a:endParaRPr lang="cs-CZ" sz="900" dirty="0"/>
          </a:p>
        </p:txBody>
      </p:sp>
    </p:spTree>
    <p:extLst>
      <p:ext uri="{BB962C8B-B14F-4D97-AF65-F5344CB8AC3E}">
        <p14:creationId xmlns:p14="http://schemas.microsoft.com/office/powerpoint/2010/main" val="1118148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37</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sp>
        <p:nvSpPr>
          <p:cNvPr id="9" name="Rectangle 1"/>
          <p:cNvSpPr>
            <a:spLocks noChangeArrowheads="1"/>
          </p:cNvSpPr>
          <p:nvPr/>
        </p:nvSpPr>
        <p:spPr bwMode="auto">
          <a:xfrm>
            <a:off x="467544" y="1293188"/>
            <a:ext cx="8064896" cy="632142"/>
          </a:xfrm>
          <a:prstGeom prst="rect">
            <a:avLst/>
          </a:prstGeom>
          <a:solidFill>
            <a:schemeClr val="bg1"/>
          </a:solidFill>
          <a:ln w="9525">
            <a:solidFill>
              <a:schemeClr val="tx1"/>
            </a:solidFill>
            <a:prstDash val="solid"/>
            <a:miter lim="800000"/>
            <a:headEnd/>
            <a:tailEnd/>
          </a:ln>
          <a:effectLst/>
        </p:spPr>
        <p:txBody>
          <a:bodyPr vert="horz" wrap="square" lIns="91440" tIns="130134" rIns="91440" bIns="130134"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12</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Manipulate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equation</a:t>
            </a:r>
            <a:r>
              <a:rPr kumimoji="0" lang="cs-CZ" altLang="cs-CZ" sz="1200" b="0" i="0" u="none" strike="noStrike" cap="none" normalizeH="0" baseline="0" dirty="0">
                <a:ln>
                  <a:noFill/>
                </a:ln>
                <a:effectLst/>
                <a:latin typeface="helvetica neue"/>
              </a:rPr>
              <a:t> to </a:t>
            </a:r>
            <a:r>
              <a:rPr kumimoji="0" lang="cs-CZ" altLang="cs-CZ" sz="1200" b="0" i="0" u="none" strike="noStrike" cap="none" normalizeH="0" baseline="0" dirty="0" err="1">
                <a:ln>
                  <a:noFill/>
                </a:ln>
                <a:effectLst/>
                <a:latin typeface="helvetica neue"/>
              </a:rPr>
              <a:t>solve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for</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resistor</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value</a:t>
            </a:r>
            <a:r>
              <a:rPr kumimoji="0" lang="cs-CZ" altLang="cs-CZ" sz="1200" b="0" i="0" u="none" strike="noStrike" cap="none" normalizeH="0" baseline="0" dirty="0">
                <a:ln>
                  <a:noFill/>
                </a:ln>
                <a:effectLst/>
                <a:latin typeface="helvetica neue"/>
              </a:rPr>
              <a:t> R</a:t>
            </a:r>
            <a:r>
              <a:rPr kumimoji="0" lang="cs-CZ" altLang="cs-CZ" sz="1200" b="0" i="0" u="none" strike="noStrike" cap="none" normalizeH="0" baseline="-30000" dirty="0">
                <a:ln>
                  <a:noFill/>
                </a:ln>
                <a:effectLst/>
                <a:latin typeface="helvetica neue"/>
              </a:rPr>
              <a:t>1</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given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values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R</a:t>
            </a:r>
            <a:r>
              <a:rPr kumimoji="0" lang="cs-CZ" altLang="cs-CZ" sz="1200" b="0" i="0" u="none" strike="noStrike" cap="none" normalizeH="0" baseline="-30000" dirty="0">
                <a:ln>
                  <a:noFill/>
                </a:ln>
                <a:effectLst/>
                <a:latin typeface="helvetica neue"/>
              </a:rPr>
              <a:t>2</a:t>
            </a:r>
            <a:r>
              <a:rPr kumimoji="0" lang="cs-CZ" altLang="cs-CZ" sz="1200" b="0" i="0" u="none" strike="noStrike" cap="none" normalizeH="0" baseline="0" dirty="0">
                <a:ln>
                  <a:noFill/>
                </a:ln>
                <a:effectLst/>
                <a:latin typeface="helvetica neue"/>
              </a:rPr>
              <a:t> and </a:t>
            </a:r>
            <a:r>
              <a:rPr kumimoji="0" lang="cs-CZ" altLang="cs-CZ" sz="1200" b="0" i="0" u="none" strike="noStrike" cap="none" normalizeH="0" baseline="0" dirty="0" err="1">
                <a:ln>
                  <a:noFill/>
                </a:ln>
                <a:effectLst/>
                <a:latin typeface="helvetica neue"/>
              </a:rPr>
              <a:t>R</a:t>
            </a:r>
            <a:r>
              <a:rPr kumimoji="0" lang="cs-CZ" altLang="cs-CZ" sz="1200" b="0" i="0" u="none" strike="noStrike" cap="none" normalizeH="0" baseline="-30000" dirty="0" err="1">
                <a:ln>
                  <a:noFill/>
                </a:ln>
                <a:effectLst/>
                <a:latin typeface="helvetica neue"/>
              </a:rPr>
              <a:t>p</a:t>
            </a:r>
            <a:r>
              <a:rPr kumimoji="0" lang="cs-CZ" altLang="cs-CZ" sz="1200" b="0" i="0" u="none" strike="noStrike" cap="none" normalizeH="0" baseline="0" dirty="0">
                <a:ln>
                  <a:noFill/>
                </a:ln>
                <a:effectLst/>
                <a:latin typeface="helvetica neue"/>
              </a:rPr>
              <a:t>:</a:t>
            </a:r>
            <a:endParaRPr kumimoji="0" lang="cs-CZ" altLang="cs-CZ" sz="1800" b="0" i="0" u="none" strike="noStrike" cap="none" normalizeH="0" baseline="0" dirty="0">
              <a:ln>
                <a:noFill/>
              </a:ln>
              <a:effectLst/>
            </a:endParaRPr>
          </a:p>
        </p:txBody>
      </p:sp>
      <p:sp>
        <p:nvSpPr>
          <p:cNvPr id="11" name="Rectangle 2"/>
          <p:cNvSpPr>
            <a:spLocks noChangeArrowheads="1"/>
          </p:cNvSpPr>
          <p:nvPr/>
        </p:nvSpPr>
        <p:spPr bwMode="auto">
          <a:xfrm>
            <a:off x="348143" y="539584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dirty="0">
              <a:ln>
                <a:noFill/>
              </a:ln>
              <a:solidFill>
                <a:srgbClr val="2C3E50"/>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solidFill>
                  <a:srgbClr val="2C3E50"/>
                </a:solidFill>
                <a:effectLst/>
                <a:latin typeface="helvetica neue"/>
              </a:rPr>
              <a:t>Then</a:t>
            </a:r>
            <a:r>
              <a:rPr kumimoji="0" lang="cs-CZ" altLang="cs-CZ" sz="1200" b="0" i="0" u="none" strike="noStrike" cap="none" normalizeH="0" baseline="0" dirty="0">
                <a:ln>
                  <a:noFill/>
                </a:ln>
                <a:solidFill>
                  <a:srgbClr val="2C3E50"/>
                </a:solidFill>
                <a:effectLst/>
                <a:latin typeface="helvetica neue"/>
              </a:rPr>
              <a:t>, </a:t>
            </a:r>
            <a:r>
              <a:rPr kumimoji="0" lang="cs-CZ" altLang="cs-CZ" sz="1200" b="0" i="0" u="none" strike="noStrike" cap="none" normalizeH="0" baseline="0" dirty="0" err="1">
                <a:ln>
                  <a:noFill/>
                </a:ln>
                <a:solidFill>
                  <a:srgbClr val="2C3E50"/>
                </a:solidFill>
                <a:effectLst/>
                <a:latin typeface="helvetica neue"/>
              </a:rPr>
              <a:t>give</a:t>
            </a:r>
            <a:r>
              <a:rPr kumimoji="0" lang="cs-CZ" altLang="cs-CZ" sz="1200" b="0" i="0" u="none" strike="noStrike" cap="none" normalizeH="0" baseline="0" dirty="0">
                <a:ln>
                  <a:noFill/>
                </a:ln>
                <a:solidFill>
                  <a:srgbClr val="2C3E50"/>
                </a:solidFill>
                <a:effectLst/>
                <a:latin typeface="helvetica neue"/>
              </a:rPr>
              <a:t> </a:t>
            </a:r>
            <a:r>
              <a:rPr kumimoji="0" lang="cs-CZ" altLang="cs-CZ" sz="1200" b="0" i="0" u="none" strike="noStrike" cap="none" normalizeH="0" baseline="0" dirty="0" err="1">
                <a:ln>
                  <a:noFill/>
                </a:ln>
                <a:solidFill>
                  <a:srgbClr val="2C3E50"/>
                </a:solidFill>
                <a:effectLst/>
                <a:latin typeface="helvetica neue"/>
              </a:rPr>
              <a:t>an</a:t>
            </a:r>
            <a:r>
              <a:rPr kumimoji="0" lang="cs-CZ" altLang="cs-CZ" sz="1200" b="0" i="0" u="none" strike="noStrike" cap="none" normalizeH="0" baseline="0" dirty="0">
                <a:ln>
                  <a:noFill/>
                </a:ln>
                <a:solidFill>
                  <a:srgbClr val="2C3E50"/>
                </a:solidFill>
                <a:effectLst/>
                <a:latin typeface="helvetica neue"/>
              </a:rPr>
              <a:t> </a:t>
            </a:r>
            <a:r>
              <a:rPr kumimoji="0" lang="cs-CZ" altLang="cs-CZ" sz="1200" b="0" i="0" u="none" strike="noStrike" cap="none" normalizeH="0" baseline="0" dirty="0" err="1">
                <a:ln>
                  <a:noFill/>
                </a:ln>
                <a:solidFill>
                  <a:srgbClr val="2C3E50"/>
                </a:solidFill>
                <a:effectLst/>
                <a:latin typeface="helvetica neue"/>
              </a:rPr>
              <a:t>example</a:t>
            </a:r>
            <a:r>
              <a:rPr kumimoji="0" lang="cs-CZ" altLang="cs-CZ" sz="1200" b="0" i="0" u="none" strike="noStrike" cap="none" normalizeH="0" baseline="0" dirty="0">
                <a:ln>
                  <a:noFill/>
                </a:ln>
                <a:solidFill>
                  <a:srgbClr val="2C3E50"/>
                </a:solidFill>
                <a:effectLst/>
                <a:latin typeface="helvetica neue"/>
              </a:rPr>
              <a:t> </a:t>
            </a:r>
            <a:r>
              <a:rPr kumimoji="0" lang="cs-CZ" altLang="cs-CZ" sz="1200" b="0" i="0" u="none" strike="noStrike" cap="none" normalizeH="0" baseline="0" dirty="0" err="1">
                <a:ln>
                  <a:noFill/>
                </a:ln>
                <a:solidFill>
                  <a:srgbClr val="2C3E50"/>
                </a:solidFill>
                <a:effectLst/>
                <a:latin typeface="helvetica neue"/>
              </a:rPr>
              <a:t>of</a:t>
            </a:r>
            <a:r>
              <a:rPr kumimoji="0" lang="cs-CZ" altLang="cs-CZ" sz="1200" b="0" i="0" u="none" strike="noStrike" cap="none" normalizeH="0" baseline="0" dirty="0">
                <a:ln>
                  <a:noFill/>
                </a:ln>
                <a:solidFill>
                  <a:srgbClr val="2C3E50"/>
                </a:solidFill>
                <a:effectLst/>
                <a:latin typeface="helvetica neue"/>
              </a:rPr>
              <a:t> a </a:t>
            </a:r>
            <a:r>
              <a:rPr kumimoji="0" lang="cs-CZ" altLang="cs-CZ" sz="1200" b="0" i="0" u="none" strike="noStrike" cap="none" normalizeH="0" baseline="0" dirty="0" err="1">
                <a:ln>
                  <a:noFill/>
                </a:ln>
                <a:solidFill>
                  <a:srgbClr val="2C3E50"/>
                </a:solidFill>
                <a:effectLst/>
                <a:latin typeface="helvetica neue"/>
              </a:rPr>
              <a:t>practical</a:t>
            </a:r>
            <a:r>
              <a:rPr kumimoji="0" lang="cs-CZ" altLang="cs-CZ" sz="1200" b="0" i="0" u="none" strike="noStrike" cap="none" normalizeH="0" baseline="0" dirty="0">
                <a:ln>
                  <a:noFill/>
                </a:ln>
                <a:solidFill>
                  <a:srgbClr val="2C3E50"/>
                </a:solidFill>
                <a:effectLst/>
                <a:latin typeface="helvetica neue"/>
              </a:rPr>
              <a:t> </a:t>
            </a:r>
            <a:r>
              <a:rPr kumimoji="0" lang="cs-CZ" altLang="cs-CZ" sz="1200" b="0" i="0" u="none" strike="noStrike" cap="none" normalizeH="0" baseline="0" dirty="0" err="1">
                <a:ln>
                  <a:noFill/>
                </a:ln>
                <a:solidFill>
                  <a:srgbClr val="2C3E50"/>
                </a:solidFill>
                <a:effectLst/>
                <a:latin typeface="helvetica neue"/>
              </a:rPr>
              <a:t>situation</a:t>
            </a:r>
            <a:r>
              <a:rPr kumimoji="0" lang="cs-CZ" altLang="cs-CZ" sz="1200" b="0" i="0" u="none" strike="noStrike" cap="none" normalizeH="0" baseline="0" dirty="0">
                <a:ln>
                  <a:noFill/>
                </a:ln>
                <a:solidFill>
                  <a:srgbClr val="2C3E50"/>
                </a:solidFill>
                <a:effectLst/>
                <a:latin typeface="helvetica neue"/>
              </a:rPr>
              <a:t> </a:t>
            </a:r>
            <a:r>
              <a:rPr kumimoji="0" lang="cs-CZ" altLang="cs-CZ" sz="1200" b="0" i="0" u="none" strike="noStrike" cap="none" normalizeH="0" baseline="0" dirty="0" err="1">
                <a:ln>
                  <a:noFill/>
                </a:ln>
                <a:solidFill>
                  <a:srgbClr val="2C3E50"/>
                </a:solidFill>
                <a:effectLst/>
                <a:latin typeface="helvetica neue"/>
              </a:rPr>
              <a:t>where</a:t>
            </a:r>
            <a:r>
              <a:rPr kumimoji="0" lang="cs-CZ" altLang="cs-CZ" sz="1200" b="0" i="0" u="none" strike="noStrike" cap="none" normalizeH="0" baseline="0" dirty="0">
                <a:ln>
                  <a:noFill/>
                </a:ln>
                <a:solidFill>
                  <a:srgbClr val="2C3E50"/>
                </a:solidFill>
                <a:effectLst/>
                <a:latin typeface="helvetica neue"/>
              </a:rPr>
              <a:t> </a:t>
            </a:r>
            <a:r>
              <a:rPr kumimoji="0" lang="cs-CZ" altLang="cs-CZ" sz="1200" b="0" i="0" u="none" strike="noStrike" cap="none" normalizeH="0" baseline="0" dirty="0" err="1">
                <a:ln>
                  <a:noFill/>
                </a:ln>
                <a:solidFill>
                  <a:srgbClr val="2C3E50"/>
                </a:solidFill>
                <a:effectLst/>
                <a:latin typeface="helvetica neue"/>
              </a:rPr>
              <a:t>you</a:t>
            </a:r>
            <a:r>
              <a:rPr kumimoji="0" lang="cs-CZ" altLang="cs-CZ" sz="1200" b="0" i="0" u="none" strike="noStrike" cap="none" normalizeH="0" baseline="0" dirty="0">
                <a:ln>
                  <a:noFill/>
                </a:ln>
                <a:solidFill>
                  <a:srgbClr val="2C3E50"/>
                </a:solidFill>
                <a:effectLst/>
                <a:latin typeface="helvetica neue"/>
              </a:rPr>
              <a:t> </a:t>
            </a:r>
            <a:r>
              <a:rPr kumimoji="0" lang="cs-CZ" altLang="cs-CZ" sz="1200" b="0" i="0" u="none" strike="noStrike" cap="none" normalizeH="0" baseline="0" dirty="0" err="1">
                <a:ln>
                  <a:noFill/>
                </a:ln>
                <a:solidFill>
                  <a:srgbClr val="2C3E50"/>
                </a:solidFill>
                <a:effectLst/>
                <a:latin typeface="helvetica neue"/>
              </a:rPr>
              <a:t>might</a:t>
            </a:r>
            <a:r>
              <a:rPr kumimoji="0" lang="cs-CZ" altLang="cs-CZ" sz="1200" b="0" i="0" u="none" strike="noStrike" cap="none" normalizeH="0" baseline="0" dirty="0">
                <a:ln>
                  <a:noFill/>
                </a:ln>
                <a:solidFill>
                  <a:srgbClr val="2C3E50"/>
                </a:solidFill>
                <a:effectLst/>
                <a:latin typeface="helvetica neue"/>
              </a:rPr>
              <a:t> use </a:t>
            </a:r>
            <a:r>
              <a:rPr kumimoji="0" lang="cs-CZ" altLang="cs-CZ" sz="1200" b="0" i="0" u="none" strike="noStrike" cap="none" normalizeH="0" baseline="0" dirty="0" err="1">
                <a:ln>
                  <a:noFill/>
                </a:ln>
                <a:solidFill>
                  <a:srgbClr val="2C3E50"/>
                </a:solidFill>
                <a:effectLst/>
                <a:latin typeface="helvetica neue"/>
              </a:rPr>
              <a:t>this</a:t>
            </a:r>
            <a:r>
              <a:rPr kumimoji="0" lang="cs-CZ" altLang="cs-CZ" sz="1200" b="0" i="0" u="none" strike="noStrike" cap="none" normalizeH="0" baseline="0" dirty="0">
                <a:ln>
                  <a:noFill/>
                </a:ln>
                <a:solidFill>
                  <a:srgbClr val="2C3E50"/>
                </a:solidFill>
                <a:effectLst/>
                <a:latin typeface="helvetica neue"/>
              </a:rPr>
              <a:t> </a:t>
            </a:r>
            <a:r>
              <a:rPr kumimoji="0" lang="cs-CZ" altLang="cs-CZ" sz="1200" b="0" i="0" u="none" strike="noStrike" cap="none" normalizeH="0" baseline="0" dirty="0" err="1">
                <a:ln>
                  <a:noFill/>
                </a:ln>
                <a:solidFill>
                  <a:srgbClr val="2C3E50"/>
                </a:solidFill>
                <a:effectLst/>
                <a:latin typeface="helvetica neue"/>
              </a:rPr>
              <a:t>new</a:t>
            </a:r>
            <a:r>
              <a:rPr kumimoji="0" lang="cs-CZ" altLang="cs-CZ" sz="1200" b="0" i="0" u="none" strike="noStrike" cap="none" normalizeH="0" baseline="0" dirty="0">
                <a:ln>
                  <a:noFill/>
                </a:ln>
                <a:solidFill>
                  <a:srgbClr val="2C3E50"/>
                </a:solidFill>
                <a:effectLst/>
                <a:latin typeface="helvetica neue"/>
              </a:rPr>
              <a:t> </a:t>
            </a:r>
            <a:r>
              <a:rPr kumimoji="0" lang="cs-CZ" altLang="cs-CZ" sz="1200" b="0" i="0" u="none" strike="noStrike" cap="none" normalizeH="0" baseline="0" dirty="0" err="1">
                <a:ln>
                  <a:noFill/>
                </a:ln>
                <a:solidFill>
                  <a:srgbClr val="2C3E50"/>
                </a:solidFill>
                <a:effectLst/>
                <a:latin typeface="helvetica neue"/>
              </a:rPr>
              <a:t>equation</a:t>
            </a:r>
            <a:r>
              <a:rPr kumimoji="0" lang="cs-CZ" altLang="cs-CZ" sz="1200" b="0" i="0" u="none" strike="noStrike" cap="none" normalizeH="0" baseline="0" dirty="0">
                <a:ln>
                  <a:noFill/>
                </a:ln>
                <a:solidFill>
                  <a:srgbClr val="2C3E50"/>
                </a:solidFill>
                <a:effectLst/>
                <a:latin typeface="helvetica neue"/>
              </a:rPr>
              <a:t>.</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2" name="TextovéPole 11"/>
              <p:cNvSpPr txBox="1"/>
              <p:nvPr/>
            </p:nvSpPr>
            <p:spPr>
              <a:xfrm>
                <a:off x="3680462" y="2155794"/>
                <a:ext cx="1950855" cy="69762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1" i="1" smtClean="0">
                          <a:latin typeface="Cambria Math" panose="02040503050406030204" pitchFamily="18" charset="0"/>
                        </a:rPr>
                        <m:t>𝑹</m:t>
                      </m:r>
                      <m:r>
                        <a:rPr lang="cs-CZ" sz="2400" b="1" i="1" baseline="-25000" smtClean="0">
                          <a:latin typeface="Cambria Math" panose="02040503050406030204" pitchFamily="18" charset="0"/>
                        </a:rPr>
                        <m:t>𝑷</m:t>
                      </m:r>
                      <m:r>
                        <a:rPr lang="cs-CZ" sz="2400" b="1" i="1" smtClean="0">
                          <a:latin typeface="Cambria Math" panose="02040503050406030204" pitchFamily="18" charset="0"/>
                        </a:rPr>
                        <m:t>= </m:t>
                      </m:r>
                      <m:f>
                        <m:fPr>
                          <m:ctrlPr>
                            <a:rPr lang="cs-CZ" sz="2400" b="1" i="1" smtClean="0">
                              <a:latin typeface="Cambria Math" panose="02040503050406030204" pitchFamily="18" charset="0"/>
                            </a:rPr>
                          </m:ctrlPr>
                        </m:fPr>
                        <m:num>
                          <m:r>
                            <a:rPr lang="cs-CZ" sz="2400" b="1" i="1" smtClean="0">
                              <a:latin typeface="Cambria Math" panose="02040503050406030204" pitchFamily="18" charset="0"/>
                            </a:rPr>
                            <m:t>𝑹</m:t>
                          </m:r>
                          <m:r>
                            <a:rPr lang="cs-CZ" sz="2400" b="1" i="1" baseline="-25000" smtClean="0">
                              <a:latin typeface="Cambria Math" panose="02040503050406030204" pitchFamily="18" charset="0"/>
                            </a:rPr>
                            <m:t>𝟏</m:t>
                          </m:r>
                          <m:r>
                            <a:rPr lang="cs-CZ" sz="2400" b="1" i="1" smtClean="0">
                              <a:latin typeface="Cambria Math" panose="02040503050406030204" pitchFamily="18" charset="0"/>
                            </a:rPr>
                            <m:t> ∗</m:t>
                          </m:r>
                          <m:r>
                            <a:rPr lang="cs-CZ" sz="2400" b="1" i="1" smtClean="0">
                              <a:latin typeface="Cambria Math" panose="02040503050406030204" pitchFamily="18" charset="0"/>
                            </a:rPr>
                            <m:t>𝑹</m:t>
                          </m:r>
                          <m:r>
                            <a:rPr lang="cs-CZ" sz="2400" b="1" i="1" baseline="-25000" smtClean="0">
                              <a:latin typeface="Cambria Math" panose="02040503050406030204" pitchFamily="18" charset="0"/>
                            </a:rPr>
                            <m:t>𝟐</m:t>
                          </m:r>
                        </m:num>
                        <m:den>
                          <m:r>
                            <a:rPr lang="cs-CZ" sz="2400" b="1" i="1" smtClean="0">
                              <a:latin typeface="Cambria Math" panose="02040503050406030204" pitchFamily="18" charset="0"/>
                            </a:rPr>
                            <m:t>𝑹</m:t>
                          </m:r>
                          <m:r>
                            <a:rPr lang="cs-CZ" sz="2400" b="1" i="1" baseline="-25000" smtClean="0">
                              <a:latin typeface="Cambria Math" panose="02040503050406030204" pitchFamily="18" charset="0"/>
                            </a:rPr>
                            <m:t>𝟏</m:t>
                          </m:r>
                          <m:r>
                            <a:rPr lang="cs-CZ" sz="2400" b="1" i="1" smtClean="0">
                              <a:latin typeface="Cambria Math" panose="02040503050406030204" pitchFamily="18" charset="0"/>
                            </a:rPr>
                            <m:t>+</m:t>
                          </m:r>
                          <m:r>
                            <a:rPr lang="cs-CZ" sz="2400" b="1" i="1" smtClean="0">
                              <a:latin typeface="Cambria Math" panose="02040503050406030204" pitchFamily="18" charset="0"/>
                            </a:rPr>
                            <m:t>𝑹</m:t>
                          </m:r>
                          <m:r>
                            <a:rPr lang="cs-CZ" sz="2400" b="1" i="1" baseline="-25000" smtClean="0">
                              <a:latin typeface="Cambria Math" panose="02040503050406030204" pitchFamily="18" charset="0"/>
                            </a:rPr>
                            <m:t>𝟐</m:t>
                          </m:r>
                        </m:den>
                      </m:f>
                    </m:oMath>
                  </m:oMathPara>
                </a14:m>
                <a:endParaRPr lang="cs-CZ" sz="2400" b="1"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3680462" y="2155794"/>
                <a:ext cx="1950855" cy="697627"/>
              </a:xfrm>
              <a:prstGeom prst="rect">
                <a:avLst/>
              </a:prstGeom>
              <a:blipFill>
                <a:blip r:embed="rId2"/>
                <a:stretch>
                  <a:fillRect b="-789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4007218" y="3106590"/>
                <a:ext cx="1297342" cy="36933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1" i="1" smtClean="0">
                          <a:latin typeface="Cambria Math" panose="02040503050406030204" pitchFamily="18" charset="0"/>
                        </a:rPr>
                        <m:t>𝑹</m:t>
                      </m:r>
                      <m:r>
                        <a:rPr lang="cs-CZ" sz="2400" b="1" i="1" baseline="-25000" smtClean="0">
                          <a:latin typeface="Cambria Math" panose="02040503050406030204" pitchFamily="18" charset="0"/>
                        </a:rPr>
                        <m:t>𝟏</m:t>
                      </m:r>
                      <m:r>
                        <a:rPr lang="cs-CZ" sz="2400" b="1" i="1" smtClean="0">
                          <a:latin typeface="Cambria Math" panose="02040503050406030204" pitchFamily="18" charset="0"/>
                        </a:rPr>
                        <m:t>= ???</m:t>
                      </m:r>
                    </m:oMath>
                  </m:oMathPara>
                </a14:m>
                <a:endParaRPr lang="cs-CZ" sz="2400" b="1"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4007218" y="3106590"/>
                <a:ext cx="1297342" cy="369332"/>
              </a:xfrm>
              <a:prstGeom prst="rect">
                <a:avLst/>
              </a:prstGeom>
              <a:blipFill>
                <a:blip r:embed="rId3"/>
                <a:stretch>
                  <a:fillRect l="-4225" r="-4695" b="-20000"/>
                </a:stretch>
              </a:blipFill>
            </p:spPr>
            <p:txBody>
              <a:bodyPr/>
              <a:lstStyle/>
              <a:p>
                <a:r>
                  <a:rPr lang="cs-CZ">
                    <a:noFill/>
                  </a:rPr>
                  <a:t> </a:t>
                </a:r>
              </a:p>
            </p:txBody>
          </p:sp>
        </mc:Fallback>
      </mc:AlternateContent>
      <p:sp>
        <p:nvSpPr>
          <p:cNvPr id="14" name="Obdélník 13"/>
          <p:cNvSpPr/>
          <p:nvPr/>
        </p:nvSpPr>
        <p:spPr>
          <a:xfrm>
            <a:off x="5725485" y="6314309"/>
            <a:ext cx="3535961" cy="230832"/>
          </a:xfrm>
          <a:prstGeom prst="rect">
            <a:avLst/>
          </a:prstGeom>
        </p:spPr>
        <p:txBody>
          <a:bodyPr wrap="square">
            <a:spAutoFit/>
          </a:bodyPr>
          <a:lstStyle/>
          <a:p>
            <a:r>
              <a:rPr lang="cs-CZ" sz="900" dirty="0">
                <a:hlinkClick r:id="rId4"/>
              </a:rPr>
              <a:t>https://www.allaboutcircuits.com/worksheets/parallel-dc-circuits/</a:t>
            </a:r>
            <a:endParaRPr lang="cs-CZ" sz="900" dirty="0"/>
          </a:p>
        </p:txBody>
      </p:sp>
      <p:sp>
        <p:nvSpPr>
          <p:cNvPr id="16" name="Rectangle 2"/>
          <p:cNvSpPr>
            <a:spLocks noChangeArrowheads="1"/>
          </p:cNvSpPr>
          <p:nvPr/>
        </p:nvSpPr>
        <p:spPr bwMode="auto">
          <a:xfrm>
            <a:off x="348143" y="5362792"/>
            <a:ext cx="6001964" cy="461665"/>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200" b="0" i="0" u="none" strike="noStrike" cap="none" normalizeH="0" baseline="0" dirty="0">
              <a:ln>
                <a:noFill/>
              </a:ln>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Then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give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example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 </a:t>
            </a:r>
            <a:r>
              <a:rPr kumimoji="0" lang="cs-CZ" altLang="cs-CZ" sz="1200" b="0" i="0" u="none" strike="noStrike" cap="none" normalizeH="0" baseline="0" dirty="0" err="1">
                <a:ln>
                  <a:noFill/>
                </a:ln>
                <a:effectLst/>
                <a:latin typeface="helvetica neue"/>
              </a:rPr>
              <a:t>practical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situation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where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you</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might</a:t>
            </a:r>
            <a:r>
              <a:rPr kumimoji="0" lang="cs-CZ" altLang="cs-CZ" sz="1200" b="0" i="0" u="none" strike="noStrike" cap="none" normalizeH="0" baseline="0" dirty="0">
                <a:ln>
                  <a:noFill/>
                </a:ln>
                <a:effectLst/>
                <a:latin typeface="helvetica neue"/>
              </a:rPr>
              <a:t> use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new</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equation</a:t>
            </a:r>
            <a:r>
              <a:rPr kumimoji="0" lang="cs-CZ" altLang="cs-CZ" sz="1200" b="0" i="0" u="none" strike="noStrike" cap="none" normalizeH="0" baseline="0" dirty="0">
                <a:ln>
                  <a:noFill/>
                </a:ln>
                <a:effectLst/>
                <a:latin typeface="helvetica neue"/>
              </a:rPr>
              <a:t>.</a:t>
            </a:r>
            <a:endParaRPr kumimoji="0" lang="cs-CZ" altLang="cs-CZ"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45252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38</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sp>
        <p:nvSpPr>
          <p:cNvPr id="6" name="Rectangle 1"/>
          <p:cNvSpPr>
            <a:spLocks noChangeArrowheads="1"/>
          </p:cNvSpPr>
          <p:nvPr/>
        </p:nvSpPr>
        <p:spPr bwMode="auto">
          <a:xfrm>
            <a:off x="234892" y="1228799"/>
            <a:ext cx="6979640" cy="646331"/>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13</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Identify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which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these </a:t>
            </a:r>
            <a:r>
              <a:rPr kumimoji="0" lang="cs-CZ" altLang="cs-CZ" sz="1200" b="0" i="0" u="none" strike="noStrike" cap="none" normalizeH="0" baseline="0" dirty="0" err="1">
                <a:ln>
                  <a:noFill/>
                </a:ln>
                <a:effectLst/>
                <a:latin typeface="helvetica neue"/>
              </a:rPr>
              <a:t>circuits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is</a:t>
            </a:r>
            <a:r>
              <a:rPr kumimoji="0" lang="cs-CZ" altLang="cs-CZ" sz="1200" b="0" i="0" u="none" strike="noStrike" cap="none" normalizeH="0" baseline="0" dirty="0">
                <a:ln>
                  <a:noFill/>
                </a:ln>
                <a:effectLst/>
                <a:latin typeface="helvetica neue"/>
              </a:rPr>
              <a:t> a "</a:t>
            </a:r>
            <a:r>
              <a:rPr kumimoji="0" lang="cs-CZ" altLang="cs-CZ" sz="1200" b="0" i="0" u="none" strike="noStrike" cap="none" normalizeH="0" baseline="0" dirty="0" err="1">
                <a:ln>
                  <a:noFill/>
                </a:ln>
                <a:effectLst/>
                <a:latin typeface="helvetica neue"/>
              </a:rPr>
              <a:t>pure</a:t>
            </a:r>
            <a:r>
              <a:rPr kumimoji="0" lang="cs-CZ" altLang="cs-CZ" sz="1200" b="0" i="0" u="none" strike="noStrike" cap="none" normalizeH="0" baseline="0" dirty="0">
                <a:ln>
                  <a:noFill/>
                </a:ln>
                <a:effectLst/>
                <a:latin typeface="helvetica neue"/>
              </a:rPr>
              <a:t>" </a:t>
            </a:r>
            <a:r>
              <a:rPr kumimoji="0" lang="cs-CZ" altLang="cs-CZ" sz="1200" b="0" i="1" u="none" strike="noStrike" cap="none" normalizeH="0" baseline="0" dirty="0" err="1">
                <a:ln>
                  <a:noFill/>
                </a:ln>
                <a:effectLst/>
                <a:latin typeface="helvetica neue"/>
              </a:rPr>
              <a:t>parallel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there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may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be</a:t>
            </a:r>
            <a:r>
              <a:rPr kumimoji="0" lang="cs-CZ" altLang="cs-CZ" sz="1200" b="0" i="0" u="none" strike="noStrike" cap="none" normalizeH="0" baseline="0" dirty="0">
                <a:ln>
                  <a:noFill/>
                </a:ln>
                <a:effectLst/>
                <a:latin typeface="helvetica neue"/>
              </a:rPr>
              <a:t> more </a:t>
            </a:r>
            <a:r>
              <a:rPr kumimoji="0" lang="cs-CZ" altLang="cs-CZ" sz="1200" b="0" i="0" u="none" strike="noStrike" cap="none" normalizeH="0" baseline="0" dirty="0" err="1">
                <a:ln>
                  <a:noFill/>
                </a:ln>
                <a:effectLst/>
                <a:latin typeface="helvetica neue"/>
              </a:rPr>
              <a:t>than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one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shown</a:t>
            </a:r>
            <a:r>
              <a:rPr kumimoji="0" lang="cs-CZ" altLang="cs-CZ" sz="1200" b="0" i="0" u="none" strike="noStrike" cap="none" normalizeH="0" baseline="0" dirty="0">
                <a:ln>
                  <a:noFill/>
                </a:ln>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  </a:t>
            </a:r>
            <a:endParaRPr kumimoji="0" lang="cs-CZ" altLang="cs-CZ" sz="21600" b="0" i="0" u="none" strike="noStrike" cap="none" normalizeH="0" baseline="0" dirty="0">
              <a:ln>
                <a:noFill/>
              </a:ln>
              <a:effectLst/>
              <a:latin typeface="helvetica neue"/>
            </a:endParaRPr>
          </a:p>
        </p:txBody>
      </p:sp>
      <p:pic>
        <p:nvPicPr>
          <p:cNvPr id="8194" name="Picture 2" descr="https://sub.allaboutcircuits.com/images/quiz/01718x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878" y="2097043"/>
            <a:ext cx="4078700" cy="3874227"/>
          </a:xfrm>
          <a:prstGeom prst="rect">
            <a:avLst/>
          </a:prstGeom>
          <a:solidFill>
            <a:schemeClr val="bg1"/>
          </a:solidFill>
        </p:spPr>
      </p:pic>
      <p:sp>
        <p:nvSpPr>
          <p:cNvPr id="14" name="Obdélník 13"/>
          <p:cNvSpPr/>
          <p:nvPr/>
        </p:nvSpPr>
        <p:spPr>
          <a:xfrm>
            <a:off x="5725485" y="6314309"/>
            <a:ext cx="3535961" cy="230832"/>
          </a:xfrm>
          <a:prstGeom prst="rect">
            <a:avLst/>
          </a:prstGeom>
        </p:spPr>
        <p:txBody>
          <a:bodyPr wrap="square">
            <a:spAutoFit/>
          </a:bodyPr>
          <a:lstStyle/>
          <a:p>
            <a:r>
              <a:rPr lang="cs-CZ" sz="900" dirty="0">
                <a:hlinkClick r:id="rId3"/>
              </a:rPr>
              <a:t>https://www.allaboutcircuits.com/worksheets/parallel-dc-circuits/</a:t>
            </a:r>
            <a:endParaRPr lang="cs-CZ" sz="900" dirty="0"/>
          </a:p>
        </p:txBody>
      </p:sp>
    </p:spTree>
    <p:extLst>
      <p:ext uri="{BB962C8B-B14F-4D97-AF65-F5344CB8AC3E}">
        <p14:creationId xmlns:p14="http://schemas.microsoft.com/office/powerpoint/2010/main" val="2059225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39</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sp>
        <p:nvSpPr>
          <p:cNvPr id="8" name="Rectangle 1"/>
          <p:cNvSpPr>
            <a:spLocks noChangeArrowheads="1"/>
          </p:cNvSpPr>
          <p:nvPr/>
        </p:nvSpPr>
        <p:spPr bwMode="auto">
          <a:xfrm>
            <a:off x="205530" y="985342"/>
            <a:ext cx="5509842" cy="461665"/>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Question</a:t>
            </a:r>
            <a:r>
              <a:rPr kumimoji="0" lang="cs-CZ" altLang="cs-CZ" sz="1200" b="0" i="0" u="none" strike="noStrike" cap="none" normalizeH="0" baseline="0" dirty="0">
                <a:ln>
                  <a:noFill/>
                </a:ln>
                <a:effectLst/>
                <a:latin typeface="helvetica neue"/>
              </a:rPr>
              <a:t> 14</a:t>
            </a:r>
            <a:endParaRPr kumimoji="0" lang="cs-CZ" altLang="cs-CZ"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Determine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amount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voltage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impressed</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across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each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resistor</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a:t>
            </a:r>
          </a:p>
        </p:txBody>
      </p:sp>
      <p:pic>
        <p:nvPicPr>
          <p:cNvPr id="9218" name="Picture 2" descr="https://sub.allaboutcircuits.com/images/quiz/01962x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889025"/>
            <a:ext cx="4851213" cy="1516004"/>
          </a:xfrm>
          <a:prstGeom prst="rect">
            <a:avLst/>
          </a:prstGeom>
          <a:solidFill>
            <a:schemeClr val="bg1"/>
          </a:solidFill>
        </p:spPr>
      </p:pic>
      <p:sp>
        <p:nvSpPr>
          <p:cNvPr id="11" name="Rectangle 1"/>
          <p:cNvSpPr>
            <a:spLocks noChangeArrowheads="1"/>
          </p:cNvSpPr>
          <p:nvPr/>
        </p:nvSpPr>
        <p:spPr bwMode="auto">
          <a:xfrm>
            <a:off x="205530" y="5039753"/>
            <a:ext cx="5774338" cy="27699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Hint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locate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all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points</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that</a:t>
            </a:r>
            <a:r>
              <a:rPr kumimoji="0" lang="cs-CZ" altLang="cs-CZ" sz="1200" b="0" i="0" u="none" strike="noStrike" cap="none" normalizeH="0" baseline="0" dirty="0">
                <a:ln>
                  <a:noFill/>
                </a:ln>
                <a:effectLst/>
                <a:latin typeface="helvetica neue"/>
              </a:rPr>
              <a:t> are </a:t>
            </a:r>
            <a:r>
              <a:rPr kumimoji="0" lang="cs-CZ" altLang="cs-CZ" sz="1200" b="0" i="0" u="none" strike="noStrike" cap="none" normalizeH="0" baseline="0" dirty="0" err="1">
                <a:ln>
                  <a:noFill/>
                </a:ln>
                <a:effectLst/>
                <a:latin typeface="helvetica neue"/>
              </a:rPr>
              <a:t>electrically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common</a:t>
            </a:r>
            <a:r>
              <a:rPr kumimoji="0" lang="cs-CZ" altLang="cs-CZ" sz="1200" b="0" i="0" u="none" strike="noStrike" cap="none" normalizeH="0" baseline="0" dirty="0">
                <a:ln>
                  <a:noFill/>
                </a:ln>
                <a:effectLst/>
                <a:latin typeface="helvetica neue"/>
              </a:rPr>
              <a:t> to </a:t>
            </a:r>
            <a:r>
              <a:rPr kumimoji="0" lang="cs-CZ" altLang="cs-CZ" sz="1200" b="0" i="0" u="none" strike="noStrike" cap="none" normalizeH="0" baseline="0" dirty="0" err="1">
                <a:ln>
                  <a:noFill/>
                </a:ln>
                <a:effectLst/>
                <a:latin typeface="helvetica neue"/>
              </a:rPr>
              <a:t>one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another</a:t>
            </a:r>
            <a:r>
              <a:rPr kumimoji="0" lang="cs-CZ" altLang="cs-CZ" sz="1200" b="0" i="0" u="none" strike="noStrike" cap="none" normalizeH="0" baseline="0" dirty="0">
                <a:ln>
                  <a:noFill/>
                </a:ln>
                <a:effectLst/>
                <a:latin typeface="helvetica neue"/>
              </a:rPr>
              <a:t>!</a:t>
            </a:r>
          </a:p>
        </p:txBody>
      </p:sp>
      <p:sp>
        <p:nvSpPr>
          <p:cNvPr id="12" name="Obdélník 11"/>
          <p:cNvSpPr/>
          <p:nvPr/>
        </p:nvSpPr>
        <p:spPr>
          <a:xfrm>
            <a:off x="5725485" y="6314309"/>
            <a:ext cx="3535961" cy="230832"/>
          </a:xfrm>
          <a:prstGeom prst="rect">
            <a:avLst/>
          </a:prstGeom>
        </p:spPr>
        <p:txBody>
          <a:bodyPr wrap="square">
            <a:spAutoFit/>
          </a:bodyPr>
          <a:lstStyle/>
          <a:p>
            <a:r>
              <a:rPr lang="cs-CZ" sz="900" dirty="0">
                <a:hlinkClick r:id="rId3"/>
              </a:rPr>
              <a:t>https://www.allaboutcircuits.com/worksheets/parallel-dc-circuits/</a:t>
            </a:r>
            <a:endParaRPr lang="cs-CZ" sz="900" dirty="0"/>
          </a:p>
        </p:txBody>
      </p:sp>
    </p:spTree>
    <p:extLst>
      <p:ext uri="{BB962C8B-B14F-4D97-AF65-F5344CB8AC3E}">
        <p14:creationId xmlns:p14="http://schemas.microsoft.com/office/powerpoint/2010/main" val="388872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4</a:t>
            </a:fld>
            <a:endParaRPr lang="cs-CZ" dirty="0"/>
          </a:p>
        </p:txBody>
      </p:sp>
      <p:sp>
        <p:nvSpPr>
          <p:cNvPr id="5" name="Nadpis 4"/>
          <p:cNvSpPr>
            <a:spLocks noGrp="1"/>
          </p:cNvSpPr>
          <p:nvPr>
            <p:ph type="title"/>
          </p:nvPr>
        </p:nvSpPr>
        <p:spPr/>
        <p:txBody>
          <a:bodyPr/>
          <a:lstStyle/>
          <a:p>
            <a:r>
              <a:rPr lang="cs-CZ" dirty="0" err="1"/>
              <a:t>Basics</a:t>
            </a:r>
            <a:endParaRPr lang="cs-CZ" dirty="0"/>
          </a:p>
        </p:txBody>
      </p:sp>
      <p:sp>
        <p:nvSpPr>
          <p:cNvPr id="6" name="Obdélník 5"/>
          <p:cNvSpPr/>
          <p:nvPr/>
        </p:nvSpPr>
        <p:spPr>
          <a:xfrm>
            <a:off x="0" y="1080000"/>
            <a:ext cx="9144000" cy="2554545"/>
          </a:xfrm>
          <a:prstGeom prst="rect">
            <a:avLst/>
          </a:prstGeom>
        </p:spPr>
        <p:txBody>
          <a:bodyPr wrap="square">
            <a:spAutoFit/>
          </a:bodyPr>
          <a:lstStyle/>
          <a:p>
            <a:pPr algn="ctr"/>
            <a:r>
              <a:rPr lang="cs-CZ" sz="3200" dirty="0"/>
              <a:t>V</a:t>
            </a:r>
            <a:r>
              <a:rPr lang="en-US" sz="3200" dirty="0" err="1"/>
              <a:t>oltage</a:t>
            </a:r>
            <a:r>
              <a:rPr lang="cs-CZ" sz="3200" dirty="0"/>
              <a:t> </a:t>
            </a:r>
            <a:r>
              <a:rPr lang="cs-CZ" sz="3200" dirty="0" err="1"/>
              <a:t>is</a:t>
            </a:r>
            <a:r>
              <a:rPr lang="cs-CZ" sz="3200" dirty="0"/>
              <a:t> t</a:t>
            </a:r>
            <a:r>
              <a:rPr lang="en-US" sz="3200" dirty="0"/>
              <a:t>he force </a:t>
            </a:r>
            <a:endParaRPr lang="cs-CZ" sz="3200" dirty="0"/>
          </a:p>
          <a:p>
            <a:pPr algn="ctr"/>
            <a:r>
              <a:rPr lang="en-US" sz="3200" dirty="0"/>
              <a:t>motivating electrons to "flow" in a circuit</a:t>
            </a:r>
            <a:r>
              <a:rPr lang="cs-CZ" sz="3200" dirty="0"/>
              <a:t>.</a:t>
            </a:r>
          </a:p>
          <a:p>
            <a:pPr algn="ctr"/>
            <a:endParaRPr lang="cs-CZ" sz="3200" dirty="0"/>
          </a:p>
          <a:p>
            <a:pPr algn="ctr"/>
            <a:r>
              <a:rPr lang="cs-CZ" sz="3200" b="1" dirty="0" err="1"/>
              <a:t>Voltage</a:t>
            </a:r>
            <a:r>
              <a:rPr lang="cs-CZ" sz="3200" b="1" dirty="0"/>
              <a:t> </a:t>
            </a:r>
            <a:r>
              <a:rPr lang="cs-CZ" sz="3200" b="1" dirty="0" err="1"/>
              <a:t>forces</a:t>
            </a:r>
            <a:r>
              <a:rPr lang="cs-CZ" sz="3200" b="1" dirty="0"/>
              <a:t> </a:t>
            </a:r>
            <a:r>
              <a:rPr lang="cs-CZ" sz="3200" b="1" dirty="0" err="1"/>
              <a:t>electrons</a:t>
            </a:r>
            <a:r>
              <a:rPr lang="cs-CZ" sz="3200" b="1" dirty="0"/>
              <a:t> to </a:t>
            </a:r>
            <a:r>
              <a:rPr lang="cs-CZ" sz="3200" b="1" dirty="0" err="1"/>
              <a:t>flow</a:t>
            </a:r>
            <a:r>
              <a:rPr lang="cs-CZ" sz="3200" b="1" dirty="0"/>
              <a:t>.</a:t>
            </a:r>
          </a:p>
          <a:p>
            <a:pPr algn="ctr"/>
            <a:r>
              <a:rPr lang="cs-CZ" sz="3200" b="1" dirty="0" err="1"/>
              <a:t>Voltage</a:t>
            </a:r>
            <a:r>
              <a:rPr lang="cs-CZ" sz="3200" b="1" dirty="0"/>
              <a:t> </a:t>
            </a:r>
            <a:r>
              <a:rPr lang="cs-CZ" sz="3200" b="1" dirty="0" err="1"/>
              <a:t>is</a:t>
            </a:r>
            <a:r>
              <a:rPr lang="cs-CZ" sz="3200" b="1" dirty="0"/>
              <a:t> a „</a:t>
            </a:r>
            <a:r>
              <a:rPr lang="cs-CZ" sz="3200" b="1" dirty="0" err="1"/>
              <a:t>force</a:t>
            </a:r>
            <a:r>
              <a:rPr lang="cs-CZ" sz="3200" b="1" dirty="0"/>
              <a:t>“.</a:t>
            </a:r>
          </a:p>
        </p:txBody>
      </p:sp>
    </p:spTree>
    <p:extLst>
      <p:ext uri="{BB962C8B-B14F-4D97-AF65-F5344CB8AC3E}">
        <p14:creationId xmlns:p14="http://schemas.microsoft.com/office/powerpoint/2010/main" val="1233777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40</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graphicFrame>
        <p:nvGraphicFramePr>
          <p:cNvPr id="6" name="Tabulka 5"/>
          <p:cNvGraphicFramePr>
            <a:graphicFrameLocks noGrp="1"/>
          </p:cNvGraphicFramePr>
          <p:nvPr/>
        </p:nvGraphicFramePr>
        <p:xfrm>
          <a:off x="457200" y="3405029"/>
          <a:ext cx="8229600" cy="678180"/>
        </p:xfrm>
        <a:graphic>
          <a:graphicData uri="http://schemas.openxmlformats.org/drawingml/2006/table">
            <a:tbl>
              <a:tblPr/>
              <a:tblGrid>
                <a:gridCol w="8229600">
                  <a:extLst>
                    <a:ext uri="{9D8B030D-6E8A-4147-A177-3AD203B41FA5}">
                      <a16:colId xmlns:a16="http://schemas.microsoft.com/office/drawing/2014/main" val="1064999688"/>
                    </a:ext>
                  </a:extLst>
                </a:gridCol>
              </a:tblGrid>
              <a:tr h="0">
                <a:tc>
                  <a:txBody>
                    <a:bodyPr/>
                    <a:lstStyle/>
                    <a:p>
                      <a:endParaRPr lang="cs-CZ"/>
                    </a:p>
                  </a:txBody>
                  <a:tcPr anchor="ctr">
                    <a:lnL>
                      <a:noFill/>
                    </a:lnL>
                    <a:lnR>
                      <a:noFill/>
                    </a:lnR>
                    <a:lnT>
                      <a:noFill/>
                    </a:lnT>
                    <a:lnB>
                      <a:noFill/>
                    </a:lnB>
                  </a:tcPr>
                </a:tc>
                <a:extLst>
                  <a:ext uri="{0D108BD9-81ED-4DB2-BD59-A6C34878D82A}">
                    <a16:rowId xmlns:a16="http://schemas.microsoft.com/office/drawing/2014/main" val="2553274628"/>
                  </a:ext>
                </a:extLst>
              </a:tr>
              <a:tr h="0">
                <a:tc>
                  <a:txBody>
                    <a:bodyPr/>
                    <a:lstStyle/>
                    <a:p>
                      <a:endParaRPr lang="cs-CZ" dirty="0">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3132416855"/>
                  </a:ext>
                </a:extLst>
              </a:tr>
            </a:tbl>
          </a:graphicData>
        </a:graphic>
      </p:graphicFrame>
      <p:sp>
        <p:nvSpPr>
          <p:cNvPr id="7" name="Rectangle 1"/>
          <p:cNvSpPr>
            <a:spLocks noChangeArrowheads="1"/>
          </p:cNvSpPr>
          <p:nvPr/>
        </p:nvSpPr>
        <p:spPr bwMode="auto">
          <a:xfrm>
            <a:off x="222308" y="1099843"/>
            <a:ext cx="6763390" cy="461665"/>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15</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According</a:t>
            </a:r>
            <a:r>
              <a:rPr kumimoji="0" lang="cs-CZ" altLang="cs-CZ" sz="1200" b="0" i="0" u="none" strike="noStrike" cap="none" normalizeH="0" baseline="0" dirty="0">
                <a:ln>
                  <a:noFill/>
                </a:ln>
                <a:effectLst/>
                <a:latin typeface="helvetica neue"/>
              </a:rPr>
              <a:t> to </a:t>
            </a:r>
            <a:r>
              <a:rPr kumimoji="0" lang="cs-CZ" altLang="cs-CZ" sz="1200" b="0" i="0" u="none" strike="noStrike" cap="none" normalizeH="0" baseline="0" dirty="0" err="1">
                <a:ln>
                  <a:noFill/>
                </a:ln>
                <a:effectLst/>
                <a:latin typeface="helvetica neue"/>
              </a:rPr>
              <a:t>Ohm’s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Law</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how</a:t>
            </a:r>
            <a:r>
              <a:rPr kumimoji="0" lang="cs-CZ" altLang="cs-CZ" sz="1200" b="0" i="0" u="none" strike="noStrike" cap="none" normalizeH="0" baseline="0" dirty="0">
                <a:ln>
                  <a:noFill/>
                </a:ln>
                <a:effectLst/>
                <a:latin typeface="helvetica neue"/>
              </a:rPr>
              <a:t> much </a:t>
            </a:r>
            <a:r>
              <a:rPr kumimoji="0" lang="cs-CZ" altLang="cs-CZ" sz="1200" b="0" i="0" u="none" strike="noStrike" cap="none" normalizeH="0" baseline="0" dirty="0" err="1">
                <a:ln>
                  <a:noFill/>
                </a:ln>
                <a:effectLst/>
                <a:latin typeface="helvetica neue"/>
              </a:rPr>
              <a:t>current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goes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through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each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two</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resistors</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a:t>
            </a:r>
          </a:p>
        </p:txBody>
      </p:sp>
      <p:pic>
        <p:nvPicPr>
          <p:cNvPr id="10242" name="Picture 2" descr="https://sub.allaboutcircuits.com/images/quiz/01963x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86" y="1716231"/>
            <a:ext cx="1414419" cy="3046441"/>
          </a:xfrm>
          <a:prstGeom prst="rect">
            <a:avLst/>
          </a:prstGeom>
          <a:solidFill>
            <a:schemeClr val="bg1"/>
          </a:solidFill>
        </p:spPr>
      </p:pic>
      <p:sp>
        <p:nvSpPr>
          <p:cNvPr id="12" name="Rectangle 1"/>
          <p:cNvSpPr>
            <a:spLocks noChangeArrowheads="1"/>
          </p:cNvSpPr>
          <p:nvPr/>
        </p:nvSpPr>
        <p:spPr bwMode="auto">
          <a:xfrm>
            <a:off x="297809" y="5397619"/>
            <a:ext cx="3113353" cy="276999"/>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Draw</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paths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all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currents</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a:t>
            </a:r>
          </a:p>
        </p:txBody>
      </p:sp>
      <p:sp>
        <p:nvSpPr>
          <p:cNvPr id="14" name="Obdélník 13"/>
          <p:cNvSpPr/>
          <p:nvPr/>
        </p:nvSpPr>
        <p:spPr>
          <a:xfrm>
            <a:off x="5725485" y="6314309"/>
            <a:ext cx="3535961" cy="230832"/>
          </a:xfrm>
          <a:prstGeom prst="rect">
            <a:avLst/>
          </a:prstGeom>
        </p:spPr>
        <p:txBody>
          <a:bodyPr wrap="square">
            <a:spAutoFit/>
          </a:bodyPr>
          <a:lstStyle/>
          <a:p>
            <a:r>
              <a:rPr lang="cs-CZ" sz="900" dirty="0">
                <a:hlinkClick r:id="rId3"/>
              </a:rPr>
              <a:t>https://www.allaboutcircuits.com/worksheets/parallel-dc-circuits/</a:t>
            </a:r>
            <a:endParaRPr lang="cs-CZ" sz="900" dirty="0"/>
          </a:p>
        </p:txBody>
      </p:sp>
    </p:spTree>
    <p:extLst>
      <p:ext uri="{BB962C8B-B14F-4D97-AF65-F5344CB8AC3E}">
        <p14:creationId xmlns:p14="http://schemas.microsoft.com/office/powerpoint/2010/main" val="1700395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41</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graphicFrame>
        <p:nvGraphicFramePr>
          <p:cNvPr id="6" name="Tabulka 5"/>
          <p:cNvGraphicFramePr>
            <a:graphicFrameLocks noGrp="1"/>
          </p:cNvGraphicFramePr>
          <p:nvPr/>
        </p:nvGraphicFramePr>
        <p:xfrm>
          <a:off x="457200" y="3405029"/>
          <a:ext cx="8229600" cy="678180"/>
        </p:xfrm>
        <a:graphic>
          <a:graphicData uri="http://schemas.openxmlformats.org/drawingml/2006/table">
            <a:tbl>
              <a:tblPr/>
              <a:tblGrid>
                <a:gridCol w="8229600">
                  <a:extLst>
                    <a:ext uri="{9D8B030D-6E8A-4147-A177-3AD203B41FA5}">
                      <a16:colId xmlns:a16="http://schemas.microsoft.com/office/drawing/2014/main" val="1064999688"/>
                    </a:ext>
                  </a:extLst>
                </a:gridCol>
              </a:tblGrid>
              <a:tr h="0">
                <a:tc>
                  <a:txBody>
                    <a:bodyPr/>
                    <a:lstStyle/>
                    <a:p>
                      <a:endParaRPr lang="cs-CZ"/>
                    </a:p>
                  </a:txBody>
                  <a:tcPr anchor="ctr">
                    <a:lnL>
                      <a:noFill/>
                    </a:lnL>
                    <a:lnR>
                      <a:noFill/>
                    </a:lnR>
                    <a:lnT>
                      <a:noFill/>
                    </a:lnT>
                    <a:lnB>
                      <a:noFill/>
                    </a:lnB>
                  </a:tcPr>
                </a:tc>
                <a:extLst>
                  <a:ext uri="{0D108BD9-81ED-4DB2-BD59-A6C34878D82A}">
                    <a16:rowId xmlns:a16="http://schemas.microsoft.com/office/drawing/2014/main" val="2553274628"/>
                  </a:ext>
                </a:extLst>
              </a:tr>
              <a:tr h="0">
                <a:tc>
                  <a:txBody>
                    <a:bodyPr/>
                    <a:lstStyle/>
                    <a:p>
                      <a:endParaRPr lang="cs-CZ" dirty="0">
                        <a:effectLst/>
                      </a:endParaRPr>
                    </a:p>
                  </a:txBody>
                  <a:tcPr marL="19050" marR="19050" marT="19050" marB="19050" anchor="ctr">
                    <a:lnL>
                      <a:noFill/>
                    </a:lnL>
                    <a:lnR>
                      <a:noFill/>
                    </a:lnR>
                    <a:lnT>
                      <a:noFill/>
                    </a:lnT>
                    <a:lnB>
                      <a:noFill/>
                    </a:lnB>
                  </a:tcPr>
                </a:tc>
                <a:extLst>
                  <a:ext uri="{0D108BD9-81ED-4DB2-BD59-A6C34878D82A}">
                    <a16:rowId xmlns:a16="http://schemas.microsoft.com/office/drawing/2014/main" val="3132416855"/>
                  </a:ext>
                </a:extLst>
              </a:tr>
            </a:tbl>
          </a:graphicData>
        </a:graphic>
      </p:graphicFrame>
      <p:sp>
        <p:nvSpPr>
          <p:cNvPr id="8" name="Rectangle 1"/>
          <p:cNvSpPr>
            <a:spLocks noChangeArrowheads="1"/>
          </p:cNvSpPr>
          <p:nvPr/>
        </p:nvSpPr>
        <p:spPr bwMode="auto">
          <a:xfrm>
            <a:off x="167779" y="949190"/>
            <a:ext cx="8783274" cy="83099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16</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Qualitatively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compare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voltage</a:t>
            </a:r>
            <a:r>
              <a:rPr kumimoji="0" lang="cs-CZ" altLang="cs-CZ" sz="1200" b="0" i="0" u="none" strike="noStrike" cap="none" normalizeH="0" baseline="0" dirty="0">
                <a:ln>
                  <a:noFill/>
                </a:ln>
                <a:effectLst/>
                <a:latin typeface="helvetica neue"/>
              </a:rPr>
              <a:t> and </a:t>
            </a:r>
            <a:r>
              <a:rPr kumimoji="0" lang="cs-CZ" altLang="cs-CZ" sz="1200" b="0" i="0" u="none" strike="noStrike" cap="none" normalizeH="0" baseline="0" dirty="0" err="1">
                <a:ln>
                  <a:noFill/>
                </a:ln>
                <a:effectLst/>
                <a:latin typeface="helvetica neue"/>
              </a:rPr>
              <a:t>current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for</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each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three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light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bulbs</a:t>
            </a:r>
            <a:r>
              <a:rPr kumimoji="0" lang="cs-CZ" altLang="cs-CZ" sz="1200" b="0" i="0" u="none" strike="noStrike" cap="none" normalizeH="0" baseline="0" dirty="0">
                <a:ln>
                  <a:noFill/>
                </a:ln>
                <a:effectLst/>
                <a:latin typeface="helvetica neue"/>
              </a:rPr>
              <a:t> in </a:t>
            </a:r>
            <a:r>
              <a:rPr kumimoji="0" lang="cs-CZ" altLang="cs-CZ" sz="1200" b="0" i="0" u="none" strike="noStrike" cap="none" normalizeH="0" baseline="0" dirty="0" err="1">
                <a:ln>
                  <a:noFill/>
                </a:ln>
                <a:effectLst/>
                <a:latin typeface="helvetica neue"/>
              </a:rPr>
              <a:t>this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assume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three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light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bulbs</a:t>
            </a:r>
            <a:r>
              <a:rPr kumimoji="0" lang="cs-CZ" altLang="cs-CZ" sz="1200" b="0" i="0" u="none" strike="noStrike" cap="none" normalizeH="0" baseline="0" dirty="0">
                <a:ln>
                  <a:noFill/>
                </a:ln>
                <a:effectLst/>
                <a:latin typeface="helvetica neue"/>
              </a:rPr>
              <a:t> are </a:t>
            </a:r>
            <a:r>
              <a:rPr kumimoji="0" lang="cs-CZ" altLang="cs-CZ" sz="1200" b="0" i="0" u="none" strike="noStrike" cap="none" normalizeH="0" baseline="0" dirty="0" err="1">
                <a:ln>
                  <a:noFill/>
                </a:ln>
                <a:effectLst/>
                <a:latin typeface="helvetica neue"/>
              </a:rPr>
              <a:t>absolutely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identical</a:t>
            </a:r>
            <a:r>
              <a:rPr kumimoji="0" lang="cs-CZ" altLang="cs-CZ" sz="1200" b="0" i="0" u="none" strike="noStrike" cap="none" normalizeH="0" baseline="0" dirty="0">
                <a:ln>
                  <a:noFill/>
                </a:ln>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  </a:t>
            </a:r>
            <a:endParaRPr kumimoji="0" lang="cs-CZ" altLang="cs-CZ" sz="21600" b="0" i="0" u="none" strike="noStrike" cap="none" normalizeH="0" baseline="0" dirty="0">
              <a:ln>
                <a:noFill/>
              </a:ln>
              <a:effectLst/>
              <a:latin typeface="helvetica neue"/>
            </a:endParaRPr>
          </a:p>
        </p:txBody>
      </p:sp>
      <p:pic>
        <p:nvPicPr>
          <p:cNvPr id="11266" name="Picture 2" descr="https://sub.allaboutcircuits.com/images/quiz/00037x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20" y="1860651"/>
            <a:ext cx="2174988" cy="3994876"/>
          </a:xfrm>
          <a:prstGeom prst="rect">
            <a:avLst/>
          </a:prstGeom>
          <a:solidFill>
            <a:schemeClr val="bg1"/>
          </a:solidFill>
        </p:spPr>
      </p:pic>
      <p:sp>
        <p:nvSpPr>
          <p:cNvPr id="13" name="Rectangle 1"/>
          <p:cNvSpPr>
            <a:spLocks noChangeArrowheads="1"/>
          </p:cNvSpPr>
          <p:nvPr/>
        </p:nvSpPr>
        <p:spPr bwMode="auto">
          <a:xfrm>
            <a:off x="190707" y="6037310"/>
            <a:ext cx="8783274" cy="27699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Draw</a:t>
            </a:r>
            <a:r>
              <a:rPr kumimoji="0" lang="cs-CZ" altLang="cs-CZ" sz="1200" b="0" i="0" u="none" strike="noStrike" cap="none" normalizeH="0" baseline="0" dirty="0">
                <a:ln>
                  <a:noFill/>
                </a:ln>
                <a:effectLst/>
                <a:latin typeface="helvetica neue"/>
              </a:rPr>
              <a:t> a </a:t>
            </a:r>
            <a:r>
              <a:rPr kumimoji="0" lang="cs-CZ" altLang="cs-CZ" sz="1200" b="0" i="0" u="none" strike="noStrike" cap="none" normalizeH="0" baseline="0" dirty="0" err="1">
                <a:ln>
                  <a:noFill/>
                </a:ln>
                <a:effectLst/>
                <a:latin typeface="helvetica neue"/>
              </a:rPr>
              <a:t>professional</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schematic</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  </a:t>
            </a:r>
            <a:endParaRPr kumimoji="0" lang="cs-CZ" altLang="cs-CZ" sz="21600" b="0" i="0" u="none" strike="noStrike" cap="none" normalizeH="0" baseline="0" dirty="0">
              <a:ln>
                <a:noFill/>
              </a:ln>
              <a:effectLst/>
              <a:latin typeface="helvetica neue"/>
            </a:endParaRPr>
          </a:p>
        </p:txBody>
      </p:sp>
      <p:sp>
        <p:nvSpPr>
          <p:cNvPr id="9" name="Obdélník 8"/>
          <p:cNvSpPr/>
          <p:nvPr/>
        </p:nvSpPr>
        <p:spPr>
          <a:xfrm>
            <a:off x="5725485" y="6314309"/>
            <a:ext cx="3535961" cy="230832"/>
          </a:xfrm>
          <a:prstGeom prst="rect">
            <a:avLst/>
          </a:prstGeom>
        </p:spPr>
        <p:txBody>
          <a:bodyPr wrap="square">
            <a:spAutoFit/>
          </a:bodyPr>
          <a:lstStyle/>
          <a:p>
            <a:r>
              <a:rPr lang="cs-CZ" sz="900" dirty="0">
                <a:hlinkClick r:id="rId3"/>
              </a:rPr>
              <a:t>https://www.allaboutcircuits.com/worksheets/parallel-dc-circuits/</a:t>
            </a:r>
            <a:endParaRPr lang="cs-CZ" sz="900" dirty="0"/>
          </a:p>
        </p:txBody>
      </p:sp>
    </p:spTree>
    <p:extLst>
      <p:ext uri="{BB962C8B-B14F-4D97-AF65-F5344CB8AC3E}">
        <p14:creationId xmlns:p14="http://schemas.microsoft.com/office/powerpoint/2010/main" val="3468789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42</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sp>
        <p:nvSpPr>
          <p:cNvPr id="6" name="Rectangle 1"/>
          <p:cNvSpPr>
            <a:spLocks noChangeArrowheads="1"/>
          </p:cNvSpPr>
          <p:nvPr/>
        </p:nvSpPr>
        <p:spPr bwMode="auto">
          <a:xfrm>
            <a:off x="234892" y="1228799"/>
            <a:ext cx="6979640" cy="646331"/>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17</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Identify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which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these </a:t>
            </a:r>
            <a:r>
              <a:rPr kumimoji="0" lang="cs-CZ" altLang="cs-CZ" sz="1200" b="0" i="0" u="none" strike="noStrike" cap="none" normalizeH="0" baseline="0" dirty="0" err="1">
                <a:ln>
                  <a:noFill/>
                </a:ln>
                <a:effectLst/>
                <a:latin typeface="helvetica neue"/>
              </a:rPr>
              <a:t>circuits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is</a:t>
            </a:r>
            <a:r>
              <a:rPr kumimoji="0" lang="cs-CZ" altLang="cs-CZ" sz="1200" b="0" i="0" u="none" strike="noStrike" cap="none" normalizeH="0" baseline="0" dirty="0">
                <a:ln>
                  <a:noFill/>
                </a:ln>
                <a:effectLst/>
                <a:latin typeface="helvetica neue"/>
              </a:rPr>
              <a:t> a "</a:t>
            </a:r>
            <a:r>
              <a:rPr kumimoji="0" lang="cs-CZ" altLang="cs-CZ" sz="1200" b="0" i="0" u="none" strike="noStrike" cap="none" normalizeH="0" baseline="0" dirty="0" err="1">
                <a:ln>
                  <a:noFill/>
                </a:ln>
                <a:effectLst/>
                <a:latin typeface="helvetica neue"/>
              </a:rPr>
              <a:t>pure</a:t>
            </a:r>
            <a:r>
              <a:rPr kumimoji="0" lang="cs-CZ" altLang="cs-CZ" sz="1200" b="0" i="0" u="none" strike="noStrike" cap="none" normalizeH="0" baseline="0" dirty="0">
                <a:ln>
                  <a:noFill/>
                </a:ln>
                <a:effectLst/>
                <a:latin typeface="helvetica neue"/>
              </a:rPr>
              <a:t>" </a:t>
            </a:r>
            <a:r>
              <a:rPr kumimoji="0" lang="cs-CZ" altLang="cs-CZ" sz="1200" b="0" i="1" u="none" strike="noStrike" cap="none" normalizeH="0" baseline="0" dirty="0" err="1">
                <a:ln>
                  <a:noFill/>
                </a:ln>
                <a:effectLst/>
                <a:latin typeface="helvetica neue"/>
              </a:rPr>
              <a:t>series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there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may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be</a:t>
            </a:r>
            <a:r>
              <a:rPr kumimoji="0" lang="cs-CZ" altLang="cs-CZ" sz="1200" b="0" i="0" u="none" strike="noStrike" cap="none" normalizeH="0" baseline="0" dirty="0">
                <a:ln>
                  <a:noFill/>
                </a:ln>
                <a:effectLst/>
                <a:latin typeface="helvetica neue"/>
              </a:rPr>
              <a:t> more </a:t>
            </a:r>
            <a:r>
              <a:rPr kumimoji="0" lang="cs-CZ" altLang="cs-CZ" sz="1200" b="0" i="0" u="none" strike="noStrike" cap="none" normalizeH="0" baseline="0" dirty="0" err="1">
                <a:ln>
                  <a:noFill/>
                </a:ln>
                <a:effectLst/>
                <a:latin typeface="helvetica neue"/>
              </a:rPr>
              <a:t>than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one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shown</a:t>
            </a:r>
            <a:r>
              <a:rPr kumimoji="0" lang="cs-CZ" altLang="cs-CZ" sz="1200" b="0" i="0" u="none" strike="noStrike" cap="none" normalizeH="0" baseline="0" dirty="0">
                <a:ln>
                  <a:noFill/>
                </a:ln>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  </a:t>
            </a:r>
            <a:endParaRPr kumimoji="0" lang="cs-CZ" altLang="cs-CZ" sz="21600" b="0" i="0" u="none" strike="noStrike" cap="none" normalizeH="0" baseline="0" dirty="0">
              <a:ln>
                <a:noFill/>
              </a:ln>
              <a:effectLst/>
              <a:latin typeface="helvetica neue"/>
            </a:endParaRPr>
          </a:p>
        </p:txBody>
      </p:sp>
      <p:pic>
        <p:nvPicPr>
          <p:cNvPr id="8194" name="Picture 2" descr="https://sub.allaboutcircuits.com/images/quiz/01718x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878" y="2097043"/>
            <a:ext cx="4078700" cy="3874227"/>
          </a:xfrm>
          <a:prstGeom prst="rect">
            <a:avLst/>
          </a:prstGeom>
          <a:solidFill>
            <a:schemeClr val="bg1"/>
          </a:solidFill>
        </p:spPr>
      </p:pic>
      <p:sp>
        <p:nvSpPr>
          <p:cNvPr id="14" name="Obdélník 13"/>
          <p:cNvSpPr/>
          <p:nvPr/>
        </p:nvSpPr>
        <p:spPr>
          <a:xfrm>
            <a:off x="5725485" y="6314309"/>
            <a:ext cx="3535961" cy="230832"/>
          </a:xfrm>
          <a:prstGeom prst="rect">
            <a:avLst/>
          </a:prstGeom>
        </p:spPr>
        <p:txBody>
          <a:bodyPr wrap="square">
            <a:spAutoFit/>
          </a:bodyPr>
          <a:lstStyle/>
          <a:p>
            <a:r>
              <a:rPr lang="cs-CZ" sz="900" dirty="0">
                <a:hlinkClick r:id="rId3"/>
              </a:rPr>
              <a:t>https://www.allaboutcircuits.com/worksheets/parallel-dc-circuits/</a:t>
            </a:r>
            <a:endParaRPr lang="cs-CZ" sz="900" dirty="0"/>
          </a:p>
        </p:txBody>
      </p:sp>
    </p:spTree>
    <p:extLst>
      <p:ext uri="{BB962C8B-B14F-4D97-AF65-F5344CB8AC3E}">
        <p14:creationId xmlns:p14="http://schemas.microsoft.com/office/powerpoint/2010/main" val="3739638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43</a:t>
            </a:fld>
            <a:endParaRPr lang="cs-CZ" dirty="0"/>
          </a:p>
        </p:txBody>
      </p:sp>
      <p:sp>
        <p:nvSpPr>
          <p:cNvPr id="5" name="Nadpis 4"/>
          <p:cNvSpPr>
            <a:spLocks noGrp="1"/>
          </p:cNvSpPr>
          <p:nvPr>
            <p:ph type="title"/>
          </p:nvPr>
        </p:nvSpPr>
        <p:spPr/>
        <p:txBody>
          <a:bodyPr/>
          <a:lstStyle/>
          <a:p>
            <a:r>
              <a:rPr lang="cs-CZ" dirty="0" err="1"/>
              <a:t>Exercise</a:t>
            </a:r>
            <a:r>
              <a:rPr lang="cs-CZ" dirty="0"/>
              <a:t> 1</a:t>
            </a:r>
          </a:p>
        </p:txBody>
      </p:sp>
      <p:sp>
        <p:nvSpPr>
          <p:cNvPr id="6" name="Rectangle 1"/>
          <p:cNvSpPr>
            <a:spLocks noChangeArrowheads="1"/>
          </p:cNvSpPr>
          <p:nvPr/>
        </p:nvSpPr>
        <p:spPr bwMode="auto">
          <a:xfrm>
            <a:off x="234892" y="1136466"/>
            <a:ext cx="6979640" cy="830997"/>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err="1">
                <a:ln>
                  <a:noFill/>
                </a:ln>
                <a:effectLst/>
                <a:latin typeface="helvetica neue"/>
              </a:rPr>
              <a:t>Question</a:t>
            </a:r>
            <a:r>
              <a:rPr kumimoji="0" lang="cs-CZ" altLang="cs-CZ" sz="1200" b="1" i="0" u="none" strike="noStrike" cap="none" normalizeH="0" baseline="0" dirty="0">
                <a:ln>
                  <a:noFill/>
                </a:ln>
                <a:effectLst/>
                <a:latin typeface="helvetica neue"/>
              </a:rPr>
              <a:t> 18</a:t>
            </a:r>
            <a:endParaRPr kumimoji="0" lang="cs-CZ" altLang="cs-CZ" sz="6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err="1">
                <a:ln>
                  <a:noFill/>
                </a:ln>
                <a:effectLst/>
                <a:latin typeface="helvetica neue"/>
              </a:rPr>
              <a:t>Identify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which</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these </a:t>
            </a:r>
            <a:r>
              <a:rPr kumimoji="0" lang="cs-CZ" altLang="cs-CZ" sz="1200" b="0" i="0" u="none" strike="noStrike" cap="none" normalizeH="0" baseline="0" dirty="0" err="1">
                <a:ln>
                  <a:noFill/>
                </a:ln>
                <a:effectLst/>
                <a:latin typeface="helvetica neue"/>
              </a:rPr>
              <a:t>circuits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is</a:t>
            </a:r>
            <a:r>
              <a:rPr kumimoji="0" lang="cs-CZ" altLang="cs-CZ" sz="1200" b="0" i="0" u="none" strike="noStrike" cap="none" normalizeH="0" baseline="0" dirty="0">
                <a:ln>
                  <a:noFill/>
                </a:ln>
                <a:effectLst/>
                <a:latin typeface="helvetica neue"/>
              </a:rPr>
              <a:t> a </a:t>
            </a:r>
            <a:r>
              <a:rPr kumimoji="0" lang="cs-CZ" altLang="cs-CZ" sz="1200" b="0" i="0" u="none" strike="noStrike" cap="none" normalizeH="0" baseline="0" dirty="0" err="1">
                <a:ln>
                  <a:noFill/>
                </a:ln>
                <a:effectLst/>
                <a:latin typeface="helvetica neue"/>
              </a:rPr>
              <a:t>combination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of</a:t>
            </a:r>
            <a:r>
              <a:rPr kumimoji="0" lang="cs-CZ" altLang="cs-CZ" sz="1200" b="0" i="0" u="none" strike="noStrike" cap="none" normalizeH="0" baseline="0" dirty="0">
                <a:ln>
                  <a:noFill/>
                </a:ln>
                <a:effectLst/>
                <a:latin typeface="helvetica neue"/>
              </a:rPr>
              <a:t> a </a:t>
            </a:r>
            <a:r>
              <a:rPr kumimoji="0" lang="cs-CZ" altLang="cs-CZ" sz="1200" b="0" i="1" u="none" strike="noStrike" cap="none" normalizeH="0" baseline="0" dirty="0" err="1">
                <a:ln>
                  <a:noFill/>
                </a:ln>
                <a:effectLst/>
                <a:latin typeface="helvetica neue"/>
              </a:rPr>
              <a:t>parallel</a:t>
            </a:r>
            <a:r>
              <a:rPr kumimoji="0" lang="cs-CZ" altLang="cs-CZ" sz="1200" b="0" i="0" u="none" strike="noStrike" cap="none" normalizeH="0" baseline="0" dirty="0">
                <a:ln>
                  <a:noFill/>
                </a:ln>
                <a:effectLst/>
                <a:latin typeface="helvetica neue"/>
              </a:rPr>
              <a:t> and a </a:t>
            </a:r>
            <a:r>
              <a:rPr kumimoji="0" lang="cs-CZ" altLang="cs-CZ" sz="1200" b="0" i="1" u="none" strike="noStrike" cap="none" normalizeH="0" baseline="0" dirty="0" err="1">
                <a:ln>
                  <a:noFill/>
                </a:ln>
                <a:effectLst/>
                <a:latin typeface="helvetica neue"/>
              </a:rPr>
              <a:t>series</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circuit</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there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may</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be</a:t>
            </a:r>
            <a:r>
              <a:rPr kumimoji="0" lang="cs-CZ" altLang="cs-CZ" sz="1200" b="0" i="0" u="none" strike="noStrike" cap="none" normalizeH="0" baseline="0" dirty="0">
                <a:ln>
                  <a:noFill/>
                </a:ln>
                <a:effectLst/>
                <a:latin typeface="helvetica neue"/>
              </a:rPr>
              <a:t> more </a:t>
            </a:r>
            <a:r>
              <a:rPr kumimoji="0" lang="cs-CZ" altLang="cs-CZ" sz="1200" b="0" i="0" u="none" strike="noStrike" cap="none" normalizeH="0" baseline="0" dirty="0" err="1">
                <a:ln>
                  <a:noFill/>
                </a:ln>
                <a:effectLst/>
                <a:latin typeface="helvetica neue"/>
              </a:rPr>
              <a:t>than</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one</a:t>
            </a:r>
            <a:r>
              <a:rPr kumimoji="0" lang="cs-CZ" altLang="cs-CZ" sz="1200" b="0" i="0" u="none" strike="noStrike" cap="none" normalizeH="0" baseline="0" dirty="0">
                <a:ln>
                  <a:noFill/>
                </a:ln>
                <a:effectLst/>
                <a:latin typeface="helvetica neue"/>
              </a:rPr>
              <a:t> </a:t>
            </a:r>
            <a:r>
              <a:rPr kumimoji="0" lang="cs-CZ" altLang="cs-CZ" sz="1200" b="0" i="0" u="none" strike="noStrike" cap="none" normalizeH="0" baseline="0" dirty="0" err="1">
                <a:ln>
                  <a:noFill/>
                </a:ln>
                <a:effectLst/>
                <a:latin typeface="helvetica neue"/>
              </a:rPr>
              <a:t>shown</a:t>
            </a:r>
            <a:r>
              <a:rPr kumimoji="0" lang="cs-CZ" altLang="cs-CZ" sz="1200" b="0" i="0" u="none" strike="noStrike" cap="none" normalizeH="0" baseline="0" dirty="0">
                <a:ln>
                  <a:noFill/>
                </a:ln>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effectLst/>
                <a:latin typeface="helvetica neue"/>
              </a:rPr>
              <a:t>  </a:t>
            </a:r>
            <a:endParaRPr kumimoji="0" lang="cs-CZ" altLang="cs-CZ" sz="21600" b="0" i="0" u="none" strike="noStrike" cap="none" normalizeH="0" baseline="0" dirty="0">
              <a:ln>
                <a:noFill/>
              </a:ln>
              <a:effectLst/>
              <a:latin typeface="helvetica neue"/>
            </a:endParaRPr>
          </a:p>
        </p:txBody>
      </p:sp>
      <p:pic>
        <p:nvPicPr>
          <p:cNvPr id="8194" name="Picture 2" descr="https://sub.allaboutcircuits.com/images/quiz/01718x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878" y="2097043"/>
            <a:ext cx="4078700" cy="3874227"/>
          </a:xfrm>
          <a:prstGeom prst="rect">
            <a:avLst/>
          </a:prstGeom>
          <a:solidFill>
            <a:schemeClr val="bg1"/>
          </a:solidFill>
        </p:spPr>
      </p:pic>
      <p:sp>
        <p:nvSpPr>
          <p:cNvPr id="14" name="Obdélník 13"/>
          <p:cNvSpPr/>
          <p:nvPr/>
        </p:nvSpPr>
        <p:spPr>
          <a:xfrm>
            <a:off x="5725485" y="6314309"/>
            <a:ext cx="3535961" cy="230832"/>
          </a:xfrm>
          <a:prstGeom prst="rect">
            <a:avLst/>
          </a:prstGeom>
        </p:spPr>
        <p:txBody>
          <a:bodyPr wrap="square">
            <a:spAutoFit/>
          </a:bodyPr>
          <a:lstStyle/>
          <a:p>
            <a:r>
              <a:rPr lang="cs-CZ" sz="900" dirty="0">
                <a:hlinkClick r:id="rId3"/>
              </a:rPr>
              <a:t>https://www.allaboutcircuits.com/worksheets/parallel-dc-circuits/</a:t>
            </a:r>
            <a:endParaRPr lang="cs-CZ" sz="900" dirty="0"/>
          </a:p>
        </p:txBody>
      </p:sp>
    </p:spTree>
    <p:extLst>
      <p:ext uri="{BB962C8B-B14F-4D97-AF65-F5344CB8AC3E}">
        <p14:creationId xmlns:p14="http://schemas.microsoft.com/office/powerpoint/2010/main" val="3068893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44</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2279334523"/>
              </p:ext>
            </p:extLst>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7" name="Obrázek 6"/>
          <p:cNvPicPr>
            <a:picLocks noChangeAspect="1"/>
          </p:cNvPicPr>
          <p:nvPr/>
        </p:nvPicPr>
        <p:blipFill>
          <a:blip r:embed="rId2"/>
          <a:stretch>
            <a:fillRect/>
          </a:stretch>
        </p:blipFill>
        <p:spPr>
          <a:xfrm>
            <a:off x="187875" y="494486"/>
            <a:ext cx="2945743" cy="1063373"/>
          </a:xfrm>
          <a:prstGeom prst="rect">
            <a:avLst/>
          </a:prstGeom>
        </p:spPr>
      </p:pic>
      <p:pic>
        <p:nvPicPr>
          <p:cNvPr id="8" name="Obrázek 7"/>
          <p:cNvPicPr>
            <a:picLocks noChangeAspect="1"/>
          </p:cNvPicPr>
          <p:nvPr/>
        </p:nvPicPr>
        <p:blipFill>
          <a:blip r:embed="rId3"/>
          <a:stretch>
            <a:fillRect/>
          </a:stretch>
        </p:blipFill>
        <p:spPr>
          <a:xfrm>
            <a:off x="3346228" y="494486"/>
            <a:ext cx="2451544" cy="1057773"/>
          </a:xfrm>
          <a:prstGeom prst="rect">
            <a:avLst/>
          </a:prstGeom>
        </p:spPr>
      </p:pic>
      <p:pic>
        <p:nvPicPr>
          <p:cNvPr id="11" name="Obrázek 10"/>
          <p:cNvPicPr>
            <a:picLocks noChangeAspect="1"/>
          </p:cNvPicPr>
          <p:nvPr/>
        </p:nvPicPr>
        <p:blipFill>
          <a:blip r:embed="rId4"/>
          <a:stretch>
            <a:fillRect/>
          </a:stretch>
        </p:blipFill>
        <p:spPr>
          <a:xfrm>
            <a:off x="6115193" y="440533"/>
            <a:ext cx="2927975" cy="1111726"/>
          </a:xfrm>
          <a:prstGeom prst="rect">
            <a:avLst/>
          </a:prstGeom>
        </p:spPr>
      </p:pic>
      <p:pic>
        <p:nvPicPr>
          <p:cNvPr id="12" name="Obrázek 11"/>
          <p:cNvPicPr>
            <a:picLocks noChangeAspect="1"/>
          </p:cNvPicPr>
          <p:nvPr/>
        </p:nvPicPr>
        <p:blipFill>
          <a:blip r:embed="rId5"/>
          <a:stretch>
            <a:fillRect/>
          </a:stretch>
        </p:blipFill>
        <p:spPr>
          <a:xfrm>
            <a:off x="216452" y="1803983"/>
            <a:ext cx="2917166" cy="1079420"/>
          </a:xfrm>
          <a:prstGeom prst="rect">
            <a:avLst/>
          </a:prstGeom>
        </p:spPr>
      </p:pic>
      <p:pic>
        <p:nvPicPr>
          <p:cNvPr id="13" name="Obrázek 12"/>
          <p:cNvPicPr>
            <a:picLocks noChangeAspect="1"/>
          </p:cNvPicPr>
          <p:nvPr/>
        </p:nvPicPr>
        <p:blipFill>
          <a:blip r:embed="rId6"/>
          <a:stretch>
            <a:fillRect/>
          </a:stretch>
        </p:blipFill>
        <p:spPr>
          <a:xfrm>
            <a:off x="3449896" y="1686745"/>
            <a:ext cx="2244207" cy="1674680"/>
          </a:xfrm>
          <a:prstGeom prst="rect">
            <a:avLst/>
          </a:prstGeom>
        </p:spPr>
      </p:pic>
      <p:pic>
        <p:nvPicPr>
          <p:cNvPr id="14" name="Obrázek 13"/>
          <p:cNvPicPr>
            <a:picLocks noChangeAspect="1"/>
          </p:cNvPicPr>
          <p:nvPr/>
        </p:nvPicPr>
        <p:blipFill>
          <a:blip r:embed="rId7"/>
          <a:stretch>
            <a:fillRect/>
          </a:stretch>
        </p:blipFill>
        <p:spPr>
          <a:xfrm>
            <a:off x="6223483" y="1802182"/>
            <a:ext cx="1539819" cy="2162442"/>
          </a:xfrm>
          <a:prstGeom prst="rect">
            <a:avLst/>
          </a:prstGeom>
        </p:spPr>
      </p:pic>
      <p:pic>
        <p:nvPicPr>
          <p:cNvPr id="15" name="Obrázek 14"/>
          <p:cNvPicPr>
            <a:picLocks noChangeAspect="1"/>
          </p:cNvPicPr>
          <p:nvPr/>
        </p:nvPicPr>
        <p:blipFill>
          <a:blip r:embed="rId8"/>
          <a:stretch>
            <a:fillRect/>
          </a:stretch>
        </p:blipFill>
        <p:spPr>
          <a:xfrm>
            <a:off x="564758" y="3444616"/>
            <a:ext cx="2661328" cy="1616240"/>
          </a:xfrm>
          <a:prstGeom prst="rect">
            <a:avLst/>
          </a:prstGeom>
        </p:spPr>
      </p:pic>
      <p:sp>
        <p:nvSpPr>
          <p:cNvPr id="16" name="TextovéPole 15"/>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8" name="TextovéPole 17"/>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3032225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45</a:t>
            </a:fld>
            <a:endParaRPr lang="cs-CZ" dirty="0"/>
          </a:p>
        </p:txBody>
      </p:sp>
      <p:graphicFrame>
        <p:nvGraphicFramePr>
          <p:cNvPr id="6" name="Tabulka 5"/>
          <p:cNvGraphicFramePr>
            <a:graphicFrameLocks noGrp="1"/>
          </p:cNvGraphicFramePr>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B</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5" name="Obrázek 4"/>
          <p:cNvPicPr>
            <a:picLocks noChangeAspect="1"/>
          </p:cNvPicPr>
          <p:nvPr/>
        </p:nvPicPr>
        <p:blipFill>
          <a:blip r:embed="rId2"/>
          <a:stretch>
            <a:fillRect/>
          </a:stretch>
        </p:blipFill>
        <p:spPr>
          <a:xfrm>
            <a:off x="245593" y="5003818"/>
            <a:ext cx="1828757" cy="1114607"/>
          </a:xfrm>
          <a:prstGeom prst="rect">
            <a:avLst/>
          </a:prstGeom>
        </p:spPr>
      </p:pic>
      <p:pic>
        <p:nvPicPr>
          <p:cNvPr id="7" name="Obrázek 6"/>
          <p:cNvPicPr>
            <a:picLocks noChangeAspect="1"/>
          </p:cNvPicPr>
          <p:nvPr/>
        </p:nvPicPr>
        <p:blipFill>
          <a:blip r:embed="rId3"/>
          <a:stretch>
            <a:fillRect/>
          </a:stretch>
        </p:blipFill>
        <p:spPr>
          <a:xfrm>
            <a:off x="245593" y="3093015"/>
            <a:ext cx="2756484" cy="1154653"/>
          </a:xfrm>
          <a:prstGeom prst="rect">
            <a:avLst/>
          </a:prstGeom>
        </p:spPr>
      </p:pic>
      <p:pic>
        <p:nvPicPr>
          <p:cNvPr id="9" name="Obrázek 8"/>
          <p:cNvPicPr>
            <a:picLocks noChangeAspect="1"/>
          </p:cNvPicPr>
          <p:nvPr/>
        </p:nvPicPr>
        <p:blipFill>
          <a:blip r:embed="rId4"/>
          <a:stretch>
            <a:fillRect/>
          </a:stretch>
        </p:blipFill>
        <p:spPr>
          <a:xfrm>
            <a:off x="5549343" y="4926667"/>
            <a:ext cx="2930016" cy="1121282"/>
          </a:xfrm>
          <a:prstGeom prst="rect">
            <a:avLst/>
          </a:prstGeom>
        </p:spPr>
      </p:pic>
      <p:pic>
        <p:nvPicPr>
          <p:cNvPr id="10" name="Obrázek 9"/>
          <p:cNvPicPr>
            <a:picLocks noChangeAspect="1"/>
          </p:cNvPicPr>
          <p:nvPr/>
        </p:nvPicPr>
        <p:blipFill>
          <a:blip r:embed="rId5"/>
          <a:stretch>
            <a:fillRect/>
          </a:stretch>
        </p:blipFill>
        <p:spPr>
          <a:xfrm>
            <a:off x="3187413" y="1480686"/>
            <a:ext cx="1608304" cy="2402446"/>
          </a:xfrm>
          <a:prstGeom prst="rect">
            <a:avLst/>
          </a:prstGeom>
        </p:spPr>
      </p:pic>
      <p:pic>
        <p:nvPicPr>
          <p:cNvPr id="11" name="Obrázek 10"/>
          <p:cNvPicPr>
            <a:picLocks noChangeAspect="1"/>
          </p:cNvPicPr>
          <p:nvPr/>
        </p:nvPicPr>
        <p:blipFill>
          <a:blip r:embed="rId6"/>
          <a:stretch>
            <a:fillRect/>
          </a:stretch>
        </p:blipFill>
        <p:spPr>
          <a:xfrm>
            <a:off x="5460069" y="2873091"/>
            <a:ext cx="2789856" cy="1788712"/>
          </a:xfrm>
          <a:prstGeom prst="rect">
            <a:avLst/>
          </a:prstGeom>
        </p:spPr>
      </p:pic>
      <p:pic>
        <p:nvPicPr>
          <p:cNvPr id="12" name="Obrázek 11"/>
          <p:cNvPicPr>
            <a:picLocks noChangeAspect="1"/>
          </p:cNvPicPr>
          <p:nvPr/>
        </p:nvPicPr>
        <p:blipFill>
          <a:blip r:embed="rId7"/>
          <a:stretch>
            <a:fillRect/>
          </a:stretch>
        </p:blipFill>
        <p:spPr>
          <a:xfrm>
            <a:off x="2450008" y="4436502"/>
            <a:ext cx="2275935" cy="1681923"/>
          </a:xfrm>
          <a:prstGeom prst="rect">
            <a:avLst/>
          </a:prstGeom>
        </p:spPr>
      </p:pic>
      <p:pic>
        <p:nvPicPr>
          <p:cNvPr id="13" name="Obrázek 12"/>
          <p:cNvPicPr>
            <a:picLocks noChangeAspect="1"/>
          </p:cNvPicPr>
          <p:nvPr/>
        </p:nvPicPr>
        <p:blipFill>
          <a:blip r:embed="rId8"/>
          <a:stretch>
            <a:fillRect/>
          </a:stretch>
        </p:blipFill>
        <p:spPr>
          <a:xfrm>
            <a:off x="5162780" y="541052"/>
            <a:ext cx="3477308" cy="1595157"/>
          </a:xfrm>
          <a:prstGeom prst="rect">
            <a:avLst/>
          </a:prstGeom>
        </p:spPr>
      </p:pic>
      <p:sp>
        <p:nvSpPr>
          <p:cNvPr id="8" name="TextovéPole 7"/>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4" name="TextovéPole 13"/>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3588467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46</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2279334523"/>
              </p:ext>
            </p:extLst>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7" name="Obrázek 6"/>
          <p:cNvPicPr>
            <a:picLocks noChangeAspect="1"/>
          </p:cNvPicPr>
          <p:nvPr/>
        </p:nvPicPr>
        <p:blipFill>
          <a:blip r:embed="rId2"/>
          <a:stretch>
            <a:fillRect/>
          </a:stretch>
        </p:blipFill>
        <p:spPr>
          <a:xfrm>
            <a:off x="2900994" y="4249339"/>
            <a:ext cx="2945743" cy="1063373"/>
          </a:xfrm>
          <a:prstGeom prst="rect">
            <a:avLst/>
          </a:prstGeom>
        </p:spPr>
      </p:pic>
      <p:pic>
        <p:nvPicPr>
          <p:cNvPr id="8" name="Obrázek 7"/>
          <p:cNvPicPr>
            <a:picLocks noChangeAspect="1"/>
          </p:cNvPicPr>
          <p:nvPr/>
        </p:nvPicPr>
        <p:blipFill>
          <a:blip r:embed="rId3"/>
          <a:stretch>
            <a:fillRect/>
          </a:stretch>
        </p:blipFill>
        <p:spPr>
          <a:xfrm>
            <a:off x="6348004" y="3399883"/>
            <a:ext cx="2451544" cy="1057773"/>
          </a:xfrm>
          <a:prstGeom prst="rect">
            <a:avLst/>
          </a:prstGeom>
        </p:spPr>
      </p:pic>
      <p:pic>
        <p:nvPicPr>
          <p:cNvPr id="11" name="Obrázek 10"/>
          <p:cNvPicPr>
            <a:picLocks noChangeAspect="1"/>
          </p:cNvPicPr>
          <p:nvPr/>
        </p:nvPicPr>
        <p:blipFill>
          <a:blip r:embed="rId4"/>
          <a:stretch>
            <a:fillRect/>
          </a:stretch>
        </p:blipFill>
        <p:spPr>
          <a:xfrm>
            <a:off x="4884016" y="1436947"/>
            <a:ext cx="2927975" cy="1111726"/>
          </a:xfrm>
          <a:prstGeom prst="rect">
            <a:avLst/>
          </a:prstGeom>
        </p:spPr>
      </p:pic>
      <p:pic>
        <p:nvPicPr>
          <p:cNvPr id="12" name="Obrázek 11"/>
          <p:cNvPicPr>
            <a:picLocks noChangeAspect="1"/>
          </p:cNvPicPr>
          <p:nvPr/>
        </p:nvPicPr>
        <p:blipFill>
          <a:blip r:embed="rId5"/>
          <a:stretch>
            <a:fillRect/>
          </a:stretch>
        </p:blipFill>
        <p:spPr>
          <a:xfrm>
            <a:off x="6115193" y="5060856"/>
            <a:ext cx="2917166" cy="1079420"/>
          </a:xfrm>
          <a:prstGeom prst="rect">
            <a:avLst/>
          </a:prstGeom>
        </p:spPr>
      </p:pic>
      <p:pic>
        <p:nvPicPr>
          <p:cNvPr id="13" name="Obrázek 12"/>
          <p:cNvPicPr>
            <a:picLocks noChangeAspect="1"/>
          </p:cNvPicPr>
          <p:nvPr/>
        </p:nvPicPr>
        <p:blipFill>
          <a:blip r:embed="rId6"/>
          <a:stretch>
            <a:fillRect/>
          </a:stretch>
        </p:blipFill>
        <p:spPr>
          <a:xfrm>
            <a:off x="155520" y="2655514"/>
            <a:ext cx="2244207" cy="1674680"/>
          </a:xfrm>
          <a:prstGeom prst="rect">
            <a:avLst/>
          </a:prstGeom>
        </p:spPr>
      </p:pic>
      <p:pic>
        <p:nvPicPr>
          <p:cNvPr id="14" name="Obrázek 13"/>
          <p:cNvPicPr>
            <a:picLocks noChangeAspect="1"/>
          </p:cNvPicPr>
          <p:nvPr/>
        </p:nvPicPr>
        <p:blipFill>
          <a:blip r:embed="rId7"/>
          <a:stretch>
            <a:fillRect/>
          </a:stretch>
        </p:blipFill>
        <p:spPr>
          <a:xfrm>
            <a:off x="3072320" y="1652490"/>
            <a:ext cx="1539819" cy="2162442"/>
          </a:xfrm>
          <a:prstGeom prst="rect">
            <a:avLst/>
          </a:prstGeom>
        </p:spPr>
      </p:pic>
      <p:pic>
        <p:nvPicPr>
          <p:cNvPr id="15" name="Obrázek 14"/>
          <p:cNvPicPr>
            <a:picLocks noChangeAspect="1"/>
          </p:cNvPicPr>
          <p:nvPr/>
        </p:nvPicPr>
        <p:blipFill>
          <a:blip r:embed="rId8"/>
          <a:stretch>
            <a:fillRect/>
          </a:stretch>
        </p:blipFill>
        <p:spPr>
          <a:xfrm>
            <a:off x="155520" y="369865"/>
            <a:ext cx="2661328" cy="1616240"/>
          </a:xfrm>
          <a:prstGeom prst="rect">
            <a:avLst/>
          </a:prstGeom>
        </p:spPr>
      </p:pic>
      <p:sp>
        <p:nvSpPr>
          <p:cNvPr id="16" name="TextovéPole 15"/>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7" name="TextovéPole 16"/>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2612609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47</a:t>
            </a:fld>
            <a:endParaRPr lang="cs-CZ" dirty="0"/>
          </a:p>
        </p:txBody>
      </p:sp>
      <p:graphicFrame>
        <p:nvGraphicFramePr>
          <p:cNvPr id="6" name="Tabulka 5"/>
          <p:cNvGraphicFramePr>
            <a:graphicFrameLocks noGrp="1"/>
          </p:cNvGraphicFramePr>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B</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5" name="Obrázek 4"/>
          <p:cNvPicPr>
            <a:picLocks noChangeAspect="1"/>
          </p:cNvPicPr>
          <p:nvPr/>
        </p:nvPicPr>
        <p:blipFill>
          <a:blip r:embed="rId2"/>
          <a:stretch>
            <a:fillRect/>
          </a:stretch>
        </p:blipFill>
        <p:spPr>
          <a:xfrm>
            <a:off x="6790943" y="3045081"/>
            <a:ext cx="1828757" cy="1114607"/>
          </a:xfrm>
          <a:prstGeom prst="rect">
            <a:avLst/>
          </a:prstGeom>
        </p:spPr>
      </p:pic>
      <p:pic>
        <p:nvPicPr>
          <p:cNvPr id="7" name="Obrázek 6"/>
          <p:cNvPicPr>
            <a:picLocks noChangeAspect="1"/>
          </p:cNvPicPr>
          <p:nvPr/>
        </p:nvPicPr>
        <p:blipFill>
          <a:blip r:embed="rId3"/>
          <a:stretch>
            <a:fillRect/>
          </a:stretch>
        </p:blipFill>
        <p:spPr>
          <a:xfrm>
            <a:off x="4034459" y="1585563"/>
            <a:ext cx="2756484" cy="1154653"/>
          </a:xfrm>
          <a:prstGeom prst="rect">
            <a:avLst/>
          </a:prstGeom>
        </p:spPr>
      </p:pic>
      <p:pic>
        <p:nvPicPr>
          <p:cNvPr id="9" name="Obrázek 8"/>
          <p:cNvPicPr>
            <a:picLocks noChangeAspect="1"/>
          </p:cNvPicPr>
          <p:nvPr/>
        </p:nvPicPr>
        <p:blipFill>
          <a:blip r:embed="rId4"/>
          <a:stretch>
            <a:fillRect/>
          </a:stretch>
        </p:blipFill>
        <p:spPr>
          <a:xfrm>
            <a:off x="185211" y="581258"/>
            <a:ext cx="2930016" cy="1121282"/>
          </a:xfrm>
          <a:prstGeom prst="rect">
            <a:avLst/>
          </a:prstGeom>
        </p:spPr>
      </p:pic>
      <p:pic>
        <p:nvPicPr>
          <p:cNvPr id="10" name="Obrázek 9"/>
          <p:cNvPicPr>
            <a:picLocks noChangeAspect="1"/>
          </p:cNvPicPr>
          <p:nvPr/>
        </p:nvPicPr>
        <p:blipFill>
          <a:blip r:embed="rId5"/>
          <a:stretch>
            <a:fillRect/>
          </a:stretch>
        </p:blipFill>
        <p:spPr>
          <a:xfrm>
            <a:off x="256747" y="3944449"/>
            <a:ext cx="1608304" cy="2402446"/>
          </a:xfrm>
          <a:prstGeom prst="rect">
            <a:avLst/>
          </a:prstGeom>
        </p:spPr>
      </p:pic>
      <p:pic>
        <p:nvPicPr>
          <p:cNvPr id="11" name="Obrázek 10"/>
          <p:cNvPicPr>
            <a:picLocks noChangeAspect="1"/>
          </p:cNvPicPr>
          <p:nvPr/>
        </p:nvPicPr>
        <p:blipFill>
          <a:blip r:embed="rId6"/>
          <a:stretch>
            <a:fillRect/>
          </a:stretch>
        </p:blipFill>
        <p:spPr>
          <a:xfrm>
            <a:off x="2793532" y="4171882"/>
            <a:ext cx="2789856" cy="1788712"/>
          </a:xfrm>
          <a:prstGeom prst="rect">
            <a:avLst/>
          </a:prstGeom>
        </p:spPr>
      </p:pic>
      <p:pic>
        <p:nvPicPr>
          <p:cNvPr id="12" name="Obrázek 11"/>
          <p:cNvPicPr>
            <a:picLocks noChangeAspect="1"/>
          </p:cNvPicPr>
          <p:nvPr/>
        </p:nvPicPr>
        <p:blipFill>
          <a:blip r:embed="rId7"/>
          <a:stretch>
            <a:fillRect/>
          </a:stretch>
        </p:blipFill>
        <p:spPr>
          <a:xfrm>
            <a:off x="6343765" y="4351320"/>
            <a:ext cx="2275935" cy="1681923"/>
          </a:xfrm>
          <a:prstGeom prst="rect">
            <a:avLst/>
          </a:prstGeom>
        </p:spPr>
      </p:pic>
      <p:pic>
        <p:nvPicPr>
          <p:cNvPr id="13" name="Obrázek 12"/>
          <p:cNvPicPr>
            <a:picLocks noChangeAspect="1"/>
          </p:cNvPicPr>
          <p:nvPr/>
        </p:nvPicPr>
        <p:blipFill>
          <a:blip r:embed="rId8"/>
          <a:stretch>
            <a:fillRect/>
          </a:stretch>
        </p:blipFill>
        <p:spPr>
          <a:xfrm>
            <a:off x="261746" y="2041227"/>
            <a:ext cx="3477308" cy="1595157"/>
          </a:xfrm>
          <a:prstGeom prst="rect">
            <a:avLst/>
          </a:prstGeom>
        </p:spPr>
      </p:pic>
      <p:sp>
        <p:nvSpPr>
          <p:cNvPr id="14" name="TextovéPole 13"/>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5" name="TextovéPole 14"/>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1453714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48</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2279334523"/>
              </p:ext>
            </p:extLst>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7" name="Obrázek 6"/>
          <p:cNvPicPr>
            <a:picLocks noChangeAspect="1"/>
          </p:cNvPicPr>
          <p:nvPr/>
        </p:nvPicPr>
        <p:blipFill>
          <a:blip r:embed="rId2"/>
          <a:stretch>
            <a:fillRect/>
          </a:stretch>
        </p:blipFill>
        <p:spPr>
          <a:xfrm>
            <a:off x="5797772" y="3084823"/>
            <a:ext cx="2945743" cy="1063373"/>
          </a:xfrm>
          <a:prstGeom prst="rect">
            <a:avLst/>
          </a:prstGeom>
        </p:spPr>
      </p:pic>
      <p:pic>
        <p:nvPicPr>
          <p:cNvPr id="8" name="Obrázek 7"/>
          <p:cNvPicPr>
            <a:picLocks noChangeAspect="1"/>
          </p:cNvPicPr>
          <p:nvPr/>
        </p:nvPicPr>
        <p:blipFill>
          <a:blip r:embed="rId3"/>
          <a:stretch>
            <a:fillRect/>
          </a:stretch>
        </p:blipFill>
        <p:spPr>
          <a:xfrm>
            <a:off x="4819099" y="1379310"/>
            <a:ext cx="2451544" cy="1057773"/>
          </a:xfrm>
          <a:prstGeom prst="rect">
            <a:avLst/>
          </a:prstGeom>
        </p:spPr>
      </p:pic>
      <p:pic>
        <p:nvPicPr>
          <p:cNvPr id="11" name="Obrázek 10"/>
          <p:cNvPicPr>
            <a:picLocks noChangeAspect="1"/>
          </p:cNvPicPr>
          <p:nvPr/>
        </p:nvPicPr>
        <p:blipFill>
          <a:blip r:embed="rId4"/>
          <a:stretch>
            <a:fillRect/>
          </a:stretch>
        </p:blipFill>
        <p:spPr>
          <a:xfrm>
            <a:off x="2659723" y="2802740"/>
            <a:ext cx="2927975" cy="1111726"/>
          </a:xfrm>
          <a:prstGeom prst="rect">
            <a:avLst/>
          </a:prstGeom>
        </p:spPr>
      </p:pic>
      <p:pic>
        <p:nvPicPr>
          <p:cNvPr id="12" name="Obrázek 11"/>
          <p:cNvPicPr>
            <a:picLocks noChangeAspect="1"/>
          </p:cNvPicPr>
          <p:nvPr/>
        </p:nvPicPr>
        <p:blipFill>
          <a:blip r:embed="rId5"/>
          <a:stretch>
            <a:fillRect/>
          </a:stretch>
        </p:blipFill>
        <p:spPr>
          <a:xfrm>
            <a:off x="107578" y="691659"/>
            <a:ext cx="2917166" cy="1079420"/>
          </a:xfrm>
          <a:prstGeom prst="rect">
            <a:avLst/>
          </a:prstGeom>
        </p:spPr>
      </p:pic>
      <p:pic>
        <p:nvPicPr>
          <p:cNvPr id="13" name="Obrázek 12"/>
          <p:cNvPicPr>
            <a:picLocks noChangeAspect="1"/>
          </p:cNvPicPr>
          <p:nvPr/>
        </p:nvPicPr>
        <p:blipFill>
          <a:blip r:embed="rId6"/>
          <a:stretch>
            <a:fillRect/>
          </a:stretch>
        </p:blipFill>
        <p:spPr>
          <a:xfrm>
            <a:off x="107578" y="4327608"/>
            <a:ext cx="2244207" cy="1674680"/>
          </a:xfrm>
          <a:prstGeom prst="rect">
            <a:avLst/>
          </a:prstGeom>
        </p:spPr>
      </p:pic>
      <p:pic>
        <p:nvPicPr>
          <p:cNvPr id="14" name="Obrázek 13"/>
          <p:cNvPicPr>
            <a:picLocks noChangeAspect="1"/>
          </p:cNvPicPr>
          <p:nvPr/>
        </p:nvPicPr>
        <p:blipFill>
          <a:blip r:embed="rId7"/>
          <a:stretch>
            <a:fillRect/>
          </a:stretch>
        </p:blipFill>
        <p:spPr>
          <a:xfrm>
            <a:off x="3682414" y="4083727"/>
            <a:ext cx="1539819" cy="2162442"/>
          </a:xfrm>
          <a:prstGeom prst="rect">
            <a:avLst/>
          </a:prstGeom>
        </p:spPr>
      </p:pic>
      <p:pic>
        <p:nvPicPr>
          <p:cNvPr id="15" name="Obrázek 14"/>
          <p:cNvPicPr>
            <a:picLocks noChangeAspect="1"/>
          </p:cNvPicPr>
          <p:nvPr/>
        </p:nvPicPr>
        <p:blipFill>
          <a:blip r:embed="rId8"/>
          <a:stretch>
            <a:fillRect/>
          </a:stretch>
        </p:blipFill>
        <p:spPr>
          <a:xfrm>
            <a:off x="5797772" y="4490113"/>
            <a:ext cx="2661328" cy="1616240"/>
          </a:xfrm>
          <a:prstGeom prst="rect">
            <a:avLst/>
          </a:prstGeom>
        </p:spPr>
      </p:pic>
      <p:sp>
        <p:nvSpPr>
          <p:cNvPr id="16" name="TextovéPole 15"/>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7" name="TextovéPole 16"/>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3573201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49</a:t>
            </a:fld>
            <a:endParaRPr lang="cs-CZ" dirty="0"/>
          </a:p>
        </p:txBody>
      </p:sp>
      <p:graphicFrame>
        <p:nvGraphicFramePr>
          <p:cNvPr id="6" name="Tabulka 5"/>
          <p:cNvGraphicFramePr>
            <a:graphicFrameLocks noGrp="1"/>
          </p:cNvGraphicFramePr>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B</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5" name="Obrázek 4"/>
          <p:cNvPicPr>
            <a:picLocks noChangeAspect="1"/>
          </p:cNvPicPr>
          <p:nvPr/>
        </p:nvPicPr>
        <p:blipFill>
          <a:blip r:embed="rId2"/>
          <a:stretch>
            <a:fillRect/>
          </a:stretch>
        </p:blipFill>
        <p:spPr>
          <a:xfrm>
            <a:off x="3230472" y="4145751"/>
            <a:ext cx="1828757" cy="1114607"/>
          </a:xfrm>
          <a:prstGeom prst="rect">
            <a:avLst/>
          </a:prstGeom>
        </p:spPr>
      </p:pic>
      <p:pic>
        <p:nvPicPr>
          <p:cNvPr id="7" name="Obrázek 6"/>
          <p:cNvPicPr>
            <a:picLocks noChangeAspect="1"/>
          </p:cNvPicPr>
          <p:nvPr/>
        </p:nvPicPr>
        <p:blipFill>
          <a:blip r:embed="rId3"/>
          <a:stretch>
            <a:fillRect/>
          </a:stretch>
        </p:blipFill>
        <p:spPr>
          <a:xfrm>
            <a:off x="194344" y="492542"/>
            <a:ext cx="2756484" cy="1154653"/>
          </a:xfrm>
          <a:prstGeom prst="rect">
            <a:avLst/>
          </a:prstGeom>
        </p:spPr>
      </p:pic>
      <p:pic>
        <p:nvPicPr>
          <p:cNvPr id="9" name="Obrázek 8"/>
          <p:cNvPicPr>
            <a:picLocks noChangeAspect="1"/>
          </p:cNvPicPr>
          <p:nvPr/>
        </p:nvPicPr>
        <p:blipFill>
          <a:blip r:embed="rId4"/>
          <a:stretch>
            <a:fillRect/>
          </a:stretch>
        </p:blipFill>
        <p:spPr>
          <a:xfrm>
            <a:off x="107578" y="5087317"/>
            <a:ext cx="2930016" cy="1121282"/>
          </a:xfrm>
          <a:prstGeom prst="rect">
            <a:avLst/>
          </a:prstGeom>
        </p:spPr>
      </p:pic>
      <p:pic>
        <p:nvPicPr>
          <p:cNvPr id="10" name="Obrázek 9"/>
          <p:cNvPicPr>
            <a:picLocks noChangeAspect="1"/>
          </p:cNvPicPr>
          <p:nvPr/>
        </p:nvPicPr>
        <p:blipFill>
          <a:blip r:embed="rId5"/>
          <a:stretch>
            <a:fillRect/>
          </a:stretch>
        </p:blipFill>
        <p:spPr>
          <a:xfrm>
            <a:off x="107578" y="2300609"/>
            <a:ext cx="1608304" cy="2402446"/>
          </a:xfrm>
          <a:prstGeom prst="rect">
            <a:avLst/>
          </a:prstGeom>
        </p:spPr>
      </p:pic>
      <p:pic>
        <p:nvPicPr>
          <p:cNvPr id="11" name="Obrázek 10"/>
          <p:cNvPicPr>
            <a:picLocks noChangeAspect="1"/>
          </p:cNvPicPr>
          <p:nvPr/>
        </p:nvPicPr>
        <p:blipFill>
          <a:blip r:embed="rId6"/>
          <a:stretch>
            <a:fillRect/>
          </a:stretch>
        </p:blipFill>
        <p:spPr>
          <a:xfrm>
            <a:off x="2286994" y="2011410"/>
            <a:ext cx="2789856" cy="1788712"/>
          </a:xfrm>
          <a:prstGeom prst="rect">
            <a:avLst/>
          </a:prstGeom>
        </p:spPr>
      </p:pic>
      <p:pic>
        <p:nvPicPr>
          <p:cNvPr id="12" name="Obrázek 11"/>
          <p:cNvPicPr>
            <a:picLocks noChangeAspect="1"/>
          </p:cNvPicPr>
          <p:nvPr/>
        </p:nvPicPr>
        <p:blipFill>
          <a:blip r:embed="rId7"/>
          <a:stretch>
            <a:fillRect/>
          </a:stretch>
        </p:blipFill>
        <p:spPr>
          <a:xfrm>
            <a:off x="6504596" y="4239183"/>
            <a:ext cx="2275935" cy="1681923"/>
          </a:xfrm>
          <a:prstGeom prst="rect">
            <a:avLst/>
          </a:prstGeom>
        </p:spPr>
      </p:pic>
      <p:pic>
        <p:nvPicPr>
          <p:cNvPr id="13" name="Obrázek 12"/>
          <p:cNvPicPr>
            <a:picLocks noChangeAspect="1"/>
          </p:cNvPicPr>
          <p:nvPr/>
        </p:nvPicPr>
        <p:blipFill>
          <a:blip r:embed="rId8"/>
          <a:stretch>
            <a:fillRect/>
          </a:stretch>
        </p:blipFill>
        <p:spPr>
          <a:xfrm>
            <a:off x="5539779" y="1454998"/>
            <a:ext cx="3477308" cy="1595157"/>
          </a:xfrm>
          <a:prstGeom prst="rect">
            <a:avLst/>
          </a:prstGeom>
        </p:spPr>
      </p:pic>
      <p:sp>
        <p:nvSpPr>
          <p:cNvPr id="14" name="TextovéPole 13"/>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5" name="TextovéPole 14"/>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189584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5</a:t>
            </a:fld>
            <a:endParaRPr lang="cs-CZ" dirty="0"/>
          </a:p>
        </p:txBody>
      </p:sp>
      <p:sp>
        <p:nvSpPr>
          <p:cNvPr id="5" name="Nadpis 4"/>
          <p:cNvSpPr>
            <a:spLocks noGrp="1"/>
          </p:cNvSpPr>
          <p:nvPr>
            <p:ph type="title"/>
          </p:nvPr>
        </p:nvSpPr>
        <p:spPr/>
        <p:txBody>
          <a:bodyPr/>
          <a:lstStyle/>
          <a:p>
            <a:r>
              <a:rPr lang="cs-CZ" dirty="0" err="1"/>
              <a:t>Basics</a:t>
            </a:r>
            <a:endParaRPr lang="cs-CZ" dirty="0"/>
          </a:p>
        </p:txBody>
      </p:sp>
      <p:sp>
        <p:nvSpPr>
          <p:cNvPr id="7" name="Obdélník 6"/>
          <p:cNvSpPr/>
          <p:nvPr/>
        </p:nvSpPr>
        <p:spPr>
          <a:xfrm>
            <a:off x="0" y="1080000"/>
            <a:ext cx="9144000" cy="2062103"/>
          </a:xfrm>
          <a:prstGeom prst="rect">
            <a:avLst/>
          </a:prstGeom>
        </p:spPr>
        <p:txBody>
          <a:bodyPr wrap="square">
            <a:spAutoFit/>
          </a:bodyPr>
          <a:lstStyle/>
          <a:p>
            <a:pPr algn="ctr"/>
            <a:r>
              <a:rPr lang="cs-CZ" sz="3200" dirty="0"/>
              <a:t>C</a:t>
            </a:r>
            <a:r>
              <a:rPr lang="en-US" sz="3200" dirty="0" err="1"/>
              <a:t>urrent</a:t>
            </a:r>
            <a:r>
              <a:rPr lang="cs-CZ" sz="3200" dirty="0"/>
              <a:t> </a:t>
            </a:r>
            <a:r>
              <a:rPr lang="en-US" sz="3200" dirty="0"/>
              <a:t>is </a:t>
            </a:r>
            <a:r>
              <a:rPr lang="cs-CZ" sz="3200" dirty="0"/>
              <a:t>a </a:t>
            </a:r>
            <a:r>
              <a:rPr lang="en-US" sz="3200" dirty="0"/>
              <a:t>continuous movement of free electrons through the conductors</a:t>
            </a:r>
            <a:r>
              <a:rPr lang="cs-CZ" sz="3200" dirty="0"/>
              <a:t>.</a:t>
            </a:r>
          </a:p>
          <a:p>
            <a:pPr algn="ctr"/>
            <a:endParaRPr lang="cs-CZ" sz="3200" dirty="0"/>
          </a:p>
          <a:p>
            <a:pPr algn="ctr"/>
            <a:r>
              <a:rPr lang="cs-CZ" sz="3200" b="1" dirty="0"/>
              <a:t>C</a:t>
            </a:r>
            <a:r>
              <a:rPr lang="en-US" sz="3200" b="1" dirty="0" err="1"/>
              <a:t>urrent</a:t>
            </a:r>
            <a:r>
              <a:rPr lang="cs-CZ" sz="3200" b="1" dirty="0"/>
              <a:t> </a:t>
            </a:r>
            <a:r>
              <a:rPr lang="en-US" sz="3200" b="1" dirty="0"/>
              <a:t>is </a:t>
            </a:r>
            <a:r>
              <a:rPr lang="cs-CZ" sz="3200" b="1" dirty="0"/>
              <a:t>a </a:t>
            </a:r>
            <a:r>
              <a:rPr lang="en-US" sz="3200" b="1" dirty="0"/>
              <a:t>movement</a:t>
            </a:r>
            <a:r>
              <a:rPr lang="cs-CZ" sz="3200" b="1" dirty="0"/>
              <a:t> </a:t>
            </a:r>
            <a:r>
              <a:rPr lang="en-US" sz="3200" b="1" dirty="0"/>
              <a:t>of electrons</a:t>
            </a:r>
            <a:r>
              <a:rPr lang="cs-CZ" sz="3200" b="1" dirty="0"/>
              <a:t>.</a:t>
            </a:r>
          </a:p>
        </p:txBody>
      </p:sp>
    </p:spTree>
    <p:extLst>
      <p:ext uri="{BB962C8B-B14F-4D97-AF65-F5344CB8AC3E}">
        <p14:creationId xmlns:p14="http://schemas.microsoft.com/office/powerpoint/2010/main" val="1339974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50</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2279334523"/>
              </p:ext>
            </p:extLst>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7" name="Obrázek 6"/>
          <p:cNvPicPr>
            <a:picLocks noChangeAspect="1"/>
          </p:cNvPicPr>
          <p:nvPr/>
        </p:nvPicPr>
        <p:blipFill>
          <a:blip r:embed="rId2"/>
          <a:stretch>
            <a:fillRect/>
          </a:stretch>
        </p:blipFill>
        <p:spPr>
          <a:xfrm>
            <a:off x="4784529" y="446541"/>
            <a:ext cx="2945743" cy="1063373"/>
          </a:xfrm>
          <a:prstGeom prst="rect">
            <a:avLst/>
          </a:prstGeom>
        </p:spPr>
      </p:pic>
      <p:pic>
        <p:nvPicPr>
          <p:cNvPr id="8" name="Obrázek 7"/>
          <p:cNvPicPr>
            <a:picLocks noChangeAspect="1"/>
          </p:cNvPicPr>
          <p:nvPr/>
        </p:nvPicPr>
        <p:blipFill>
          <a:blip r:embed="rId3"/>
          <a:stretch>
            <a:fillRect/>
          </a:stretch>
        </p:blipFill>
        <p:spPr>
          <a:xfrm>
            <a:off x="3239923" y="2381330"/>
            <a:ext cx="2451544" cy="1057773"/>
          </a:xfrm>
          <a:prstGeom prst="rect">
            <a:avLst/>
          </a:prstGeom>
        </p:spPr>
      </p:pic>
      <p:pic>
        <p:nvPicPr>
          <p:cNvPr id="11" name="Obrázek 10"/>
          <p:cNvPicPr>
            <a:picLocks noChangeAspect="1"/>
          </p:cNvPicPr>
          <p:nvPr/>
        </p:nvPicPr>
        <p:blipFill>
          <a:blip r:embed="rId4"/>
          <a:stretch>
            <a:fillRect/>
          </a:stretch>
        </p:blipFill>
        <p:spPr>
          <a:xfrm>
            <a:off x="107578" y="4571314"/>
            <a:ext cx="2927975" cy="1111726"/>
          </a:xfrm>
          <a:prstGeom prst="rect">
            <a:avLst/>
          </a:prstGeom>
        </p:spPr>
      </p:pic>
      <p:pic>
        <p:nvPicPr>
          <p:cNvPr id="12" name="Obrázek 11"/>
          <p:cNvPicPr>
            <a:picLocks noChangeAspect="1"/>
          </p:cNvPicPr>
          <p:nvPr/>
        </p:nvPicPr>
        <p:blipFill>
          <a:blip r:embed="rId5"/>
          <a:stretch>
            <a:fillRect/>
          </a:stretch>
        </p:blipFill>
        <p:spPr>
          <a:xfrm>
            <a:off x="118387" y="2867746"/>
            <a:ext cx="2917166" cy="1079420"/>
          </a:xfrm>
          <a:prstGeom prst="rect">
            <a:avLst/>
          </a:prstGeom>
        </p:spPr>
      </p:pic>
      <p:pic>
        <p:nvPicPr>
          <p:cNvPr id="13" name="Obrázek 12"/>
          <p:cNvPicPr>
            <a:picLocks noChangeAspect="1"/>
          </p:cNvPicPr>
          <p:nvPr/>
        </p:nvPicPr>
        <p:blipFill>
          <a:blip r:embed="rId6"/>
          <a:stretch>
            <a:fillRect/>
          </a:stretch>
        </p:blipFill>
        <p:spPr>
          <a:xfrm>
            <a:off x="5797772" y="1803983"/>
            <a:ext cx="2244207" cy="1674680"/>
          </a:xfrm>
          <a:prstGeom prst="rect">
            <a:avLst/>
          </a:prstGeom>
        </p:spPr>
      </p:pic>
      <p:pic>
        <p:nvPicPr>
          <p:cNvPr id="14" name="Obrázek 13"/>
          <p:cNvPicPr>
            <a:picLocks noChangeAspect="1"/>
          </p:cNvPicPr>
          <p:nvPr/>
        </p:nvPicPr>
        <p:blipFill>
          <a:blip r:embed="rId7"/>
          <a:stretch>
            <a:fillRect/>
          </a:stretch>
        </p:blipFill>
        <p:spPr>
          <a:xfrm>
            <a:off x="6809270" y="3927124"/>
            <a:ext cx="1539819" cy="2162442"/>
          </a:xfrm>
          <a:prstGeom prst="rect">
            <a:avLst/>
          </a:prstGeom>
        </p:spPr>
      </p:pic>
      <p:pic>
        <p:nvPicPr>
          <p:cNvPr id="15" name="Obrázek 14"/>
          <p:cNvPicPr>
            <a:picLocks noChangeAspect="1"/>
          </p:cNvPicPr>
          <p:nvPr/>
        </p:nvPicPr>
        <p:blipFill>
          <a:blip r:embed="rId8"/>
          <a:stretch>
            <a:fillRect/>
          </a:stretch>
        </p:blipFill>
        <p:spPr>
          <a:xfrm>
            <a:off x="3453865" y="4066800"/>
            <a:ext cx="2661328" cy="1616240"/>
          </a:xfrm>
          <a:prstGeom prst="rect">
            <a:avLst/>
          </a:prstGeom>
        </p:spPr>
      </p:pic>
      <p:sp>
        <p:nvSpPr>
          <p:cNvPr id="16" name="TextovéPole 15"/>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7" name="TextovéPole 16"/>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3733130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51</a:t>
            </a:fld>
            <a:endParaRPr lang="cs-CZ" dirty="0"/>
          </a:p>
        </p:txBody>
      </p:sp>
      <p:graphicFrame>
        <p:nvGraphicFramePr>
          <p:cNvPr id="6" name="Tabulka 5"/>
          <p:cNvGraphicFramePr>
            <a:graphicFrameLocks noGrp="1"/>
          </p:cNvGraphicFramePr>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B</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5" name="Obrázek 4"/>
          <p:cNvPicPr>
            <a:picLocks noChangeAspect="1"/>
          </p:cNvPicPr>
          <p:nvPr/>
        </p:nvPicPr>
        <p:blipFill>
          <a:blip r:embed="rId2"/>
          <a:stretch>
            <a:fillRect/>
          </a:stretch>
        </p:blipFill>
        <p:spPr>
          <a:xfrm>
            <a:off x="107578" y="5192282"/>
            <a:ext cx="1828757" cy="1114607"/>
          </a:xfrm>
          <a:prstGeom prst="rect">
            <a:avLst/>
          </a:prstGeom>
        </p:spPr>
      </p:pic>
      <p:pic>
        <p:nvPicPr>
          <p:cNvPr id="7" name="Obrázek 6"/>
          <p:cNvPicPr>
            <a:picLocks noChangeAspect="1"/>
          </p:cNvPicPr>
          <p:nvPr/>
        </p:nvPicPr>
        <p:blipFill>
          <a:blip r:embed="rId3"/>
          <a:stretch>
            <a:fillRect/>
          </a:stretch>
        </p:blipFill>
        <p:spPr>
          <a:xfrm>
            <a:off x="5467442" y="723453"/>
            <a:ext cx="2756484" cy="1154653"/>
          </a:xfrm>
          <a:prstGeom prst="rect">
            <a:avLst/>
          </a:prstGeom>
        </p:spPr>
      </p:pic>
      <p:pic>
        <p:nvPicPr>
          <p:cNvPr id="9" name="Obrázek 8"/>
          <p:cNvPicPr>
            <a:picLocks noChangeAspect="1"/>
          </p:cNvPicPr>
          <p:nvPr/>
        </p:nvPicPr>
        <p:blipFill>
          <a:blip r:embed="rId4"/>
          <a:stretch>
            <a:fillRect/>
          </a:stretch>
        </p:blipFill>
        <p:spPr>
          <a:xfrm>
            <a:off x="3523781" y="2567863"/>
            <a:ext cx="2930016" cy="1121282"/>
          </a:xfrm>
          <a:prstGeom prst="rect">
            <a:avLst/>
          </a:prstGeom>
        </p:spPr>
      </p:pic>
      <p:pic>
        <p:nvPicPr>
          <p:cNvPr id="10" name="Obrázek 9"/>
          <p:cNvPicPr>
            <a:picLocks noChangeAspect="1"/>
          </p:cNvPicPr>
          <p:nvPr/>
        </p:nvPicPr>
        <p:blipFill>
          <a:blip r:embed="rId5"/>
          <a:stretch>
            <a:fillRect/>
          </a:stretch>
        </p:blipFill>
        <p:spPr>
          <a:xfrm>
            <a:off x="6845684" y="3932979"/>
            <a:ext cx="1608304" cy="2402446"/>
          </a:xfrm>
          <a:prstGeom prst="rect">
            <a:avLst/>
          </a:prstGeom>
        </p:spPr>
      </p:pic>
      <p:pic>
        <p:nvPicPr>
          <p:cNvPr id="11" name="Obrázek 10"/>
          <p:cNvPicPr>
            <a:picLocks noChangeAspect="1"/>
          </p:cNvPicPr>
          <p:nvPr/>
        </p:nvPicPr>
        <p:blipFill>
          <a:blip r:embed="rId6"/>
          <a:stretch>
            <a:fillRect/>
          </a:stretch>
        </p:blipFill>
        <p:spPr>
          <a:xfrm>
            <a:off x="180357" y="454602"/>
            <a:ext cx="2789856" cy="1788712"/>
          </a:xfrm>
          <a:prstGeom prst="rect">
            <a:avLst/>
          </a:prstGeom>
        </p:spPr>
      </p:pic>
      <p:pic>
        <p:nvPicPr>
          <p:cNvPr id="12" name="Obrázek 11"/>
          <p:cNvPicPr>
            <a:picLocks noChangeAspect="1"/>
          </p:cNvPicPr>
          <p:nvPr/>
        </p:nvPicPr>
        <p:blipFill>
          <a:blip r:embed="rId7"/>
          <a:stretch>
            <a:fillRect/>
          </a:stretch>
        </p:blipFill>
        <p:spPr>
          <a:xfrm>
            <a:off x="342075" y="2506042"/>
            <a:ext cx="2275935" cy="1681923"/>
          </a:xfrm>
          <a:prstGeom prst="rect">
            <a:avLst/>
          </a:prstGeom>
        </p:spPr>
      </p:pic>
      <p:pic>
        <p:nvPicPr>
          <p:cNvPr id="13" name="Obrázek 12"/>
          <p:cNvPicPr>
            <a:picLocks noChangeAspect="1"/>
          </p:cNvPicPr>
          <p:nvPr/>
        </p:nvPicPr>
        <p:blipFill>
          <a:blip r:embed="rId8"/>
          <a:stretch>
            <a:fillRect/>
          </a:stretch>
        </p:blipFill>
        <p:spPr>
          <a:xfrm>
            <a:off x="2371585" y="4282567"/>
            <a:ext cx="3477308" cy="1595157"/>
          </a:xfrm>
          <a:prstGeom prst="rect">
            <a:avLst/>
          </a:prstGeom>
        </p:spPr>
      </p:pic>
      <p:sp>
        <p:nvSpPr>
          <p:cNvPr id="14" name="TextovéPole 13"/>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5" name="TextovéPole 14"/>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828118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52</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2279334523"/>
              </p:ext>
            </p:extLst>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7" name="Obrázek 6"/>
          <p:cNvPicPr>
            <a:picLocks noChangeAspect="1"/>
          </p:cNvPicPr>
          <p:nvPr/>
        </p:nvPicPr>
        <p:blipFill>
          <a:blip r:embed="rId2"/>
          <a:stretch>
            <a:fillRect/>
          </a:stretch>
        </p:blipFill>
        <p:spPr>
          <a:xfrm>
            <a:off x="5694103" y="4796661"/>
            <a:ext cx="2945743" cy="1063373"/>
          </a:xfrm>
          <a:prstGeom prst="rect">
            <a:avLst/>
          </a:prstGeom>
        </p:spPr>
      </p:pic>
      <p:pic>
        <p:nvPicPr>
          <p:cNvPr id="8" name="Obrázek 7"/>
          <p:cNvPicPr>
            <a:picLocks noChangeAspect="1"/>
          </p:cNvPicPr>
          <p:nvPr/>
        </p:nvPicPr>
        <p:blipFill>
          <a:blip r:embed="rId3"/>
          <a:stretch>
            <a:fillRect/>
          </a:stretch>
        </p:blipFill>
        <p:spPr>
          <a:xfrm>
            <a:off x="431434" y="724716"/>
            <a:ext cx="2451544" cy="1057773"/>
          </a:xfrm>
          <a:prstGeom prst="rect">
            <a:avLst/>
          </a:prstGeom>
        </p:spPr>
      </p:pic>
      <p:pic>
        <p:nvPicPr>
          <p:cNvPr id="11" name="Obrázek 10"/>
          <p:cNvPicPr>
            <a:picLocks noChangeAspect="1"/>
          </p:cNvPicPr>
          <p:nvPr/>
        </p:nvPicPr>
        <p:blipFill>
          <a:blip r:embed="rId4"/>
          <a:stretch>
            <a:fillRect/>
          </a:stretch>
        </p:blipFill>
        <p:spPr>
          <a:xfrm>
            <a:off x="431434" y="5217728"/>
            <a:ext cx="2927975" cy="1111726"/>
          </a:xfrm>
          <a:prstGeom prst="rect">
            <a:avLst/>
          </a:prstGeom>
        </p:spPr>
      </p:pic>
      <p:pic>
        <p:nvPicPr>
          <p:cNvPr id="12" name="Obrázek 11"/>
          <p:cNvPicPr>
            <a:picLocks noChangeAspect="1"/>
          </p:cNvPicPr>
          <p:nvPr/>
        </p:nvPicPr>
        <p:blipFill>
          <a:blip r:embed="rId5"/>
          <a:stretch>
            <a:fillRect/>
          </a:stretch>
        </p:blipFill>
        <p:spPr>
          <a:xfrm>
            <a:off x="5998557" y="585252"/>
            <a:ext cx="2917166" cy="1079420"/>
          </a:xfrm>
          <a:prstGeom prst="rect">
            <a:avLst/>
          </a:prstGeom>
        </p:spPr>
      </p:pic>
      <p:pic>
        <p:nvPicPr>
          <p:cNvPr id="13" name="Obrázek 12"/>
          <p:cNvPicPr>
            <a:picLocks noChangeAspect="1"/>
          </p:cNvPicPr>
          <p:nvPr/>
        </p:nvPicPr>
        <p:blipFill>
          <a:blip r:embed="rId6"/>
          <a:stretch>
            <a:fillRect/>
          </a:stretch>
        </p:blipFill>
        <p:spPr>
          <a:xfrm>
            <a:off x="3318664" y="585252"/>
            <a:ext cx="2244207" cy="1674680"/>
          </a:xfrm>
          <a:prstGeom prst="rect">
            <a:avLst/>
          </a:prstGeom>
        </p:spPr>
      </p:pic>
      <p:pic>
        <p:nvPicPr>
          <p:cNvPr id="14" name="Obrázek 13"/>
          <p:cNvPicPr>
            <a:picLocks noChangeAspect="1"/>
          </p:cNvPicPr>
          <p:nvPr/>
        </p:nvPicPr>
        <p:blipFill>
          <a:blip r:embed="rId7"/>
          <a:stretch>
            <a:fillRect/>
          </a:stretch>
        </p:blipFill>
        <p:spPr>
          <a:xfrm>
            <a:off x="431434" y="2969344"/>
            <a:ext cx="1539819" cy="2162442"/>
          </a:xfrm>
          <a:prstGeom prst="rect">
            <a:avLst/>
          </a:prstGeom>
        </p:spPr>
      </p:pic>
      <p:pic>
        <p:nvPicPr>
          <p:cNvPr id="15" name="Obrázek 14"/>
          <p:cNvPicPr>
            <a:picLocks noChangeAspect="1"/>
          </p:cNvPicPr>
          <p:nvPr/>
        </p:nvPicPr>
        <p:blipFill>
          <a:blip r:embed="rId8"/>
          <a:stretch>
            <a:fillRect/>
          </a:stretch>
        </p:blipFill>
        <p:spPr>
          <a:xfrm>
            <a:off x="4795812" y="2816118"/>
            <a:ext cx="2661328" cy="1616240"/>
          </a:xfrm>
          <a:prstGeom prst="rect">
            <a:avLst/>
          </a:prstGeom>
        </p:spPr>
      </p:pic>
      <p:sp>
        <p:nvSpPr>
          <p:cNvPr id="16" name="TextovéPole 15"/>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7" name="TextovéPole 16"/>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466600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53</a:t>
            </a:fld>
            <a:endParaRPr lang="cs-CZ" dirty="0"/>
          </a:p>
        </p:txBody>
      </p:sp>
      <p:graphicFrame>
        <p:nvGraphicFramePr>
          <p:cNvPr id="6" name="Tabulka 5"/>
          <p:cNvGraphicFramePr>
            <a:graphicFrameLocks noGrp="1"/>
          </p:cNvGraphicFramePr>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B</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5" name="Obrázek 4"/>
          <p:cNvPicPr>
            <a:picLocks noChangeAspect="1"/>
          </p:cNvPicPr>
          <p:nvPr/>
        </p:nvPicPr>
        <p:blipFill>
          <a:blip r:embed="rId2"/>
          <a:stretch>
            <a:fillRect/>
          </a:stretch>
        </p:blipFill>
        <p:spPr>
          <a:xfrm>
            <a:off x="256747" y="537733"/>
            <a:ext cx="1828757" cy="1114607"/>
          </a:xfrm>
          <a:prstGeom prst="rect">
            <a:avLst/>
          </a:prstGeom>
        </p:spPr>
      </p:pic>
      <p:pic>
        <p:nvPicPr>
          <p:cNvPr id="7" name="Obrázek 6"/>
          <p:cNvPicPr>
            <a:picLocks noChangeAspect="1"/>
          </p:cNvPicPr>
          <p:nvPr/>
        </p:nvPicPr>
        <p:blipFill>
          <a:blip r:embed="rId3"/>
          <a:stretch>
            <a:fillRect/>
          </a:stretch>
        </p:blipFill>
        <p:spPr>
          <a:xfrm>
            <a:off x="2381158" y="755281"/>
            <a:ext cx="2756484" cy="1154653"/>
          </a:xfrm>
          <a:prstGeom prst="rect">
            <a:avLst/>
          </a:prstGeom>
        </p:spPr>
      </p:pic>
      <p:pic>
        <p:nvPicPr>
          <p:cNvPr id="9" name="Obrázek 8"/>
          <p:cNvPicPr>
            <a:picLocks noChangeAspect="1"/>
          </p:cNvPicPr>
          <p:nvPr/>
        </p:nvPicPr>
        <p:blipFill>
          <a:blip r:embed="rId4"/>
          <a:stretch>
            <a:fillRect/>
          </a:stretch>
        </p:blipFill>
        <p:spPr>
          <a:xfrm>
            <a:off x="1597200" y="5038932"/>
            <a:ext cx="2930016" cy="1121282"/>
          </a:xfrm>
          <a:prstGeom prst="rect">
            <a:avLst/>
          </a:prstGeom>
        </p:spPr>
      </p:pic>
      <p:pic>
        <p:nvPicPr>
          <p:cNvPr id="10" name="Obrázek 9"/>
          <p:cNvPicPr>
            <a:picLocks noChangeAspect="1"/>
          </p:cNvPicPr>
          <p:nvPr/>
        </p:nvPicPr>
        <p:blipFill>
          <a:blip r:embed="rId5"/>
          <a:stretch>
            <a:fillRect/>
          </a:stretch>
        </p:blipFill>
        <p:spPr>
          <a:xfrm>
            <a:off x="6806761" y="2124351"/>
            <a:ext cx="1608304" cy="2402446"/>
          </a:xfrm>
          <a:prstGeom prst="rect">
            <a:avLst/>
          </a:prstGeom>
        </p:spPr>
      </p:pic>
      <p:pic>
        <p:nvPicPr>
          <p:cNvPr id="11" name="Obrázek 10"/>
          <p:cNvPicPr>
            <a:picLocks noChangeAspect="1"/>
          </p:cNvPicPr>
          <p:nvPr/>
        </p:nvPicPr>
        <p:blipFill>
          <a:blip r:embed="rId6"/>
          <a:stretch>
            <a:fillRect/>
          </a:stretch>
        </p:blipFill>
        <p:spPr>
          <a:xfrm>
            <a:off x="5997948" y="4631187"/>
            <a:ext cx="2789856" cy="1788712"/>
          </a:xfrm>
          <a:prstGeom prst="rect">
            <a:avLst/>
          </a:prstGeom>
        </p:spPr>
      </p:pic>
      <p:pic>
        <p:nvPicPr>
          <p:cNvPr id="12" name="Obrázek 11"/>
          <p:cNvPicPr>
            <a:picLocks noChangeAspect="1"/>
          </p:cNvPicPr>
          <p:nvPr/>
        </p:nvPicPr>
        <p:blipFill>
          <a:blip r:embed="rId7"/>
          <a:stretch>
            <a:fillRect/>
          </a:stretch>
        </p:blipFill>
        <p:spPr>
          <a:xfrm>
            <a:off x="3999675" y="2300609"/>
            <a:ext cx="2275935" cy="1681923"/>
          </a:xfrm>
          <a:prstGeom prst="rect">
            <a:avLst/>
          </a:prstGeom>
        </p:spPr>
      </p:pic>
      <p:pic>
        <p:nvPicPr>
          <p:cNvPr id="13" name="Obrázek 12"/>
          <p:cNvPicPr>
            <a:picLocks noChangeAspect="1"/>
          </p:cNvPicPr>
          <p:nvPr/>
        </p:nvPicPr>
        <p:blipFill>
          <a:blip r:embed="rId8"/>
          <a:stretch>
            <a:fillRect/>
          </a:stretch>
        </p:blipFill>
        <p:spPr>
          <a:xfrm>
            <a:off x="5310496" y="418080"/>
            <a:ext cx="3477308" cy="1595157"/>
          </a:xfrm>
          <a:prstGeom prst="rect">
            <a:avLst/>
          </a:prstGeom>
        </p:spPr>
      </p:pic>
      <p:sp>
        <p:nvSpPr>
          <p:cNvPr id="14" name="TextovéPole 13"/>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5" name="TextovéPole 14"/>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1555603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54</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2279334523"/>
              </p:ext>
            </p:extLst>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7" name="Obrázek 6"/>
          <p:cNvPicPr>
            <a:picLocks noChangeAspect="1"/>
          </p:cNvPicPr>
          <p:nvPr/>
        </p:nvPicPr>
        <p:blipFill>
          <a:blip r:embed="rId2"/>
          <a:stretch>
            <a:fillRect/>
          </a:stretch>
        </p:blipFill>
        <p:spPr>
          <a:xfrm>
            <a:off x="4780560" y="2824725"/>
            <a:ext cx="2945743" cy="1063373"/>
          </a:xfrm>
          <a:prstGeom prst="rect">
            <a:avLst/>
          </a:prstGeom>
        </p:spPr>
      </p:pic>
      <p:pic>
        <p:nvPicPr>
          <p:cNvPr id="8" name="Obrázek 7"/>
          <p:cNvPicPr>
            <a:picLocks noChangeAspect="1"/>
          </p:cNvPicPr>
          <p:nvPr/>
        </p:nvPicPr>
        <p:blipFill>
          <a:blip r:embed="rId3"/>
          <a:stretch>
            <a:fillRect/>
          </a:stretch>
        </p:blipFill>
        <p:spPr>
          <a:xfrm>
            <a:off x="6500531" y="1428185"/>
            <a:ext cx="2451544" cy="1057773"/>
          </a:xfrm>
          <a:prstGeom prst="rect">
            <a:avLst/>
          </a:prstGeom>
        </p:spPr>
      </p:pic>
      <p:pic>
        <p:nvPicPr>
          <p:cNvPr id="11" name="Obrázek 10"/>
          <p:cNvPicPr>
            <a:picLocks noChangeAspect="1"/>
          </p:cNvPicPr>
          <p:nvPr/>
        </p:nvPicPr>
        <p:blipFill>
          <a:blip r:embed="rId4"/>
          <a:stretch>
            <a:fillRect/>
          </a:stretch>
        </p:blipFill>
        <p:spPr>
          <a:xfrm>
            <a:off x="196758" y="1299070"/>
            <a:ext cx="2927975" cy="1111726"/>
          </a:xfrm>
          <a:prstGeom prst="rect">
            <a:avLst/>
          </a:prstGeom>
        </p:spPr>
      </p:pic>
      <p:pic>
        <p:nvPicPr>
          <p:cNvPr id="12" name="Obrázek 11"/>
          <p:cNvPicPr>
            <a:picLocks noChangeAspect="1"/>
          </p:cNvPicPr>
          <p:nvPr/>
        </p:nvPicPr>
        <p:blipFill>
          <a:blip r:embed="rId5"/>
          <a:stretch>
            <a:fillRect/>
          </a:stretch>
        </p:blipFill>
        <p:spPr>
          <a:xfrm>
            <a:off x="5534809" y="4943437"/>
            <a:ext cx="2917166" cy="1079420"/>
          </a:xfrm>
          <a:prstGeom prst="rect">
            <a:avLst/>
          </a:prstGeom>
        </p:spPr>
      </p:pic>
      <p:pic>
        <p:nvPicPr>
          <p:cNvPr id="13" name="Obrázek 12"/>
          <p:cNvPicPr>
            <a:picLocks noChangeAspect="1"/>
          </p:cNvPicPr>
          <p:nvPr/>
        </p:nvPicPr>
        <p:blipFill>
          <a:blip r:embed="rId6"/>
          <a:stretch>
            <a:fillRect/>
          </a:stretch>
        </p:blipFill>
        <p:spPr>
          <a:xfrm>
            <a:off x="1794351" y="2695454"/>
            <a:ext cx="2244207" cy="1674680"/>
          </a:xfrm>
          <a:prstGeom prst="rect">
            <a:avLst/>
          </a:prstGeom>
        </p:spPr>
      </p:pic>
      <p:pic>
        <p:nvPicPr>
          <p:cNvPr id="14" name="Obrázek 13"/>
          <p:cNvPicPr>
            <a:picLocks noChangeAspect="1"/>
          </p:cNvPicPr>
          <p:nvPr/>
        </p:nvPicPr>
        <p:blipFill>
          <a:blip r:embed="rId7"/>
          <a:stretch>
            <a:fillRect/>
          </a:stretch>
        </p:blipFill>
        <p:spPr>
          <a:xfrm>
            <a:off x="120927" y="4158932"/>
            <a:ext cx="1539819" cy="2162442"/>
          </a:xfrm>
          <a:prstGeom prst="rect">
            <a:avLst/>
          </a:prstGeom>
        </p:spPr>
      </p:pic>
      <p:pic>
        <p:nvPicPr>
          <p:cNvPr id="15" name="Obrázek 14"/>
          <p:cNvPicPr>
            <a:picLocks noChangeAspect="1"/>
          </p:cNvPicPr>
          <p:nvPr/>
        </p:nvPicPr>
        <p:blipFill>
          <a:blip r:embed="rId8"/>
          <a:stretch>
            <a:fillRect/>
          </a:stretch>
        </p:blipFill>
        <p:spPr>
          <a:xfrm>
            <a:off x="2119232" y="4606751"/>
            <a:ext cx="2661328" cy="1616240"/>
          </a:xfrm>
          <a:prstGeom prst="rect">
            <a:avLst/>
          </a:prstGeom>
        </p:spPr>
      </p:pic>
      <p:sp>
        <p:nvSpPr>
          <p:cNvPr id="16" name="TextovéPole 15"/>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7" name="TextovéPole 16"/>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3235955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55</a:t>
            </a:fld>
            <a:endParaRPr lang="cs-CZ" dirty="0"/>
          </a:p>
        </p:txBody>
      </p:sp>
      <p:graphicFrame>
        <p:nvGraphicFramePr>
          <p:cNvPr id="6" name="Tabulka 5"/>
          <p:cNvGraphicFramePr>
            <a:graphicFrameLocks noGrp="1"/>
          </p:cNvGraphicFramePr>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B</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5" name="Obrázek 4"/>
          <p:cNvPicPr>
            <a:picLocks noChangeAspect="1"/>
          </p:cNvPicPr>
          <p:nvPr/>
        </p:nvPicPr>
        <p:blipFill>
          <a:blip r:embed="rId2"/>
          <a:stretch>
            <a:fillRect/>
          </a:stretch>
        </p:blipFill>
        <p:spPr>
          <a:xfrm>
            <a:off x="256747" y="537733"/>
            <a:ext cx="1828757" cy="1114607"/>
          </a:xfrm>
          <a:prstGeom prst="rect">
            <a:avLst/>
          </a:prstGeom>
        </p:spPr>
      </p:pic>
      <p:pic>
        <p:nvPicPr>
          <p:cNvPr id="7" name="Obrázek 6"/>
          <p:cNvPicPr>
            <a:picLocks noChangeAspect="1"/>
          </p:cNvPicPr>
          <p:nvPr/>
        </p:nvPicPr>
        <p:blipFill>
          <a:blip r:embed="rId3"/>
          <a:stretch>
            <a:fillRect/>
          </a:stretch>
        </p:blipFill>
        <p:spPr>
          <a:xfrm>
            <a:off x="3115227" y="509157"/>
            <a:ext cx="2756484" cy="1154653"/>
          </a:xfrm>
          <a:prstGeom prst="rect">
            <a:avLst/>
          </a:prstGeom>
        </p:spPr>
      </p:pic>
      <p:pic>
        <p:nvPicPr>
          <p:cNvPr id="9" name="Obrázek 8"/>
          <p:cNvPicPr>
            <a:picLocks noChangeAspect="1"/>
          </p:cNvPicPr>
          <p:nvPr/>
        </p:nvPicPr>
        <p:blipFill>
          <a:blip r:embed="rId4"/>
          <a:stretch>
            <a:fillRect/>
          </a:stretch>
        </p:blipFill>
        <p:spPr>
          <a:xfrm>
            <a:off x="6016725" y="1066164"/>
            <a:ext cx="2930016" cy="1121282"/>
          </a:xfrm>
          <a:prstGeom prst="rect">
            <a:avLst/>
          </a:prstGeom>
        </p:spPr>
      </p:pic>
      <p:pic>
        <p:nvPicPr>
          <p:cNvPr id="10" name="Obrázek 9"/>
          <p:cNvPicPr>
            <a:picLocks noChangeAspect="1"/>
          </p:cNvPicPr>
          <p:nvPr/>
        </p:nvPicPr>
        <p:blipFill>
          <a:blip r:embed="rId5"/>
          <a:stretch>
            <a:fillRect/>
          </a:stretch>
        </p:blipFill>
        <p:spPr>
          <a:xfrm>
            <a:off x="107578" y="2300609"/>
            <a:ext cx="1608304" cy="2402446"/>
          </a:xfrm>
          <a:prstGeom prst="rect">
            <a:avLst/>
          </a:prstGeom>
        </p:spPr>
      </p:pic>
      <p:pic>
        <p:nvPicPr>
          <p:cNvPr id="11" name="Obrázek 10"/>
          <p:cNvPicPr>
            <a:picLocks noChangeAspect="1"/>
          </p:cNvPicPr>
          <p:nvPr/>
        </p:nvPicPr>
        <p:blipFill>
          <a:blip r:embed="rId6"/>
          <a:stretch>
            <a:fillRect/>
          </a:stretch>
        </p:blipFill>
        <p:spPr>
          <a:xfrm>
            <a:off x="2749923" y="1934688"/>
            <a:ext cx="2789856" cy="1788712"/>
          </a:xfrm>
          <a:prstGeom prst="rect">
            <a:avLst/>
          </a:prstGeom>
        </p:spPr>
      </p:pic>
      <p:pic>
        <p:nvPicPr>
          <p:cNvPr id="12" name="Obrázek 11"/>
          <p:cNvPicPr>
            <a:picLocks noChangeAspect="1"/>
          </p:cNvPicPr>
          <p:nvPr/>
        </p:nvPicPr>
        <p:blipFill>
          <a:blip r:embed="rId7"/>
          <a:stretch>
            <a:fillRect/>
          </a:stretch>
        </p:blipFill>
        <p:spPr>
          <a:xfrm>
            <a:off x="6511869" y="2659845"/>
            <a:ext cx="2275935" cy="1681923"/>
          </a:xfrm>
          <a:prstGeom prst="rect">
            <a:avLst/>
          </a:prstGeom>
        </p:spPr>
      </p:pic>
      <p:pic>
        <p:nvPicPr>
          <p:cNvPr id="13" name="Obrázek 12"/>
          <p:cNvPicPr>
            <a:picLocks noChangeAspect="1"/>
          </p:cNvPicPr>
          <p:nvPr/>
        </p:nvPicPr>
        <p:blipFill>
          <a:blip r:embed="rId8"/>
          <a:stretch>
            <a:fillRect/>
          </a:stretch>
        </p:blipFill>
        <p:spPr>
          <a:xfrm>
            <a:off x="2371585" y="4282567"/>
            <a:ext cx="3477308" cy="1595157"/>
          </a:xfrm>
          <a:prstGeom prst="rect">
            <a:avLst/>
          </a:prstGeom>
        </p:spPr>
      </p:pic>
      <p:sp>
        <p:nvSpPr>
          <p:cNvPr id="14" name="TextovéPole 13"/>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5" name="TextovéPole 14"/>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1211442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56</a:t>
            </a:fld>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2279334523"/>
              </p:ext>
            </p:extLst>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7" name="Obrázek 6"/>
          <p:cNvPicPr>
            <a:picLocks noChangeAspect="1"/>
          </p:cNvPicPr>
          <p:nvPr/>
        </p:nvPicPr>
        <p:blipFill>
          <a:blip r:embed="rId2"/>
          <a:stretch>
            <a:fillRect/>
          </a:stretch>
        </p:blipFill>
        <p:spPr>
          <a:xfrm>
            <a:off x="3347350" y="4662015"/>
            <a:ext cx="2945743" cy="1063373"/>
          </a:xfrm>
          <a:prstGeom prst="rect">
            <a:avLst/>
          </a:prstGeom>
        </p:spPr>
      </p:pic>
      <p:pic>
        <p:nvPicPr>
          <p:cNvPr id="8" name="Obrázek 7"/>
          <p:cNvPicPr>
            <a:picLocks noChangeAspect="1"/>
          </p:cNvPicPr>
          <p:nvPr/>
        </p:nvPicPr>
        <p:blipFill>
          <a:blip r:embed="rId3"/>
          <a:stretch>
            <a:fillRect/>
          </a:stretch>
        </p:blipFill>
        <p:spPr>
          <a:xfrm>
            <a:off x="6512940" y="5054684"/>
            <a:ext cx="2451544" cy="1057773"/>
          </a:xfrm>
          <a:prstGeom prst="rect">
            <a:avLst/>
          </a:prstGeom>
        </p:spPr>
      </p:pic>
      <p:pic>
        <p:nvPicPr>
          <p:cNvPr id="11" name="Obrázek 10"/>
          <p:cNvPicPr>
            <a:picLocks noChangeAspect="1"/>
          </p:cNvPicPr>
          <p:nvPr/>
        </p:nvPicPr>
        <p:blipFill>
          <a:blip r:embed="rId4"/>
          <a:stretch>
            <a:fillRect/>
          </a:stretch>
        </p:blipFill>
        <p:spPr>
          <a:xfrm>
            <a:off x="5287420" y="550276"/>
            <a:ext cx="2927975" cy="1111726"/>
          </a:xfrm>
          <a:prstGeom prst="rect">
            <a:avLst/>
          </a:prstGeom>
        </p:spPr>
      </p:pic>
      <p:pic>
        <p:nvPicPr>
          <p:cNvPr id="12" name="Obrázek 11"/>
          <p:cNvPicPr>
            <a:picLocks noChangeAspect="1"/>
          </p:cNvPicPr>
          <p:nvPr/>
        </p:nvPicPr>
        <p:blipFill>
          <a:blip r:embed="rId5"/>
          <a:stretch>
            <a:fillRect/>
          </a:stretch>
        </p:blipFill>
        <p:spPr>
          <a:xfrm>
            <a:off x="107578" y="3054640"/>
            <a:ext cx="2917166" cy="1079420"/>
          </a:xfrm>
          <a:prstGeom prst="rect">
            <a:avLst/>
          </a:prstGeom>
        </p:spPr>
      </p:pic>
      <p:pic>
        <p:nvPicPr>
          <p:cNvPr id="13" name="Obrázek 12"/>
          <p:cNvPicPr>
            <a:picLocks noChangeAspect="1"/>
          </p:cNvPicPr>
          <p:nvPr/>
        </p:nvPicPr>
        <p:blipFill>
          <a:blip r:embed="rId6"/>
          <a:stretch>
            <a:fillRect/>
          </a:stretch>
        </p:blipFill>
        <p:spPr>
          <a:xfrm>
            <a:off x="4048886" y="2344563"/>
            <a:ext cx="2244207" cy="1674680"/>
          </a:xfrm>
          <a:prstGeom prst="rect">
            <a:avLst/>
          </a:prstGeom>
        </p:spPr>
      </p:pic>
      <p:pic>
        <p:nvPicPr>
          <p:cNvPr id="14" name="Obrázek 13"/>
          <p:cNvPicPr>
            <a:picLocks noChangeAspect="1"/>
          </p:cNvPicPr>
          <p:nvPr/>
        </p:nvPicPr>
        <p:blipFill>
          <a:blip r:embed="rId7"/>
          <a:stretch>
            <a:fillRect/>
          </a:stretch>
        </p:blipFill>
        <p:spPr>
          <a:xfrm>
            <a:off x="207694" y="459795"/>
            <a:ext cx="1539819" cy="2162442"/>
          </a:xfrm>
          <a:prstGeom prst="rect">
            <a:avLst/>
          </a:prstGeom>
        </p:spPr>
      </p:pic>
      <p:pic>
        <p:nvPicPr>
          <p:cNvPr id="15" name="Obrázek 14"/>
          <p:cNvPicPr>
            <a:picLocks noChangeAspect="1"/>
          </p:cNvPicPr>
          <p:nvPr/>
        </p:nvPicPr>
        <p:blipFill>
          <a:blip r:embed="rId8"/>
          <a:stretch>
            <a:fillRect/>
          </a:stretch>
        </p:blipFill>
        <p:spPr>
          <a:xfrm>
            <a:off x="344371" y="4506956"/>
            <a:ext cx="2661328" cy="1616240"/>
          </a:xfrm>
          <a:prstGeom prst="rect">
            <a:avLst/>
          </a:prstGeom>
        </p:spPr>
      </p:pic>
      <p:sp>
        <p:nvSpPr>
          <p:cNvPr id="16" name="TextovéPole 15"/>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7" name="TextovéPole 16"/>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3310385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57</a:t>
            </a:fld>
            <a:endParaRPr lang="cs-CZ" dirty="0"/>
          </a:p>
        </p:txBody>
      </p:sp>
      <p:graphicFrame>
        <p:nvGraphicFramePr>
          <p:cNvPr id="6" name="Tabulka 5"/>
          <p:cNvGraphicFramePr>
            <a:graphicFrameLocks noGrp="1"/>
          </p:cNvGraphicFramePr>
          <p:nvPr/>
        </p:nvGraphicFramePr>
        <p:xfrm>
          <a:off x="107578" y="58080"/>
          <a:ext cx="8935590" cy="243840"/>
        </p:xfrm>
        <a:graphic>
          <a:graphicData uri="http://schemas.openxmlformats.org/drawingml/2006/table">
            <a:tbl>
              <a:tblPr firstRow="1" bandRow="1">
                <a:tableStyleId>{5C22544A-7EE6-4342-B048-85BDC9FD1C3A}</a:tableStyleId>
              </a:tblPr>
              <a:tblGrid>
                <a:gridCol w="1298333">
                  <a:extLst>
                    <a:ext uri="{9D8B030D-6E8A-4147-A177-3AD203B41FA5}">
                      <a16:colId xmlns:a16="http://schemas.microsoft.com/office/drawing/2014/main" val="20000"/>
                    </a:ext>
                  </a:extLst>
                </a:gridCol>
                <a:gridCol w="3493215">
                  <a:extLst>
                    <a:ext uri="{9D8B030D-6E8A-4147-A177-3AD203B41FA5}">
                      <a16:colId xmlns:a16="http://schemas.microsoft.com/office/drawing/2014/main" val="20001"/>
                    </a:ext>
                  </a:extLst>
                </a:gridCol>
                <a:gridCol w="1942519">
                  <a:extLst>
                    <a:ext uri="{9D8B030D-6E8A-4147-A177-3AD203B41FA5}">
                      <a16:colId xmlns:a16="http://schemas.microsoft.com/office/drawing/2014/main" val="20002"/>
                    </a:ext>
                  </a:extLst>
                </a:gridCol>
                <a:gridCol w="2201523">
                  <a:extLst>
                    <a:ext uri="{9D8B030D-6E8A-4147-A177-3AD203B41FA5}">
                      <a16:colId xmlns:a16="http://schemas.microsoft.com/office/drawing/2014/main" val="20003"/>
                    </a:ext>
                  </a:extLst>
                </a:gridCol>
              </a:tblGrid>
              <a:tr h="144190">
                <a:tc>
                  <a:txBody>
                    <a:bodyPr/>
                    <a:lstStyle/>
                    <a:p>
                      <a:pPr algn="ctr"/>
                      <a:r>
                        <a:rPr lang="cs-CZ" sz="1600" dirty="0">
                          <a:solidFill>
                            <a:srgbClr val="FF0000"/>
                          </a:solidFill>
                          <a:latin typeface="Arial" pitchFamily="34" charset="0"/>
                          <a:cs typeface="Arial" pitchFamily="34" charset="0"/>
                        </a:rPr>
                        <a:t>E-</a:t>
                      </a:r>
                      <a:r>
                        <a:rPr lang="cs-CZ" sz="1600" dirty="0" err="1">
                          <a:solidFill>
                            <a:srgbClr val="FF0000"/>
                          </a:solidFill>
                          <a:latin typeface="Arial" pitchFamily="34" charset="0"/>
                          <a:cs typeface="Arial" pitchFamily="34" charset="0"/>
                        </a:rPr>
                        <a:t>Laws</a:t>
                      </a:r>
                      <a:r>
                        <a:rPr lang="cs-CZ" sz="1600" dirty="0">
                          <a:solidFill>
                            <a:srgbClr val="FF0000"/>
                          </a:solidFill>
                          <a:latin typeface="Arial" pitchFamily="34" charset="0"/>
                          <a:cs typeface="Arial" pitchFamily="34" charset="0"/>
                        </a:rPr>
                        <a:t> B</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Jméno:</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Třída:</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cs-CZ" sz="1000" dirty="0">
                          <a:solidFill>
                            <a:schemeClr val="tx1"/>
                          </a:solidFill>
                          <a:latin typeface="Arial" pitchFamily="34" charset="0"/>
                          <a:cs typeface="Arial" pitchFamily="34" charset="0"/>
                        </a:rPr>
                        <a:t>Datum: </a:t>
                      </a: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5" name="Obrázek 4"/>
          <p:cNvPicPr>
            <a:picLocks noChangeAspect="1"/>
          </p:cNvPicPr>
          <p:nvPr/>
        </p:nvPicPr>
        <p:blipFill>
          <a:blip r:embed="rId2"/>
          <a:stretch>
            <a:fillRect/>
          </a:stretch>
        </p:blipFill>
        <p:spPr>
          <a:xfrm>
            <a:off x="107578" y="2271740"/>
            <a:ext cx="1828757" cy="1114607"/>
          </a:xfrm>
          <a:prstGeom prst="rect">
            <a:avLst/>
          </a:prstGeom>
        </p:spPr>
      </p:pic>
      <p:pic>
        <p:nvPicPr>
          <p:cNvPr id="7" name="Obrázek 6"/>
          <p:cNvPicPr>
            <a:picLocks noChangeAspect="1"/>
          </p:cNvPicPr>
          <p:nvPr/>
        </p:nvPicPr>
        <p:blipFill>
          <a:blip r:embed="rId3"/>
          <a:stretch>
            <a:fillRect/>
          </a:stretch>
        </p:blipFill>
        <p:spPr>
          <a:xfrm>
            <a:off x="230062" y="418080"/>
            <a:ext cx="2756484" cy="1154653"/>
          </a:xfrm>
          <a:prstGeom prst="rect">
            <a:avLst/>
          </a:prstGeom>
        </p:spPr>
      </p:pic>
      <p:pic>
        <p:nvPicPr>
          <p:cNvPr id="9" name="Obrázek 8"/>
          <p:cNvPicPr>
            <a:picLocks noChangeAspect="1"/>
          </p:cNvPicPr>
          <p:nvPr/>
        </p:nvPicPr>
        <p:blipFill>
          <a:blip r:embed="rId4"/>
          <a:stretch>
            <a:fillRect/>
          </a:stretch>
        </p:blipFill>
        <p:spPr>
          <a:xfrm>
            <a:off x="3398654" y="434765"/>
            <a:ext cx="2930016" cy="1121282"/>
          </a:xfrm>
          <a:prstGeom prst="rect">
            <a:avLst/>
          </a:prstGeom>
        </p:spPr>
      </p:pic>
      <p:pic>
        <p:nvPicPr>
          <p:cNvPr id="10" name="Obrázek 9"/>
          <p:cNvPicPr>
            <a:picLocks noChangeAspect="1"/>
          </p:cNvPicPr>
          <p:nvPr/>
        </p:nvPicPr>
        <p:blipFill>
          <a:blip r:embed="rId5"/>
          <a:stretch>
            <a:fillRect/>
          </a:stretch>
        </p:blipFill>
        <p:spPr>
          <a:xfrm>
            <a:off x="0" y="3815614"/>
            <a:ext cx="1608304" cy="2402446"/>
          </a:xfrm>
          <a:prstGeom prst="rect">
            <a:avLst/>
          </a:prstGeom>
        </p:spPr>
      </p:pic>
      <p:pic>
        <p:nvPicPr>
          <p:cNvPr id="11" name="Obrázek 10"/>
          <p:cNvPicPr>
            <a:picLocks noChangeAspect="1"/>
          </p:cNvPicPr>
          <p:nvPr/>
        </p:nvPicPr>
        <p:blipFill>
          <a:blip r:embed="rId6"/>
          <a:stretch>
            <a:fillRect/>
          </a:stretch>
        </p:blipFill>
        <p:spPr>
          <a:xfrm>
            <a:off x="6253312" y="2575389"/>
            <a:ext cx="2789856" cy="1788712"/>
          </a:xfrm>
          <a:prstGeom prst="rect">
            <a:avLst/>
          </a:prstGeom>
        </p:spPr>
      </p:pic>
      <p:pic>
        <p:nvPicPr>
          <p:cNvPr id="12" name="Obrázek 11"/>
          <p:cNvPicPr>
            <a:picLocks noChangeAspect="1"/>
          </p:cNvPicPr>
          <p:nvPr/>
        </p:nvPicPr>
        <p:blipFill>
          <a:blip r:embed="rId7"/>
          <a:stretch>
            <a:fillRect/>
          </a:stretch>
        </p:blipFill>
        <p:spPr>
          <a:xfrm>
            <a:off x="6636998" y="396040"/>
            <a:ext cx="2275935" cy="1681923"/>
          </a:xfrm>
          <a:prstGeom prst="rect">
            <a:avLst/>
          </a:prstGeom>
        </p:spPr>
      </p:pic>
      <p:pic>
        <p:nvPicPr>
          <p:cNvPr id="13" name="Obrázek 12"/>
          <p:cNvPicPr>
            <a:picLocks noChangeAspect="1"/>
          </p:cNvPicPr>
          <p:nvPr/>
        </p:nvPicPr>
        <p:blipFill>
          <a:blip r:embed="rId8"/>
          <a:stretch>
            <a:fillRect/>
          </a:stretch>
        </p:blipFill>
        <p:spPr>
          <a:xfrm>
            <a:off x="2447973" y="2907145"/>
            <a:ext cx="3477308" cy="1595157"/>
          </a:xfrm>
          <a:prstGeom prst="rect">
            <a:avLst/>
          </a:prstGeom>
        </p:spPr>
      </p:pic>
      <p:sp>
        <p:nvSpPr>
          <p:cNvPr id="14" name="TextovéPole 13"/>
          <p:cNvSpPr txBox="1"/>
          <p:nvPr/>
        </p:nvSpPr>
        <p:spPr>
          <a:xfrm>
            <a:off x="8372694" y="26111"/>
            <a:ext cx="720890" cy="307777"/>
          </a:xfrm>
          <a:prstGeom prst="rect">
            <a:avLst/>
          </a:prstGeom>
          <a:noFill/>
        </p:spPr>
        <p:txBody>
          <a:bodyPr wrap="square" rtlCol="0">
            <a:spAutoFit/>
          </a:bodyPr>
          <a:lstStyle/>
          <a:p>
            <a:r>
              <a:rPr lang="cs-CZ" sz="1400" b="1" dirty="0">
                <a:solidFill>
                  <a:srgbClr val="FF0000"/>
                </a:solidFill>
              </a:rPr>
              <a:t>20-5n</a:t>
            </a:r>
          </a:p>
        </p:txBody>
      </p:sp>
      <p:sp>
        <p:nvSpPr>
          <p:cNvPr id="15" name="TextovéPole 14"/>
          <p:cNvSpPr txBox="1"/>
          <p:nvPr/>
        </p:nvSpPr>
        <p:spPr>
          <a:xfrm>
            <a:off x="5992584" y="6337004"/>
            <a:ext cx="3007649" cy="246221"/>
          </a:xfrm>
          <a:prstGeom prst="rect">
            <a:avLst/>
          </a:prstGeom>
          <a:noFill/>
        </p:spPr>
        <p:txBody>
          <a:bodyPr wrap="square" rtlCol="0">
            <a:spAutoFit/>
          </a:bodyPr>
          <a:lstStyle/>
          <a:p>
            <a:r>
              <a:rPr lang="cs-CZ" sz="1000" dirty="0">
                <a:solidFill>
                  <a:srgbClr val="0000FF"/>
                </a:solidFill>
              </a:rPr>
              <a:t>https://www.bbc.com/bitesize/guides/z8b2pv4/test</a:t>
            </a:r>
          </a:p>
        </p:txBody>
      </p:sp>
    </p:spTree>
    <p:extLst>
      <p:ext uri="{BB962C8B-B14F-4D97-AF65-F5344CB8AC3E}">
        <p14:creationId xmlns:p14="http://schemas.microsoft.com/office/powerpoint/2010/main" val="2235225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58</a:t>
            </a:fld>
            <a:endParaRPr lang="cs-CZ" dirty="0"/>
          </a:p>
        </p:txBody>
      </p:sp>
      <p:sp>
        <p:nvSpPr>
          <p:cNvPr id="9" name="Nadpis 8"/>
          <p:cNvSpPr>
            <a:spLocks noGrp="1"/>
          </p:cNvSpPr>
          <p:nvPr>
            <p:ph type="title"/>
          </p:nvPr>
        </p:nvSpPr>
        <p:spPr/>
        <p:txBody>
          <a:bodyPr/>
          <a:lstStyle/>
          <a:p>
            <a:r>
              <a:rPr lang="cs-CZ" dirty="0" err="1">
                <a:ln w="0" cap="sq" cmpd="sng">
                  <a:noFill/>
                  <a:miter lim="800000"/>
                </a:ln>
                <a:effectLst/>
              </a:rPr>
              <a:t>Container</a:t>
            </a:r>
            <a:endParaRPr lang="en-US" dirty="0">
              <a:ln w="0" cap="sq" cmpd="sng">
                <a:noFill/>
                <a:miter lim="800000"/>
              </a:ln>
              <a:effectLst/>
            </a:endParaRPr>
          </a:p>
        </p:txBody>
      </p:sp>
      <p:sp>
        <p:nvSpPr>
          <p:cNvPr id="5" name="Obdélník 4"/>
          <p:cNvSpPr/>
          <p:nvPr/>
        </p:nvSpPr>
        <p:spPr>
          <a:xfrm>
            <a:off x="201476" y="1503730"/>
            <a:ext cx="8772041" cy="2585323"/>
          </a:xfrm>
          <a:prstGeom prst="rect">
            <a:avLst/>
          </a:prstGeom>
        </p:spPr>
        <p:txBody>
          <a:bodyPr wrap="square">
            <a:spAutoFit/>
          </a:bodyPr>
          <a:lstStyle/>
          <a:p>
            <a:r>
              <a:rPr lang="en-US" dirty="0"/>
              <a:t>Kirchhoff‘s current law – </a:t>
            </a:r>
            <a:r>
              <a:rPr lang="cs-CZ" dirty="0"/>
              <a:t>Kirchhoffův zákon o proudech</a:t>
            </a:r>
          </a:p>
          <a:p>
            <a:r>
              <a:rPr lang="en-US" dirty="0"/>
              <a:t>Kirchhoff‘s voltage law – </a:t>
            </a:r>
            <a:r>
              <a:rPr lang="cs-CZ" dirty="0"/>
              <a:t>Kirchhoffův zákon o napětích</a:t>
            </a:r>
          </a:p>
          <a:p>
            <a:r>
              <a:rPr lang="en-US" dirty="0"/>
              <a:t>Ohm‘s law – </a:t>
            </a:r>
            <a:r>
              <a:rPr lang="cs-CZ" dirty="0"/>
              <a:t>Ohmův zákon</a:t>
            </a:r>
          </a:p>
          <a:p>
            <a:r>
              <a:rPr lang="en-US" dirty="0"/>
              <a:t>using the Ohm‘s law - </a:t>
            </a:r>
            <a:r>
              <a:rPr lang="cs-CZ" dirty="0"/>
              <a:t>pomocí Ohmova zákona</a:t>
            </a:r>
          </a:p>
          <a:p>
            <a:r>
              <a:rPr lang="en-US" dirty="0"/>
              <a:t>We can use the Ohm’s law to calculate the current. - </a:t>
            </a:r>
            <a:r>
              <a:rPr lang="cs-CZ" dirty="0"/>
              <a:t>Můžeme použít Ohmův zákon k výpočtu toho proudu.</a:t>
            </a:r>
          </a:p>
          <a:p>
            <a:endParaRPr lang="cs-CZ" dirty="0"/>
          </a:p>
          <a:p>
            <a:endParaRPr lang="cs-CZ" dirty="0"/>
          </a:p>
          <a:p>
            <a:endParaRPr lang="cs-CZ" dirty="0"/>
          </a:p>
        </p:txBody>
      </p:sp>
      <p:sp>
        <p:nvSpPr>
          <p:cNvPr id="6" name="Obdélník 5"/>
          <p:cNvSpPr/>
          <p:nvPr/>
        </p:nvSpPr>
        <p:spPr>
          <a:xfrm>
            <a:off x="201475" y="3919496"/>
            <a:ext cx="8531819" cy="646331"/>
          </a:xfrm>
          <a:prstGeom prst="rect">
            <a:avLst/>
          </a:prstGeom>
        </p:spPr>
        <p:txBody>
          <a:bodyPr wrap="square">
            <a:spAutoFit/>
          </a:bodyPr>
          <a:lstStyle/>
          <a:p>
            <a:r>
              <a:rPr lang="cs-CZ" dirty="0">
                <a:hlinkClick r:id="rId3"/>
              </a:rPr>
              <a:t>http</a:t>
            </a:r>
            <a:r>
              <a:rPr lang="cs-CZ">
                <a:hlinkClick r:id="rId3"/>
              </a:rPr>
              <a:t>://www.allaboutcircuits.com/vol_1/chpt_2/1.html</a:t>
            </a:r>
            <a:endParaRPr lang="cs-CZ"/>
          </a:p>
          <a:p>
            <a:endParaRPr lang="cs-CZ" dirty="0"/>
          </a:p>
        </p:txBody>
      </p:sp>
    </p:spTree>
    <p:extLst>
      <p:ext uri="{BB962C8B-B14F-4D97-AF65-F5344CB8AC3E}">
        <p14:creationId xmlns:p14="http://schemas.microsoft.com/office/powerpoint/2010/main" val="1215039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59</a:t>
            </a:fld>
            <a:endParaRPr lang="cs-CZ" dirty="0"/>
          </a:p>
        </p:txBody>
      </p:sp>
      <p:sp>
        <p:nvSpPr>
          <p:cNvPr id="9" name="Nadpis 8"/>
          <p:cNvSpPr>
            <a:spLocks noGrp="1"/>
          </p:cNvSpPr>
          <p:nvPr>
            <p:ph type="title"/>
          </p:nvPr>
        </p:nvSpPr>
        <p:spPr/>
        <p:txBody>
          <a:bodyPr/>
          <a:lstStyle/>
          <a:p>
            <a:r>
              <a:rPr lang="cs-CZ" dirty="0" err="1">
                <a:ln w="0" cap="sq" cmpd="sng">
                  <a:noFill/>
                  <a:miter lim="800000"/>
                </a:ln>
                <a:effectLst/>
              </a:rPr>
              <a:t>Container</a:t>
            </a:r>
            <a:endParaRPr lang="en-US" dirty="0">
              <a:ln w="0" cap="sq" cmpd="sng">
                <a:noFill/>
                <a:miter lim="800000"/>
              </a:ln>
              <a:effectLst/>
            </a:endParaRPr>
          </a:p>
        </p:txBody>
      </p:sp>
      <p:sp>
        <p:nvSpPr>
          <p:cNvPr id="5" name="Obdélník 4"/>
          <p:cNvSpPr/>
          <p:nvPr/>
        </p:nvSpPr>
        <p:spPr>
          <a:xfrm>
            <a:off x="201476" y="1503730"/>
            <a:ext cx="8772041" cy="3416320"/>
          </a:xfrm>
          <a:prstGeom prst="rect">
            <a:avLst/>
          </a:prstGeom>
        </p:spPr>
        <p:txBody>
          <a:bodyPr wrap="square">
            <a:spAutoFit/>
          </a:bodyPr>
          <a:lstStyle/>
          <a:p>
            <a:r>
              <a:rPr lang="en-US" dirty="0"/>
              <a:t>Voltage / The force motivating electrons to flow </a:t>
            </a:r>
          </a:p>
          <a:p>
            <a:r>
              <a:rPr lang="en-US" dirty="0"/>
              <a:t>Current / Movement of electrons</a:t>
            </a:r>
          </a:p>
          <a:p>
            <a:r>
              <a:rPr lang="en-US" dirty="0"/>
              <a:t>Resistance / Opposition to motion of electrons</a:t>
            </a:r>
          </a:p>
          <a:p>
            <a:r>
              <a:rPr lang="en-US" dirty="0"/>
              <a:t>current / The higher the voltage, the higher the...</a:t>
            </a:r>
          </a:p>
          <a:p>
            <a:r>
              <a:rPr lang="en-US" dirty="0"/>
              <a:t>lower / The higher the resistance, the ... the current</a:t>
            </a:r>
          </a:p>
          <a:p>
            <a:r>
              <a:rPr lang="en-US" dirty="0"/>
              <a:t>volts / The voltage drop is measured in ...</a:t>
            </a:r>
          </a:p>
          <a:p>
            <a:r>
              <a:rPr lang="en-US" dirty="0"/>
              <a:t>amperes / The current is measured in ...</a:t>
            </a:r>
          </a:p>
          <a:p>
            <a:r>
              <a:rPr lang="en-US" dirty="0"/>
              <a:t>ohms / The resistance is measured in ...</a:t>
            </a:r>
          </a:p>
          <a:p>
            <a:r>
              <a:rPr lang="en-US" dirty="0"/>
              <a:t>parallel / resistors can be connected in series or in ...</a:t>
            </a:r>
          </a:p>
          <a:p>
            <a:r>
              <a:rPr lang="en-US" dirty="0"/>
              <a:t>Kirchhoff / The author of the current and voltage laws</a:t>
            </a:r>
            <a:endParaRPr lang="cs-CZ" dirty="0"/>
          </a:p>
          <a:p>
            <a:endParaRPr lang="cs-CZ" dirty="0"/>
          </a:p>
          <a:p>
            <a:endParaRPr lang="cs-CZ" dirty="0"/>
          </a:p>
        </p:txBody>
      </p:sp>
    </p:spTree>
    <p:extLst>
      <p:ext uri="{BB962C8B-B14F-4D97-AF65-F5344CB8AC3E}">
        <p14:creationId xmlns:p14="http://schemas.microsoft.com/office/powerpoint/2010/main" val="383022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6</a:t>
            </a:fld>
            <a:endParaRPr lang="cs-CZ" dirty="0"/>
          </a:p>
        </p:txBody>
      </p:sp>
      <p:sp>
        <p:nvSpPr>
          <p:cNvPr id="5" name="Nadpis 4"/>
          <p:cNvSpPr>
            <a:spLocks noGrp="1"/>
          </p:cNvSpPr>
          <p:nvPr>
            <p:ph type="title"/>
          </p:nvPr>
        </p:nvSpPr>
        <p:spPr/>
        <p:txBody>
          <a:bodyPr/>
          <a:lstStyle/>
          <a:p>
            <a:r>
              <a:rPr lang="cs-CZ" dirty="0" err="1"/>
              <a:t>Basics</a:t>
            </a:r>
            <a:endParaRPr lang="cs-CZ" dirty="0"/>
          </a:p>
        </p:txBody>
      </p:sp>
      <p:sp>
        <p:nvSpPr>
          <p:cNvPr id="8" name="Obdélník 7"/>
          <p:cNvSpPr/>
          <p:nvPr/>
        </p:nvSpPr>
        <p:spPr>
          <a:xfrm>
            <a:off x="0" y="1080000"/>
            <a:ext cx="9144000" cy="2062103"/>
          </a:xfrm>
          <a:prstGeom prst="rect">
            <a:avLst/>
          </a:prstGeom>
        </p:spPr>
        <p:txBody>
          <a:bodyPr wrap="square">
            <a:spAutoFit/>
          </a:bodyPr>
          <a:lstStyle/>
          <a:p>
            <a:pPr algn="ctr"/>
            <a:r>
              <a:rPr lang="cs-CZ" sz="3200" dirty="0"/>
              <a:t>R</a:t>
            </a:r>
            <a:r>
              <a:rPr lang="en-US" sz="3200" dirty="0" err="1"/>
              <a:t>esistance</a:t>
            </a:r>
            <a:r>
              <a:rPr lang="cs-CZ" sz="3200" dirty="0"/>
              <a:t> </a:t>
            </a:r>
            <a:r>
              <a:rPr lang="cs-CZ" sz="3200" dirty="0" err="1"/>
              <a:t>is</a:t>
            </a:r>
            <a:r>
              <a:rPr lang="cs-CZ" sz="3200" dirty="0"/>
              <a:t> </a:t>
            </a:r>
          </a:p>
          <a:p>
            <a:pPr algn="ctr"/>
            <a:r>
              <a:rPr lang="cs-CZ" sz="3200" dirty="0"/>
              <a:t>t</a:t>
            </a:r>
            <a:r>
              <a:rPr lang="en-US" sz="3200" dirty="0"/>
              <a:t>h</a:t>
            </a:r>
            <a:r>
              <a:rPr lang="cs-CZ" sz="3200" dirty="0"/>
              <a:t>e</a:t>
            </a:r>
            <a:r>
              <a:rPr lang="en-US" sz="3200" dirty="0"/>
              <a:t> opposition to motion </a:t>
            </a:r>
            <a:r>
              <a:rPr lang="cs-CZ" sz="3200" dirty="0" err="1"/>
              <a:t>of</a:t>
            </a:r>
            <a:r>
              <a:rPr lang="cs-CZ" sz="3200" dirty="0"/>
              <a:t> free </a:t>
            </a:r>
            <a:r>
              <a:rPr lang="cs-CZ" sz="3200" dirty="0" err="1"/>
              <a:t>electrons</a:t>
            </a:r>
            <a:r>
              <a:rPr lang="en-US" sz="3200" dirty="0"/>
              <a:t>.</a:t>
            </a:r>
            <a:endParaRPr lang="cs-CZ" sz="3200" dirty="0"/>
          </a:p>
          <a:p>
            <a:pPr algn="ctr"/>
            <a:endParaRPr lang="cs-CZ" sz="3200" dirty="0"/>
          </a:p>
          <a:p>
            <a:pPr algn="ctr"/>
            <a:r>
              <a:rPr lang="cs-CZ" sz="3200" b="1" dirty="0"/>
              <a:t>R</a:t>
            </a:r>
            <a:r>
              <a:rPr lang="en-US" sz="3200" b="1" dirty="0" err="1"/>
              <a:t>esistance</a:t>
            </a:r>
            <a:r>
              <a:rPr lang="cs-CZ" sz="3200" b="1" dirty="0"/>
              <a:t> </a:t>
            </a:r>
            <a:r>
              <a:rPr lang="cs-CZ" sz="3200" b="1" dirty="0" err="1"/>
              <a:t>is</a:t>
            </a:r>
            <a:r>
              <a:rPr lang="cs-CZ" sz="3200" b="1" dirty="0"/>
              <a:t> t</a:t>
            </a:r>
            <a:r>
              <a:rPr lang="en-US" sz="3200" b="1" dirty="0"/>
              <a:t>h</a:t>
            </a:r>
            <a:r>
              <a:rPr lang="cs-CZ" sz="3200" b="1" dirty="0"/>
              <a:t>e</a:t>
            </a:r>
            <a:r>
              <a:rPr lang="en-US" sz="3200" b="1" dirty="0"/>
              <a:t> opposition to motion</a:t>
            </a:r>
            <a:r>
              <a:rPr lang="cs-CZ" sz="3200" b="1" dirty="0"/>
              <a:t>.</a:t>
            </a:r>
          </a:p>
        </p:txBody>
      </p:sp>
    </p:spTree>
    <p:extLst>
      <p:ext uri="{BB962C8B-B14F-4D97-AF65-F5344CB8AC3E}">
        <p14:creationId xmlns:p14="http://schemas.microsoft.com/office/powerpoint/2010/main" val="169651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7</a:t>
            </a:fld>
            <a:endParaRPr lang="cs-CZ" dirty="0"/>
          </a:p>
        </p:txBody>
      </p:sp>
      <p:sp>
        <p:nvSpPr>
          <p:cNvPr id="5" name="Nadpis 4"/>
          <p:cNvSpPr>
            <a:spLocks noGrp="1"/>
          </p:cNvSpPr>
          <p:nvPr>
            <p:ph type="title"/>
          </p:nvPr>
        </p:nvSpPr>
        <p:spPr/>
        <p:txBody>
          <a:bodyPr/>
          <a:lstStyle/>
          <a:p>
            <a:r>
              <a:rPr lang="cs-CZ" dirty="0" err="1"/>
              <a:t>Ohm‘s</a:t>
            </a:r>
            <a:r>
              <a:rPr lang="cs-CZ" dirty="0"/>
              <a:t> </a:t>
            </a:r>
            <a:r>
              <a:rPr lang="cs-CZ" dirty="0" err="1"/>
              <a:t>Law</a:t>
            </a:r>
            <a:endParaRPr lang="cs-CZ" dirty="0"/>
          </a:p>
        </p:txBody>
      </p:sp>
      <mc:AlternateContent xmlns:mc="http://schemas.openxmlformats.org/markup-compatibility/2006" xmlns:a14="http://schemas.microsoft.com/office/drawing/2010/main">
        <mc:Choice Requires="a14">
          <p:sp>
            <p:nvSpPr>
              <p:cNvPr id="6" name="TextovéPole 7"/>
              <p:cNvSpPr txBox="1">
                <a:spLocks noChangeArrowheads="1"/>
              </p:cNvSpPr>
              <p:nvPr/>
            </p:nvSpPr>
            <p:spPr bwMode="auto">
              <a:xfrm>
                <a:off x="2934256" y="2590723"/>
                <a:ext cx="2376636" cy="181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14:m>
                  <m:oMathPara xmlns:m="http://schemas.openxmlformats.org/officeDocument/2006/math">
                    <m:oMathParaPr>
                      <m:jc m:val="left"/>
                    </m:oMathParaPr>
                    <m:oMath xmlns:m="http://schemas.openxmlformats.org/officeDocument/2006/math">
                      <m:r>
                        <a:rPr lang="cs-CZ" sz="6000" b="0" i="1" smtClean="0">
                          <a:latin typeface="Cambria Math"/>
                        </a:rPr>
                        <m:t>𝐼</m:t>
                      </m:r>
                      <m:r>
                        <a:rPr lang="en-US" sz="6000" i="1">
                          <a:latin typeface="Cambria Math"/>
                        </a:rPr>
                        <m:t>=</m:t>
                      </m:r>
                      <m:f>
                        <m:fPr>
                          <m:ctrlPr>
                            <a:rPr lang="en-US" sz="6000" i="1">
                              <a:latin typeface="Cambria Math" panose="02040503050406030204" pitchFamily="18" charset="0"/>
                            </a:rPr>
                          </m:ctrlPr>
                        </m:fPr>
                        <m:num>
                          <m:r>
                            <a:rPr lang="cs-CZ" sz="6000" b="0" i="1" smtClean="0">
                              <a:latin typeface="Cambria Math"/>
                            </a:rPr>
                            <m:t>𝑉</m:t>
                          </m:r>
                        </m:num>
                        <m:den>
                          <m:r>
                            <a:rPr lang="en-US" sz="6000" i="1">
                              <a:latin typeface="Cambria Math"/>
                            </a:rPr>
                            <m:t>𝑅</m:t>
                          </m:r>
                        </m:den>
                      </m:f>
                    </m:oMath>
                  </m:oMathPara>
                </a14:m>
                <a:endParaRPr lang="cs-CZ" sz="6000" dirty="0">
                  <a:latin typeface="Arial" pitchFamily="34" charset="0"/>
                  <a:cs typeface="Arial" pitchFamily="34" charset="0"/>
                </a:endParaRPr>
              </a:p>
            </p:txBody>
          </p:sp>
        </mc:Choice>
        <mc:Fallback xmlns="">
          <p:sp>
            <p:nvSpPr>
              <p:cNvPr id="6" name="TextovéPole 7"/>
              <p:cNvSpPr txBox="1">
                <a:spLocks noRot="1" noChangeAspect="1" noMove="1" noResize="1" noEditPoints="1" noAdjustHandles="1" noChangeArrowheads="1" noChangeShapeType="1" noTextEdit="1"/>
              </p:cNvSpPr>
              <p:nvPr/>
            </p:nvSpPr>
            <p:spPr bwMode="auto">
              <a:xfrm>
                <a:off x="2934256" y="2590723"/>
                <a:ext cx="2376636" cy="1814920"/>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
        <p:nvSpPr>
          <p:cNvPr id="7" name="TextovéPole 6"/>
          <p:cNvSpPr txBox="1"/>
          <p:nvPr/>
        </p:nvSpPr>
        <p:spPr>
          <a:xfrm>
            <a:off x="0" y="1249421"/>
            <a:ext cx="9143999" cy="1077218"/>
          </a:xfrm>
          <a:prstGeom prst="rect">
            <a:avLst/>
          </a:prstGeom>
          <a:noFill/>
        </p:spPr>
        <p:txBody>
          <a:bodyPr wrap="square" rtlCol="0">
            <a:spAutoFit/>
          </a:bodyPr>
          <a:lstStyle/>
          <a:p>
            <a:pPr algn="ctr"/>
            <a:r>
              <a:rPr lang="cs-CZ" sz="3200" dirty="0"/>
              <a:t>V </a:t>
            </a:r>
            <a:r>
              <a:rPr lang="cs-CZ" sz="3200" dirty="0" err="1"/>
              <a:t>is</a:t>
            </a:r>
            <a:r>
              <a:rPr lang="cs-CZ" sz="3200" dirty="0"/>
              <a:t> on </a:t>
            </a:r>
            <a:r>
              <a:rPr lang="cs-CZ" sz="3200" dirty="0" err="1"/>
              <a:t>the</a:t>
            </a:r>
            <a:r>
              <a:rPr lang="cs-CZ" sz="3200" dirty="0"/>
              <a:t> top, </a:t>
            </a:r>
            <a:r>
              <a:rPr lang="cs-CZ" sz="3200" dirty="0" err="1"/>
              <a:t>therefore</a:t>
            </a:r>
            <a:r>
              <a:rPr lang="cs-CZ" sz="3200" dirty="0"/>
              <a:t>:</a:t>
            </a:r>
          </a:p>
          <a:p>
            <a:pPr algn="ctr"/>
            <a:r>
              <a:rPr lang="cs-CZ" sz="3200" b="1" dirty="0" err="1"/>
              <a:t>The</a:t>
            </a:r>
            <a:r>
              <a:rPr lang="cs-CZ" sz="3200" b="1" dirty="0"/>
              <a:t> </a:t>
            </a:r>
            <a:r>
              <a:rPr lang="cs-CZ" sz="3200" b="1" dirty="0" err="1"/>
              <a:t>higher</a:t>
            </a:r>
            <a:r>
              <a:rPr lang="cs-CZ" sz="3200" b="1" dirty="0"/>
              <a:t> </a:t>
            </a:r>
            <a:r>
              <a:rPr lang="cs-CZ" sz="3200" b="1" dirty="0" err="1"/>
              <a:t>the</a:t>
            </a:r>
            <a:r>
              <a:rPr lang="cs-CZ" sz="3200" b="1" dirty="0"/>
              <a:t> </a:t>
            </a:r>
            <a:r>
              <a:rPr lang="cs-CZ" sz="3200" b="1" dirty="0" err="1"/>
              <a:t>voltage</a:t>
            </a:r>
            <a:r>
              <a:rPr lang="cs-CZ" sz="3200" b="1" dirty="0"/>
              <a:t>, </a:t>
            </a:r>
            <a:r>
              <a:rPr lang="cs-CZ" sz="3200" b="1" dirty="0" err="1"/>
              <a:t>the</a:t>
            </a:r>
            <a:r>
              <a:rPr lang="cs-CZ" sz="3200" b="1" dirty="0"/>
              <a:t> </a:t>
            </a:r>
            <a:r>
              <a:rPr lang="cs-CZ" sz="3200" b="1" dirty="0" err="1"/>
              <a:t>higher</a:t>
            </a:r>
            <a:r>
              <a:rPr lang="cs-CZ" sz="3200" b="1" dirty="0"/>
              <a:t> </a:t>
            </a:r>
            <a:r>
              <a:rPr lang="cs-CZ" sz="3200" b="1" dirty="0" err="1"/>
              <a:t>the</a:t>
            </a:r>
            <a:r>
              <a:rPr lang="cs-CZ" sz="3200" b="1" dirty="0"/>
              <a:t> </a:t>
            </a:r>
            <a:r>
              <a:rPr lang="cs-CZ" sz="3200" b="1" dirty="0" err="1"/>
              <a:t>current</a:t>
            </a:r>
            <a:r>
              <a:rPr lang="cs-CZ" sz="3200" b="1" dirty="0"/>
              <a:t>.</a:t>
            </a:r>
          </a:p>
        </p:txBody>
      </p:sp>
      <p:sp>
        <p:nvSpPr>
          <p:cNvPr id="8" name="TextovéPole 7"/>
          <p:cNvSpPr txBox="1"/>
          <p:nvPr/>
        </p:nvSpPr>
        <p:spPr>
          <a:xfrm>
            <a:off x="1" y="4876627"/>
            <a:ext cx="9143999" cy="1015663"/>
          </a:xfrm>
          <a:prstGeom prst="rect">
            <a:avLst/>
          </a:prstGeom>
          <a:noFill/>
        </p:spPr>
        <p:txBody>
          <a:bodyPr wrap="square" rtlCol="0">
            <a:spAutoFit/>
          </a:bodyPr>
          <a:lstStyle/>
          <a:p>
            <a:pPr algn="ctr"/>
            <a:r>
              <a:rPr lang="cs-CZ" sz="3000" dirty="0"/>
              <a:t>R </a:t>
            </a:r>
            <a:r>
              <a:rPr lang="cs-CZ" sz="3000" dirty="0" err="1"/>
              <a:t>is</a:t>
            </a:r>
            <a:r>
              <a:rPr lang="cs-CZ" sz="3000" dirty="0"/>
              <a:t> on </a:t>
            </a:r>
            <a:r>
              <a:rPr lang="cs-CZ" sz="3000" dirty="0" err="1"/>
              <a:t>the</a:t>
            </a:r>
            <a:r>
              <a:rPr lang="cs-CZ" sz="3000" dirty="0"/>
              <a:t> </a:t>
            </a:r>
            <a:r>
              <a:rPr lang="cs-CZ" sz="3000" dirty="0" err="1"/>
              <a:t>bottom</a:t>
            </a:r>
            <a:r>
              <a:rPr lang="cs-CZ" sz="3000" dirty="0"/>
              <a:t>, </a:t>
            </a:r>
            <a:r>
              <a:rPr lang="cs-CZ" sz="3000" dirty="0" err="1"/>
              <a:t>therefore</a:t>
            </a:r>
            <a:r>
              <a:rPr lang="cs-CZ" sz="3000" dirty="0"/>
              <a:t>: </a:t>
            </a:r>
          </a:p>
          <a:p>
            <a:pPr algn="ctr"/>
            <a:r>
              <a:rPr lang="cs-CZ" sz="3000" b="1" dirty="0" err="1"/>
              <a:t>The</a:t>
            </a:r>
            <a:r>
              <a:rPr lang="cs-CZ" sz="3000" b="1" dirty="0"/>
              <a:t> </a:t>
            </a:r>
            <a:r>
              <a:rPr lang="cs-CZ" sz="3000" b="1" dirty="0" err="1"/>
              <a:t>higher</a:t>
            </a:r>
            <a:r>
              <a:rPr lang="cs-CZ" sz="3000" b="1" dirty="0"/>
              <a:t> </a:t>
            </a:r>
            <a:r>
              <a:rPr lang="cs-CZ" sz="3000" b="1" dirty="0" err="1"/>
              <a:t>the</a:t>
            </a:r>
            <a:r>
              <a:rPr lang="cs-CZ" sz="3000" b="1" dirty="0"/>
              <a:t> </a:t>
            </a:r>
            <a:r>
              <a:rPr lang="cs-CZ" sz="3000" b="1" dirty="0" err="1"/>
              <a:t>resistance</a:t>
            </a:r>
            <a:r>
              <a:rPr lang="cs-CZ" sz="3000" b="1" dirty="0"/>
              <a:t>, </a:t>
            </a:r>
            <a:r>
              <a:rPr lang="cs-CZ" sz="3000" b="1" dirty="0" err="1"/>
              <a:t>the</a:t>
            </a:r>
            <a:r>
              <a:rPr lang="cs-CZ" sz="3000" b="1" dirty="0"/>
              <a:t> </a:t>
            </a:r>
            <a:r>
              <a:rPr lang="cs-CZ" sz="3000" b="1" dirty="0" err="1"/>
              <a:t>lower</a:t>
            </a:r>
            <a:r>
              <a:rPr lang="cs-CZ" sz="3000" b="1" dirty="0"/>
              <a:t> </a:t>
            </a:r>
            <a:r>
              <a:rPr lang="cs-CZ" sz="3000" b="1" dirty="0" err="1"/>
              <a:t>the</a:t>
            </a:r>
            <a:r>
              <a:rPr lang="cs-CZ" sz="3000" b="1" dirty="0"/>
              <a:t> </a:t>
            </a:r>
            <a:r>
              <a:rPr lang="cs-CZ" sz="3000" b="1" dirty="0" err="1"/>
              <a:t>current</a:t>
            </a:r>
            <a:r>
              <a:rPr lang="cs-CZ" sz="3000" b="1" dirty="0"/>
              <a:t>.</a:t>
            </a:r>
          </a:p>
        </p:txBody>
      </p:sp>
    </p:spTree>
    <p:extLst>
      <p:ext uri="{BB962C8B-B14F-4D97-AF65-F5344CB8AC3E}">
        <p14:creationId xmlns:p14="http://schemas.microsoft.com/office/powerpoint/2010/main" val="311651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8</a:t>
            </a:fld>
            <a:endParaRPr lang="cs-CZ" dirty="0"/>
          </a:p>
        </p:txBody>
      </p:sp>
      <p:sp>
        <p:nvSpPr>
          <p:cNvPr id="5" name="Nadpis 4"/>
          <p:cNvSpPr>
            <a:spLocks noGrp="1"/>
          </p:cNvSpPr>
          <p:nvPr>
            <p:ph type="title"/>
          </p:nvPr>
        </p:nvSpPr>
        <p:spPr/>
        <p:txBody>
          <a:bodyPr/>
          <a:lstStyle/>
          <a:p>
            <a:r>
              <a:rPr lang="cs-CZ" dirty="0" err="1"/>
              <a:t>Ohm‘s</a:t>
            </a:r>
            <a:r>
              <a:rPr lang="cs-CZ" dirty="0"/>
              <a:t> </a:t>
            </a:r>
            <a:r>
              <a:rPr lang="cs-CZ" dirty="0" err="1"/>
              <a:t>Law</a:t>
            </a:r>
            <a:endParaRPr lang="cs-CZ" dirty="0"/>
          </a:p>
        </p:txBody>
      </p:sp>
      <p:sp>
        <p:nvSpPr>
          <p:cNvPr id="6" name="TextovéPole 5"/>
          <p:cNvSpPr txBox="1"/>
          <p:nvPr/>
        </p:nvSpPr>
        <p:spPr>
          <a:xfrm>
            <a:off x="0" y="2856489"/>
            <a:ext cx="9144000" cy="1877437"/>
          </a:xfrm>
          <a:prstGeom prst="rect">
            <a:avLst/>
          </a:prstGeom>
          <a:noFill/>
        </p:spPr>
        <p:txBody>
          <a:bodyPr wrap="square" rtlCol="0">
            <a:spAutoFit/>
          </a:bodyPr>
          <a:lstStyle/>
          <a:p>
            <a:r>
              <a:rPr lang="cs-CZ" sz="2900" b="1" dirty="0"/>
              <a:t>A </a:t>
            </a:r>
            <a:r>
              <a:rPr lang="cs-CZ" sz="2900" b="1" dirty="0" err="1"/>
              <a:t>higher</a:t>
            </a:r>
            <a:r>
              <a:rPr lang="cs-CZ" sz="2900" b="1" dirty="0"/>
              <a:t> </a:t>
            </a:r>
            <a:r>
              <a:rPr lang="cs-CZ" sz="2900" b="1" dirty="0" err="1"/>
              <a:t>voltage</a:t>
            </a:r>
            <a:r>
              <a:rPr lang="cs-CZ" sz="2900" b="1" dirty="0"/>
              <a:t> </a:t>
            </a:r>
          </a:p>
          <a:p>
            <a:r>
              <a:rPr lang="cs-CZ" sz="2900" b="1" dirty="0"/>
              <a:t>     </a:t>
            </a:r>
            <a:r>
              <a:rPr lang="cs-CZ" sz="2900" b="1" dirty="0" err="1"/>
              <a:t>can</a:t>
            </a:r>
            <a:r>
              <a:rPr lang="cs-CZ" sz="2900" b="1" dirty="0"/>
              <a:t> </a:t>
            </a:r>
            <a:r>
              <a:rPr lang="cs-CZ" sz="2900" b="1" dirty="0" err="1"/>
              <a:t>force</a:t>
            </a:r>
            <a:r>
              <a:rPr lang="cs-CZ" sz="2900" b="1" dirty="0"/>
              <a:t> more </a:t>
            </a:r>
            <a:r>
              <a:rPr lang="cs-CZ" sz="2900" b="1" dirty="0" err="1"/>
              <a:t>current</a:t>
            </a:r>
            <a:r>
              <a:rPr lang="cs-CZ" sz="2900" b="1" dirty="0"/>
              <a:t> </a:t>
            </a:r>
            <a:r>
              <a:rPr lang="cs-CZ" sz="2900" b="1" dirty="0" err="1"/>
              <a:t>through</a:t>
            </a:r>
            <a:r>
              <a:rPr lang="cs-CZ" sz="2900" b="1" dirty="0"/>
              <a:t> </a:t>
            </a:r>
            <a:r>
              <a:rPr lang="cs-CZ" sz="2900" b="1" dirty="0" err="1"/>
              <a:t>the</a:t>
            </a:r>
            <a:r>
              <a:rPr lang="cs-CZ" sz="2900" b="1" dirty="0"/>
              <a:t> </a:t>
            </a:r>
            <a:r>
              <a:rPr lang="cs-CZ" sz="2900" b="1" dirty="0" err="1"/>
              <a:t>resistance</a:t>
            </a:r>
            <a:r>
              <a:rPr lang="cs-CZ" sz="2900" b="1" dirty="0"/>
              <a:t>.</a:t>
            </a:r>
          </a:p>
          <a:p>
            <a:r>
              <a:rPr lang="cs-CZ" sz="2900" b="1" dirty="0"/>
              <a:t>A </a:t>
            </a:r>
            <a:r>
              <a:rPr lang="cs-CZ" sz="2900" b="1" dirty="0" err="1"/>
              <a:t>higher</a:t>
            </a:r>
            <a:r>
              <a:rPr lang="cs-CZ" sz="2900" b="1" dirty="0"/>
              <a:t> </a:t>
            </a:r>
            <a:r>
              <a:rPr lang="cs-CZ" sz="2900" b="1" dirty="0" err="1"/>
              <a:t>pressure</a:t>
            </a:r>
            <a:r>
              <a:rPr lang="cs-CZ" sz="2900" b="1" dirty="0"/>
              <a:t> </a:t>
            </a:r>
          </a:p>
          <a:p>
            <a:r>
              <a:rPr lang="cs-CZ" sz="2900" b="1" dirty="0"/>
              <a:t>     </a:t>
            </a:r>
            <a:r>
              <a:rPr lang="cs-CZ" sz="2900" b="1" dirty="0" err="1"/>
              <a:t>can</a:t>
            </a:r>
            <a:r>
              <a:rPr lang="cs-CZ" sz="2900" b="1" dirty="0"/>
              <a:t> </a:t>
            </a:r>
            <a:r>
              <a:rPr lang="cs-CZ" sz="2900" b="1" dirty="0" err="1"/>
              <a:t>force</a:t>
            </a:r>
            <a:r>
              <a:rPr lang="cs-CZ" sz="2900" b="1" dirty="0"/>
              <a:t> more </a:t>
            </a:r>
            <a:r>
              <a:rPr lang="cs-CZ" sz="2900" b="1" dirty="0" err="1"/>
              <a:t>water</a:t>
            </a:r>
            <a:r>
              <a:rPr lang="cs-CZ" sz="2900" b="1" dirty="0"/>
              <a:t> </a:t>
            </a:r>
            <a:r>
              <a:rPr lang="cs-CZ" sz="2900" b="1" dirty="0" err="1"/>
              <a:t>through</a:t>
            </a:r>
            <a:r>
              <a:rPr lang="cs-CZ" sz="2900" b="1" dirty="0"/>
              <a:t> </a:t>
            </a:r>
            <a:r>
              <a:rPr lang="cs-CZ" sz="2900" b="1" dirty="0" err="1"/>
              <a:t>the</a:t>
            </a:r>
            <a:r>
              <a:rPr lang="cs-CZ" sz="2900" b="1" dirty="0"/>
              <a:t> tube.</a:t>
            </a:r>
          </a:p>
        </p:txBody>
      </p:sp>
      <p:graphicFrame>
        <p:nvGraphicFramePr>
          <p:cNvPr id="7" name="Tabulka 6"/>
          <p:cNvGraphicFramePr>
            <a:graphicFrameLocks noGrp="1"/>
          </p:cNvGraphicFramePr>
          <p:nvPr>
            <p:extLst>
              <p:ext uri="{D42A27DB-BD31-4B8C-83A1-F6EECF244321}">
                <p14:modId xmlns:p14="http://schemas.microsoft.com/office/powerpoint/2010/main" val="4273605137"/>
              </p:ext>
            </p:extLst>
          </p:nvPr>
        </p:nvGraphicFramePr>
        <p:xfrm>
          <a:off x="0" y="1080000"/>
          <a:ext cx="9143999" cy="1482172"/>
        </p:xfrm>
        <a:graphic>
          <a:graphicData uri="http://schemas.openxmlformats.org/drawingml/2006/table">
            <a:tbl>
              <a:tblPr>
                <a:tableStyleId>{5C22544A-7EE6-4342-B048-85BDC9FD1C3A}</a:tableStyleId>
              </a:tblPr>
              <a:tblGrid>
                <a:gridCol w="1340694">
                  <a:extLst>
                    <a:ext uri="{9D8B030D-6E8A-4147-A177-3AD203B41FA5}">
                      <a16:colId xmlns:a16="http://schemas.microsoft.com/office/drawing/2014/main" val="20000"/>
                    </a:ext>
                  </a:extLst>
                </a:gridCol>
                <a:gridCol w="1356748">
                  <a:extLst>
                    <a:ext uri="{9D8B030D-6E8A-4147-A177-3AD203B41FA5}">
                      <a16:colId xmlns:a16="http://schemas.microsoft.com/office/drawing/2014/main" val="20001"/>
                    </a:ext>
                  </a:extLst>
                </a:gridCol>
                <a:gridCol w="1782236">
                  <a:extLst>
                    <a:ext uri="{9D8B030D-6E8A-4147-A177-3AD203B41FA5}">
                      <a16:colId xmlns:a16="http://schemas.microsoft.com/office/drawing/2014/main" val="20002"/>
                    </a:ext>
                  </a:extLst>
                </a:gridCol>
                <a:gridCol w="1139989">
                  <a:extLst>
                    <a:ext uri="{9D8B030D-6E8A-4147-A177-3AD203B41FA5}">
                      <a16:colId xmlns:a16="http://schemas.microsoft.com/office/drawing/2014/main" val="20003"/>
                    </a:ext>
                  </a:extLst>
                </a:gridCol>
                <a:gridCol w="1260411">
                  <a:extLst>
                    <a:ext uri="{9D8B030D-6E8A-4147-A177-3AD203B41FA5}">
                      <a16:colId xmlns:a16="http://schemas.microsoft.com/office/drawing/2014/main" val="20004"/>
                    </a:ext>
                  </a:extLst>
                </a:gridCol>
                <a:gridCol w="2263921">
                  <a:extLst>
                    <a:ext uri="{9D8B030D-6E8A-4147-A177-3AD203B41FA5}">
                      <a16:colId xmlns:a16="http://schemas.microsoft.com/office/drawing/2014/main" val="20005"/>
                    </a:ext>
                  </a:extLst>
                </a:gridCol>
              </a:tblGrid>
              <a:tr h="756549">
                <a:tc rowSpan="2">
                  <a:txBody>
                    <a:bodyPr/>
                    <a:lstStyle/>
                    <a:p>
                      <a:r>
                        <a:rPr lang="cs-CZ" sz="2100" b="1" dirty="0">
                          <a:latin typeface="Arial" pitchFamily="34" charset="0"/>
                          <a:cs typeface="Arial" pitchFamily="34" charset="0"/>
                        </a:rPr>
                        <a:t>A </a:t>
                      </a:r>
                      <a:r>
                        <a:rPr lang="cs-CZ" sz="2100" b="1" dirty="0" err="1">
                          <a:latin typeface="Arial" pitchFamily="34" charset="0"/>
                          <a:cs typeface="Arial" pitchFamily="34" charset="0"/>
                        </a:rPr>
                        <a:t>higher</a:t>
                      </a:r>
                      <a:r>
                        <a:rPr lang="cs-CZ" sz="2100" b="1" dirty="0">
                          <a:latin typeface="Arial" pitchFamily="34" charset="0"/>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cs-CZ" sz="2100" b="1" dirty="0" err="1">
                          <a:latin typeface="Arial" pitchFamily="34" charset="0"/>
                          <a:cs typeface="Arial" pitchFamily="34" charset="0"/>
                        </a:rPr>
                        <a:t>voltage</a:t>
                      </a:r>
                      <a:r>
                        <a:rPr lang="cs-CZ" sz="2100" b="1" dirty="0">
                          <a:latin typeface="Arial" pitchFamily="34" charset="0"/>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cs-CZ" sz="2100" b="1" dirty="0" err="1">
                          <a:latin typeface="Arial" pitchFamily="34" charset="0"/>
                          <a:cs typeface="Arial" pitchFamily="34" charset="0"/>
                        </a:rPr>
                        <a:t>forces</a:t>
                      </a:r>
                      <a:r>
                        <a:rPr lang="cs-CZ" sz="2100" b="1" dirty="0">
                          <a:latin typeface="Arial" pitchFamily="34" charset="0"/>
                          <a:cs typeface="Arial" pitchFamily="34" charset="0"/>
                        </a:rPr>
                        <a:t> more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2100" b="1" dirty="0" err="1">
                          <a:latin typeface="Arial" pitchFamily="34" charset="0"/>
                          <a:cs typeface="Arial" pitchFamily="34" charset="0"/>
                        </a:rPr>
                        <a:t>current</a:t>
                      </a:r>
                      <a:endParaRPr lang="cs-CZ" sz="21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cs-CZ" sz="2100" b="1" dirty="0" err="1">
                          <a:latin typeface="Arial" pitchFamily="34" charset="0"/>
                          <a:cs typeface="Arial" pitchFamily="34" charset="0"/>
                        </a:rPr>
                        <a:t>through</a:t>
                      </a:r>
                      <a:r>
                        <a:rPr lang="cs-CZ" sz="2100" b="1" dirty="0">
                          <a:latin typeface="Arial" pitchFamily="34" charset="0"/>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2100" b="1" dirty="0" err="1">
                          <a:latin typeface="Arial" pitchFamily="34" charset="0"/>
                          <a:cs typeface="Arial" pitchFamily="34" charset="0"/>
                        </a:rPr>
                        <a:t>the</a:t>
                      </a:r>
                      <a:r>
                        <a:rPr lang="cs-CZ" sz="2100" b="1" dirty="0">
                          <a:latin typeface="Arial" pitchFamily="34" charset="0"/>
                          <a:cs typeface="Arial" pitchFamily="34" charset="0"/>
                        </a:rPr>
                        <a:t> </a:t>
                      </a:r>
                      <a:r>
                        <a:rPr lang="cs-CZ" sz="2100" b="1" dirty="0" err="1">
                          <a:latin typeface="Arial" pitchFamily="34" charset="0"/>
                          <a:cs typeface="Arial" pitchFamily="34" charset="0"/>
                        </a:rPr>
                        <a:t>resistance</a:t>
                      </a:r>
                      <a:r>
                        <a:rPr lang="cs-CZ" sz="2100" b="1" dirty="0">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25623">
                <a:tc vMerge="1">
                  <a:txBody>
                    <a:bodyPr/>
                    <a:lstStyle/>
                    <a:p>
                      <a:endParaRPr lang="cs-CZ"/>
                    </a:p>
                  </a:txBody>
                  <a:tcPr/>
                </a:tc>
                <a:tc>
                  <a:txBody>
                    <a:bodyPr/>
                    <a:lstStyle/>
                    <a:p>
                      <a:r>
                        <a:rPr lang="cs-CZ" sz="2100" b="1" dirty="0" err="1">
                          <a:latin typeface="Arial" pitchFamily="34" charset="0"/>
                          <a:cs typeface="Arial" pitchFamily="34" charset="0"/>
                        </a:rPr>
                        <a:t>pressure</a:t>
                      </a:r>
                      <a:r>
                        <a:rPr lang="cs-CZ" sz="2100" b="1" dirty="0">
                          <a:latin typeface="Arial" pitchFamily="34" charset="0"/>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cs-CZ"/>
                    </a:p>
                  </a:txBody>
                  <a:tcPr/>
                </a:tc>
                <a:tc>
                  <a:txBody>
                    <a:bodyPr/>
                    <a:lstStyle/>
                    <a:p>
                      <a:r>
                        <a:rPr lang="cs-CZ" sz="2100" b="1" dirty="0" err="1">
                          <a:latin typeface="Arial" pitchFamily="34" charset="0"/>
                          <a:cs typeface="Arial" pitchFamily="34" charset="0"/>
                        </a:rPr>
                        <a:t>water</a:t>
                      </a:r>
                      <a:r>
                        <a:rPr lang="cs-CZ" sz="2100" b="1" dirty="0">
                          <a:latin typeface="Arial" pitchFamily="34" charset="0"/>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cs-CZ"/>
                    </a:p>
                  </a:txBody>
                  <a:tcPr/>
                </a:tc>
                <a:tc>
                  <a:txBody>
                    <a:bodyPr/>
                    <a:lstStyle/>
                    <a:p>
                      <a:r>
                        <a:rPr lang="cs-CZ" sz="2100" b="1" dirty="0" err="1">
                          <a:latin typeface="Arial" pitchFamily="34" charset="0"/>
                          <a:cs typeface="Arial" pitchFamily="34" charset="0"/>
                        </a:rPr>
                        <a:t>the</a:t>
                      </a:r>
                      <a:r>
                        <a:rPr lang="cs-CZ" sz="2100" b="1" dirty="0">
                          <a:latin typeface="Arial" pitchFamily="34" charset="0"/>
                          <a:cs typeface="Arial" pitchFamily="34" charset="0"/>
                        </a:rPr>
                        <a:t> tube.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8" name="TextovéPole 7"/>
              <p:cNvSpPr txBox="1">
                <a:spLocks noChangeArrowheads="1"/>
              </p:cNvSpPr>
              <p:nvPr/>
            </p:nvSpPr>
            <p:spPr bwMode="auto">
              <a:xfrm>
                <a:off x="3143483" y="4651997"/>
                <a:ext cx="2376636" cy="181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14:m>
                  <m:oMathPara xmlns:m="http://schemas.openxmlformats.org/officeDocument/2006/math">
                    <m:oMathParaPr>
                      <m:jc m:val="left"/>
                    </m:oMathParaPr>
                    <m:oMath xmlns:m="http://schemas.openxmlformats.org/officeDocument/2006/math">
                      <m:r>
                        <a:rPr lang="cs-CZ" sz="6000" b="0" i="1" smtClean="0">
                          <a:latin typeface="Cambria Math"/>
                        </a:rPr>
                        <m:t>𝐼</m:t>
                      </m:r>
                      <m:r>
                        <a:rPr lang="en-US" sz="6000" i="1">
                          <a:latin typeface="Cambria Math"/>
                        </a:rPr>
                        <m:t>=</m:t>
                      </m:r>
                      <m:f>
                        <m:fPr>
                          <m:ctrlPr>
                            <a:rPr lang="en-US" sz="6000" i="1">
                              <a:latin typeface="Cambria Math" panose="02040503050406030204" pitchFamily="18" charset="0"/>
                            </a:rPr>
                          </m:ctrlPr>
                        </m:fPr>
                        <m:num>
                          <m:r>
                            <a:rPr lang="cs-CZ" sz="6000" b="0" i="1" smtClean="0">
                              <a:latin typeface="Cambria Math"/>
                            </a:rPr>
                            <m:t>𝑉</m:t>
                          </m:r>
                        </m:num>
                        <m:den>
                          <m:r>
                            <a:rPr lang="en-US" sz="6000" i="1">
                              <a:latin typeface="Cambria Math"/>
                            </a:rPr>
                            <m:t>𝑅</m:t>
                          </m:r>
                        </m:den>
                      </m:f>
                    </m:oMath>
                  </m:oMathPara>
                </a14:m>
                <a:endParaRPr lang="cs-CZ" sz="6000" dirty="0">
                  <a:latin typeface="Arial" pitchFamily="34" charset="0"/>
                  <a:cs typeface="Arial" pitchFamily="34" charset="0"/>
                </a:endParaRPr>
              </a:p>
            </p:txBody>
          </p:sp>
        </mc:Choice>
        <mc:Fallback xmlns="">
          <p:sp>
            <p:nvSpPr>
              <p:cNvPr id="8" name="TextovéPole 7"/>
              <p:cNvSpPr txBox="1">
                <a:spLocks noRot="1" noChangeAspect="1" noMove="1" noResize="1" noEditPoints="1" noAdjustHandles="1" noChangeArrowheads="1" noChangeShapeType="1" noTextEdit="1"/>
              </p:cNvSpPr>
              <p:nvPr/>
            </p:nvSpPr>
            <p:spPr bwMode="auto">
              <a:xfrm>
                <a:off x="3143483" y="4651997"/>
                <a:ext cx="2376636" cy="1814920"/>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Tree>
    <p:extLst>
      <p:ext uri="{BB962C8B-B14F-4D97-AF65-F5344CB8AC3E}">
        <p14:creationId xmlns:p14="http://schemas.microsoft.com/office/powerpoint/2010/main" val="374556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2"/>
          </p:nvPr>
        </p:nvSpPr>
        <p:spPr/>
        <p:txBody>
          <a:bodyPr/>
          <a:lstStyle/>
          <a:p>
            <a:pPr>
              <a:defRPr/>
            </a:pPr>
            <a:r>
              <a:rPr lang="cs-CZ"/>
              <a:t>Electrical Laws</a:t>
            </a:r>
            <a:endParaRPr lang="cs-CZ" dirty="0"/>
          </a:p>
        </p:txBody>
      </p:sp>
      <p:sp>
        <p:nvSpPr>
          <p:cNvPr id="3" name="Zástupný symbol pro zápatí 2"/>
          <p:cNvSpPr>
            <a:spLocks noGrp="1"/>
          </p:cNvSpPr>
          <p:nvPr>
            <p:ph type="ftr" sz="quarter" idx="13"/>
          </p:nvPr>
        </p:nvSpPr>
        <p:spPr/>
        <p:txBody>
          <a:bodyPr/>
          <a:lstStyle/>
          <a:p>
            <a:pPr algn="ctr">
              <a:defRPr/>
            </a:pPr>
            <a:r>
              <a:rPr lang="cs-CZ"/>
              <a:t>http://www.bernkopf.cz/skola                jaroslav@bernkopf.cz</a:t>
            </a:r>
            <a:endParaRPr lang="cs-CZ" dirty="0"/>
          </a:p>
        </p:txBody>
      </p:sp>
      <p:sp>
        <p:nvSpPr>
          <p:cNvPr id="4" name="Zástupný symbol pro číslo snímku 3"/>
          <p:cNvSpPr>
            <a:spLocks noGrp="1"/>
          </p:cNvSpPr>
          <p:nvPr>
            <p:ph type="sldNum" sz="quarter" idx="14"/>
          </p:nvPr>
        </p:nvSpPr>
        <p:spPr/>
        <p:txBody>
          <a:bodyPr/>
          <a:lstStyle/>
          <a:p>
            <a:pPr>
              <a:defRPr/>
            </a:pPr>
            <a:fld id="{465E059B-0B95-4146-A791-BA354DFE510F}" type="slidenum">
              <a:rPr lang="cs-CZ" smtClean="0"/>
              <a:pPr>
                <a:defRPr/>
              </a:pPr>
              <a:t>9</a:t>
            </a:fld>
            <a:endParaRPr lang="cs-CZ" dirty="0"/>
          </a:p>
        </p:txBody>
      </p:sp>
      <p:sp>
        <p:nvSpPr>
          <p:cNvPr id="5" name="Nadpis 4"/>
          <p:cNvSpPr>
            <a:spLocks noGrp="1"/>
          </p:cNvSpPr>
          <p:nvPr>
            <p:ph type="title"/>
          </p:nvPr>
        </p:nvSpPr>
        <p:spPr/>
        <p:txBody>
          <a:bodyPr/>
          <a:lstStyle/>
          <a:p>
            <a:r>
              <a:rPr lang="cs-CZ" dirty="0" err="1"/>
              <a:t>The</a:t>
            </a:r>
            <a:r>
              <a:rPr lang="cs-CZ" dirty="0"/>
              <a:t>…</a:t>
            </a:r>
            <a:r>
              <a:rPr lang="cs-CZ" dirty="0" err="1"/>
              <a:t>the</a:t>
            </a:r>
            <a:r>
              <a:rPr lang="cs-CZ" dirty="0"/>
              <a:t>… </a:t>
            </a:r>
            <a:r>
              <a:rPr lang="cs-CZ" dirty="0" err="1"/>
              <a:t>with</a:t>
            </a:r>
            <a:r>
              <a:rPr lang="cs-CZ" dirty="0"/>
              <a:t> </a:t>
            </a:r>
            <a:r>
              <a:rPr lang="cs-CZ" dirty="0" err="1"/>
              <a:t>comparative</a:t>
            </a:r>
            <a:r>
              <a:rPr lang="cs-CZ" dirty="0"/>
              <a:t> </a:t>
            </a:r>
            <a:r>
              <a:rPr lang="cs-CZ"/>
              <a:t>adjectives</a:t>
            </a:r>
          </a:p>
        </p:txBody>
      </p:sp>
      <p:sp>
        <p:nvSpPr>
          <p:cNvPr id="6" name="TextovéPole 5"/>
          <p:cNvSpPr txBox="1"/>
          <p:nvPr/>
        </p:nvSpPr>
        <p:spPr>
          <a:xfrm>
            <a:off x="0" y="1926591"/>
            <a:ext cx="9144000" cy="3539430"/>
          </a:xfrm>
          <a:prstGeom prst="rect">
            <a:avLst/>
          </a:prstGeom>
          <a:noFill/>
        </p:spPr>
        <p:txBody>
          <a:bodyPr wrap="square" rtlCol="0">
            <a:spAutoFit/>
          </a:bodyPr>
          <a:lstStyle/>
          <a:p>
            <a:pPr algn="ctr"/>
            <a:r>
              <a:rPr lang="cs-CZ" sz="3200" b="1" dirty="0" err="1"/>
              <a:t>The</a:t>
            </a:r>
            <a:r>
              <a:rPr lang="cs-CZ" sz="3200" b="1" dirty="0"/>
              <a:t> more </a:t>
            </a:r>
            <a:r>
              <a:rPr lang="cs-CZ" sz="3200" b="1" dirty="0" err="1"/>
              <a:t>you</a:t>
            </a:r>
            <a:r>
              <a:rPr lang="cs-CZ" sz="3200" b="1" dirty="0"/>
              <a:t> </a:t>
            </a:r>
            <a:r>
              <a:rPr lang="cs-CZ" sz="3200" b="1" dirty="0" err="1"/>
              <a:t>want</a:t>
            </a:r>
            <a:r>
              <a:rPr lang="cs-CZ" sz="3200" b="1" dirty="0"/>
              <a:t>, </a:t>
            </a:r>
            <a:r>
              <a:rPr lang="cs-CZ" sz="3200" b="1" dirty="0" err="1"/>
              <a:t>the</a:t>
            </a:r>
            <a:r>
              <a:rPr lang="cs-CZ" sz="3200" b="1" dirty="0"/>
              <a:t> </a:t>
            </a:r>
            <a:r>
              <a:rPr lang="cs-CZ" sz="3200" b="1" dirty="0" err="1"/>
              <a:t>less</a:t>
            </a:r>
            <a:r>
              <a:rPr lang="cs-CZ" sz="3200" b="1" dirty="0"/>
              <a:t> </a:t>
            </a:r>
            <a:r>
              <a:rPr lang="cs-CZ" sz="3200" b="1" dirty="0" err="1"/>
              <a:t>you</a:t>
            </a:r>
            <a:r>
              <a:rPr lang="cs-CZ" sz="3200" b="1" dirty="0"/>
              <a:t> </a:t>
            </a:r>
            <a:r>
              <a:rPr lang="cs-CZ" sz="3200" b="1" dirty="0" err="1"/>
              <a:t>get</a:t>
            </a:r>
            <a:r>
              <a:rPr lang="cs-CZ" sz="3200" b="1" dirty="0"/>
              <a:t>.</a:t>
            </a:r>
          </a:p>
          <a:p>
            <a:pPr algn="ctr"/>
            <a:endParaRPr lang="cs-CZ" sz="3200" b="1" dirty="0"/>
          </a:p>
          <a:p>
            <a:pPr algn="ctr"/>
            <a:r>
              <a:rPr lang="cs-CZ" sz="3200" b="1" dirty="0"/>
              <a:t>T</a:t>
            </a:r>
            <a:r>
              <a:rPr lang="en-US" sz="3200" b="1" dirty="0"/>
              <a:t>he more I believe it, the more I am happy</a:t>
            </a:r>
            <a:r>
              <a:rPr lang="cs-CZ" sz="3200" b="1" dirty="0"/>
              <a:t>.</a:t>
            </a:r>
          </a:p>
          <a:p>
            <a:pPr algn="ctr"/>
            <a:endParaRPr lang="cs-CZ" sz="3200" b="1" dirty="0"/>
          </a:p>
          <a:p>
            <a:pPr algn="ctr"/>
            <a:r>
              <a:rPr lang="cs-CZ" sz="3200" b="1" dirty="0" err="1"/>
              <a:t>The</a:t>
            </a:r>
            <a:r>
              <a:rPr lang="cs-CZ" sz="3200" b="1" dirty="0"/>
              <a:t> more </a:t>
            </a:r>
            <a:r>
              <a:rPr lang="cs-CZ" sz="3200" b="1" dirty="0" err="1"/>
              <a:t>you</a:t>
            </a:r>
            <a:r>
              <a:rPr lang="cs-CZ" sz="3200" b="1" dirty="0"/>
              <a:t> </a:t>
            </a:r>
            <a:r>
              <a:rPr lang="cs-CZ" sz="3200" b="1" dirty="0" err="1"/>
              <a:t>hate</a:t>
            </a:r>
            <a:r>
              <a:rPr lang="cs-CZ" sz="3200" b="1" dirty="0"/>
              <a:t> </a:t>
            </a:r>
            <a:r>
              <a:rPr lang="cs-CZ" sz="3200" b="1" dirty="0" err="1"/>
              <a:t>me</a:t>
            </a:r>
            <a:r>
              <a:rPr lang="cs-CZ" sz="3200" b="1" dirty="0"/>
              <a:t>, </a:t>
            </a:r>
            <a:r>
              <a:rPr lang="cs-CZ" sz="3200" b="1" dirty="0" err="1"/>
              <a:t>the</a:t>
            </a:r>
            <a:r>
              <a:rPr lang="cs-CZ" sz="3200" b="1" dirty="0"/>
              <a:t> more I love </a:t>
            </a:r>
            <a:r>
              <a:rPr lang="cs-CZ" sz="3200" b="1" dirty="0" err="1"/>
              <a:t>you</a:t>
            </a:r>
            <a:r>
              <a:rPr lang="cs-CZ" sz="3200" b="1" dirty="0"/>
              <a:t>.</a:t>
            </a:r>
          </a:p>
          <a:p>
            <a:pPr algn="ctr"/>
            <a:endParaRPr lang="cs-CZ" sz="3200" b="1" dirty="0"/>
          </a:p>
          <a:p>
            <a:pPr algn="ctr"/>
            <a:r>
              <a:rPr lang="en-US" sz="3200" b="1" dirty="0"/>
              <a:t>The harder you push, the faster it goes.</a:t>
            </a:r>
            <a:endParaRPr lang="cs-CZ" sz="3200" b="1" dirty="0"/>
          </a:p>
        </p:txBody>
      </p:sp>
    </p:spTree>
    <p:extLst>
      <p:ext uri="{BB962C8B-B14F-4D97-AF65-F5344CB8AC3E}">
        <p14:creationId xmlns:p14="http://schemas.microsoft.com/office/powerpoint/2010/main" val="3413876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Vlastní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lnDef>
      <a:spPr>
        <a:ln w="127000">
          <a:solidFill>
            <a:srgbClr val="0000FF"/>
          </a:solidFill>
          <a:tailEnd type="stealt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12698</TotalTime>
  <Words>3781</Words>
  <Application>Microsoft Office PowerPoint</Application>
  <PresentationFormat>Předvádění na obrazovce (4:3)</PresentationFormat>
  <Paragraphs>630</Paragraphs>
  <Slides>59</Slides>
  <Notes>25</Notes>
  <HiddenSlides>0</HiddenSlides>
  <MMClips>3</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59</vt:i4>
      </vt:variant>
    </vt:vector>
  </HeadingPairs>
  <TitlesOfParts>
    <vt:vector size="70" baseType="lpstr">
      <vt:lpstr>&amp;quot</vt:lpstr>
      <vt:lpstr>Arial</vt:lpstr>
      <vt:lpstr>Calibri</vt:lpstr>
      <vt:lpstr>Cambria Math</vt:lpstr>
      <vt:lpstr>helvetica neue</vt:lpstr>
      <vt:lpstr>Lucida Sans Unicode</vt:lpstr>
      <vt:lpstr>Times New Roman</vt:lpstr>
      <vt:lpstr>Verdana</vt:lpstr>
      <vt:lpstr>Wingdings 2</vt:lpstr>
      <vt:lpstr>Wingdings 3</vt:lpstr>
      <vt:lpstr>Shluk</vt:lpstr>
      <vt:lpstr>Electrical Laws</vt:lpstr>
      <vt:lpstr>Objectives</vt:lpstr>
      <vt:lpstr>Vocabulary</vt:lpstr>
      <vt:lpstr>Basics</vt:lpstr>
      <vt:lpstr>Basics</vt:lpstr>
      <vt:lpstr>Basics</vt:lpstr>
      <vt:lpstr>Ohm‘s Law</vt:lpstr>
      <vt:lpstr>Ohm‘s Law</vt:lpstr>
      <vt:lpstr>The…the… with comparative adjectives</vt:lpstr>
      <vt:lpstr>Ohm‘s Law</vt:lpstr>
      <vt:lpstr>Ohm‘s Law</vt:lpstr>
      <vt:lpstr>Ohm‘s Law</vt:lpstr>
      <vt:lpstr>Ohm‘s Law</vt:lpstr>
      <vt:lpstr>Ohm‘s Law</vt:lpstr>
      <vt:lpstr>Ohm‘s Law</vt:lpstr>
      <vt:lpstr>Ohm‘s Law</vt:lpstr>
      <vt:lpstr>Ohm‘s Law</vt:lpstr>
      <vt:lpstr>Kirchhoff's current law</vt:lpstr>
      <vt:lpstr>Kirchhoff's current law</vt:lpstr>
      <vt:lpstr>Kirchhoff's current law</vt:lpstr>
      <vt:lpstr>Kirchhoff's current law</vt:lpstr>
      <vt:lpstr>Kirchhoff's current law</vt:lpstr>
      <vt:lpstr>Kirchhoff's current law</vt:lpstr>
      <vt:lpstr>Crossword</vt:lpstr>
      <vt:lpstr>Crossword – solution</vt:lpstr>
      <vt:lpstr>Exercise 1</vt:lpstr>
      <vt:lpstr>Exercise 1</vt:lpstr>
      <vt:lpstr>Exercise 1</vt:lpstr>
      <vt:lpstr>Exercise 1</vt:lpstr>
      <vt:lpstr>Exercise 1</vt:lpstr>
      <vt:lpstr>Exercise 1</vt:lpstr>
      <vt:lpstr>Exercise 1</vt:lpstr>
      <vt:lpstr>Exercise 1</vt:lpstr>
      <vt:lpstr>Exercise 1</vt:lpstr>
      <vt:lpstr>Exercise 1</vt:lpstr>
      <vt:lpstr>Exercise 1</vt:lpstr>
      <vt:lpstr>Exercise 1</vt:lpstr>
      <vt:lpstr>Exercise 1</vt:lpstr>
      <vt:lpstr>Exercise 1</vt:lpstr>
      <vt:lpstr>Exercise 1</vt:lpstr>
      <vt:lpstr>Exercise 1</vt:lpstr>
      <vt:lpstr>Exercise 1</vt:lpstr>
      <vt:lpstr>Exercise 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Container</vt:lpstr>
      <vt:lpstr>Container</vt:lpstr>
    </vt:vector>
  </TitlesOfParts>
  <Company>SPS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SPS</dc:creator>
  <cp:lastModifiedBy>Jaroslav Bernkopf</cp:lastModifiedBy>
  <cp:revision>614</cp:revision>
  <cp:lastPrinted>2019-03-11T20:24:57Z</cp:lastPrinted>
  <dcterms:created xsi:type="dcterms:W3CDTF">2011-08-12T09:23:29Z</dcterms:created>
  <dcterms:modified xsi:type="dcterms:W3CDTF">2021-05-14T12:59:08Z</dcterms:modified>
</cp:coreProperties>
</file>