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90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42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2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18" d="100"/>
          <a:sy n="118" d="100"/>
        </p:scale>
        <p:origin x="141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62"/>
        <p:guide pos="214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2920B-0EDE-3808-0001-ECF75B06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1AEFBDE-0D40-25A5-F966-4437E7591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5A5F931-1B43-2A40-268F-0A17F1FE7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0B9DEC-DD93-6F36-ACB0-0FE1532C1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68C57A-C147-CA91-221F-377F51D005A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F93E20-B653-DD8F-CD34-4E9F494AB1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C3D3BB16-7260-0632-41BD-ACDD56A03FF2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58592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A0DF6-B1D8-DD93-5FC4-BCB00DDB2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8310B5-61A9-DA9E-3667-219A5B269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42E8DF9-7DC1-03B4-2F88-311B7B7D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ACD1D9-4D2D-3100-2C76-A9011843B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357CD4-A2E7-DF48-6DFD-C2A00138AE1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CC2F72-1986-1E2D-B296-AB470F58F7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545FE978-FA52-145C-AA58-39BF36DEA98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117472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EE51B-A551-4FAD-136F-764D0462C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805468B-A52B-696C-2E96-D9130707F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04C75F5-E39C-FDA0-F928-5A234FAE1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60BE52-F409-C4E3-CDBE-00E82FB676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B30ADD-D8B6-5879-EA3E-A79ABC5993E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299FB7-D1B8-C882-78F1-FC4FE5B433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1085C31E-4363-E617-74B8-F63D7F9520B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932990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59208-2573-87F0-2CC0-11F026673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14DF663-143D-057B-6627-03E4D3B0F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932C35E-1937-FA23-F0A2-DBC47A43A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CB1542-C13F-391A-32E3-E3C74F636E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269508-D2F7-6CB8-698E-AE40D26CF0A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FBD8C7-572C-0537-8894-DA7650117C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5F5AD8E5-5F1B-4B50-7E93-0E3A8BE700B2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764257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A7AEC-1985-0AE2-B7B7-BE442AEFB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5957BB0-3BE7-811D-2E2D-7A1FBA29B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3207FC4-C074-2CBB-6A21-51697E612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6ACDE2-DDD6-4CA8-BC67-1C99BDCD2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728D27-8288-E755-E78D-BFF601A2EB1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29588B-226B-BB7D-3FC4-FBEE270ADE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4F3B69E4-F600-8CC9-FF07-1EC1F46C69CE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954877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CA471-E6CC-5BF0-C17E-3C442AAAA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EDBFBA1-0269-5F74-BA25-3586397C6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285380-566A-6E74-CEF4-A1AC06FF6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D02035-409A-B08B-338C-DB2B47051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67F02D-3100-11CF-79CB-3D703B352B4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77B3B6-7294-0C56-C5B0-194F95265F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9E03F1A1-552F-5083-55D1-F54B1DEC80F0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06226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9C44B-07C1-6505-0BB2-7C1623427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B175DCD-099C-017B-8A23-39336F22D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904A39-A12A-1650-6591-38D113B65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B630D9-8957-2F8F-2015-3862A6BB4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B87335-8D5F-03FC-5303-52FE0B07BA1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F0B7B0-BC7E-0ED6-5A59-F8024E6DC2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1E8E9A58-81E6-5E18-E3D2-44087EE3AC13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42475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9D2F-3A05-1673-3EF8-E98A28B05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B927C96-BDA2-0A29-AEE0-1933816E1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E4D386E-A2F8-FBEC-6472-5C934806E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A0C18E-FA77-298D-C04D-82ABB63C6C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AB298E-CD2E-FD67-653B-9EF6C98BEC3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4FE5CB-F389-2777-D016-F5C2A424EF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96967991-436A-F58D-8DB7-80C7437A3968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018675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00572-0798-E36B-AC2B-D36B878A8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1379D1-D859-F032-3F09-661AEA45E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01D2DD3-9AFC-241E-91AA-B39572AE0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4B597F-1EE7-A36A-A38F-31287B1F7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0C4155-4C53-95F8-01B6-0461BBFC4A6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3185F3-F32D-3C98-9176-5FEEA5B1EA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255D0EF2-4D4C-DBCF-223A-78D286B42A5B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65865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EB41C-7C1C-34F1-4E0B-D2E6CBACC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A71D15B-B014-87B3-EEFD-56CF3497E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874299-D1FD-5E08-950C-5B31F50E2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D990D1-588E-344C-2B3B-944C2B458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F28047-4554-97FD-2DC6-AC769578459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7301B1-3D48-F699-293D-E0B411B579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6D9F2431-53F1-487B-5E23-2417DF8B9F96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66788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81EA7-10B4-7BA6-EACF-738B06F03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F53D70-B2FD-AB01-665B-DA73F687F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4BC667-E353-6121-CA38-B4A3884AE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026B61-D594-3EEC-D4D1-03BD7D435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CDBF31-6593-E4B9-4E11-59A13F3A8E4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A9F468-0562-A5D6-941B-4F7CFFE908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8C2AE9B4-4620-57E1-DCA4-2FD185629777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17221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CBF26-7EF5-58CB-EC08-425D4B1B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C14E0A-086B-160C-65E9-20B77FA39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B79FE6D-7B4D-3AD9-6507-540833D49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EFEDDF-32F4-DE82-82CA-0EE4A359B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512035-7F29-F4C4-84D0-D14EDA1A658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898C62-15E3-D2D1-F4FC-DAF272FE08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8DDF1FEA-ABBB-E370-7CD2-6509173D1E49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67384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8D5F3-EEEA-99CF-B7E8-8C6EF2AD5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23B3B09-FC63-C3DB-077F-80F3CCB34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1483DD-906D-1AA7-B12F-030820A06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62010E-0194-F9B2-A0BF-AA67E6498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2F7AB3-8EA7-1500-2096-40494FE2E06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B8DEFF-7CD3-44D0-5834-F2D18062CB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0E7A0043-C1B0-59E6-3A1B-29481F3906DD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78469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1854C-687C-3863-C5DE-15F2BDEDF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47A9A2-37D7-E263-6B3C-760819570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3436497-712A-3F9B-19D1-463EB0115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C9B517-20AF-9FAE-7308-BD3D5F423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360588-2DB8-A658-E846-B317063B8BD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10FD98-8256-238D-CA7B-C17A1DB506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CC31AD2D-E161-37EB-A899-2F141EFA11D2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72250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DB134-A3D0-0ACC-C615-C55D9DF10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9D8082B-34F4-F23F-C69F-00CB3D41C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B9169F8-023F-4CA2-B1AC-DA89C2C94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30E9AA-D8BA-F6AF-26DC-8A0952FA8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33BE19-0C16-0AE7-7C37-FC405D887AF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5D2D44-46EC-3B1F-AAB0-E91F6E7345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E9833136-2279-1C96-D149-0D54D7FC3FCC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40706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24135-EC1D-6677-DB9E-DE2D49FD6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BB10CBD-3ECE-2C7E-8436-763FD8A36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987EAF3-F263-BBE9-F83E-26D5C3380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E211FE-8301-BAF2-880D-F8C1D51E2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8ACCAA-7EBB-7102-E2FC-06D913E63B6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FF32F9-64E8-08E0-49FA-EA2E1B2F78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644AB287-3DA7-8ED1-5B49-6C91606D3C77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76828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F9CD9-1E51-4466-3873-0276839C2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BC5AB8B-6995-A820-7CD9-3C712A6D5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A8F020C-4E54-0F50-B95F-D2DC8D9CD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D93759-5AA8-0FC9-8B01-397E368FF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85A2FC-737B-7BFA-3C7D-64B43F96DE8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13.1.2024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F835E6-155C-161F-43B3-3565039724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8D1FDD14-E2E2-03A2-2C88-B31B1033600E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71296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9.2.2024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4411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Měření elektrické práce</a:t>
            </a:r>
            <a:endParaRPr lang="cs-CZ" dirty="0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Měření elektrické práce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Měření elektrické práce</a:t>
            </a:r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che.com/en/ug-series-inductive-high-voltage-transformer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arteche.com/en/central-documentation?field_idioma=All&amp;search_api_fulltext=ug%20series&amp;f%5B0%5D=linea_de_producto_docs%3A934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en/schemeit/project/mereni-trafo-u-475c8511d5b84d2599fcd4b466dd96e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itglobe.com/capacitive-voltage-transformer-cv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che.com/en/central-documentation?field_idioma=575&amp;search_api_fulltext=ug%20series&amp;f%5B0%5D=linea_de_producto_docs%3A92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en/schemeit/project/mereni-predradnik-7d0ff5e7c56941b2a4beb7fc963d354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en/schemeit/project/mereni-predradnik-prep-c7a28be315574689b44d125a350dc53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en/schemeit/project/mereni-bocnik-2e963c91df154e47a199b496dfa1035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en/schemeit/project/mereni-bocnik-prep-31e1f971157a415b9533cef0ea13f7c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en/schemeit/project/mereni-bocnik-ayrton-782a1c8ab6774b7799d5a8ea95650a0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060848"/>
            <a:ext cx="84969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800" b="1" dirty="0"/>
              <a:t>Měření </a:t>
            </a:r>
            <a:r>
              <a:rPr lang="en-US" sz="4800" b="1" dirty="0" err="1"/>
              <a:t>napětí</a:t>
            </a:r>
            <a:r>
              <a:rPr lang="en-US" sz="4800" b="1" dirty="0"/>
              <a:t> a </a:t>
            </a:r>
            <a:r>
              <a:rPr lang="en-US" sz="4800" b="1" dirty="0" err="1"/>
              <a:t>proudu</a:t>
            </a:r>
            <a:endParaRPr lang="cs-CZ" sz="4800" b="1" dirty="0"/>
          </a:p>
          <a:p>
            <a:pPr algn="ctr"/>
            <a:endParaRPr lang="cs-CZ" sz="4400" b="1" dirty="0"/>
          </a:p>
          <a:p>
            <a:pPr algn="ctr"/>
            <a:r>
              <a:rPr lang="cs-CZ" sz="2800" b="1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62DF8-73C3-6365-7EDF-03AF193E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A3BE67-6F54-6A48-6D7B-1AFD5C7B26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108385-DEB3-30ED-8FC5-4536AA9678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5B84D31-321A-1766-26B3-1C966DC9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CF124705-CF3E-4120-824B-B4F0E094B10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83F15-FB64-E220-0255-3C339408C711}"/>
              </a:ext>
            </a:extLst>
          </p:cNvPr>
          <p:cNvSpPr txBox="1"/>
          <p:nvPr/>
        </p:nvSpPr>
        <p:spPr>
          <a:xfrm>
            <a:off x="93122" y="1074216"/>
            <a:ext cx="9015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ěření</a:t>
            </a:r>
            <a:r>
              <a:rPr 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napětí a proudu v soustavách s vysokým napětím </a:t>
            </a:r>
            <a:endParaRPr lang="en-US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ajišťují</a:t>
            </a:r>
            <a:r>
              <a:rPr 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bezpečnost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převod veličiny na rozumnou snadno měřitelnou hodnotu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přenos veličiny na velkou vzdálenost</a:t>
            </a:r>
            <a:endParaRPr lang="en-US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cs-CZ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Požadavky 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bezpečn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odděl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ení</a:t>
            </a:r>
            <a:r>
              <a:rPr 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primární a sekundární část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endParaRPr lang="cs-CZ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řesnost</a:t>
            </a:r>
            <a:endParaRPr lang="cs-CZ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řetížitelnost</a:t>
            </a:r>
            <a:endParaRPr lang="cs-CZ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8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C742-51A1-0093-9EBD-AE7050513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6A37A8-074B-2136-5D2A-FC3C6A48C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1C2032-CFFA-F961-1A57-59158E712F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48ECE93-ACE9-135F-C7FD-71E8DA40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2679CAD6-7120-8AB0-6C43-6B6780BC9B5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20C61E-DD72-D472-2DF0-7EC79F5F2B37}"/>
                  </a:ext>
                </a:extLst>
              </p:cNvPr>
              <p:cNvSpPr txBox="1"/>
              <p:nvPr/>
            </p:nvSpPr>
            <p:spPr>
              <a:xfrm>
                <a:off x="27787" y="1844824"/>
                <a:ext cx="9015381" cy="2081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36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cs-CZ" sz="36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cs-CZ" sz="36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cs-CZ" sz="2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Vztahy mezi počty závitů, napětími a proudy transformátoru</a:t>
                </a:r>
                <a:endParaRPr lang="cs-CZ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20C61E-DD72-D472-2DF0-7EC79F5F2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7" y="1844824"/>
                <a:ext cx="9015381" cy="2081917"/>
              </a:xfrm>
              <a:prstGeom prst="rect">
                <a:avLst/>
              </a:prstGeom>
              <a:blipFill>
                <a:blip r:embed="rId3"/>
                <a:stretch>
                  <a:fillRect r="-135" b="-55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34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5744-3C53-E50E-4045-A656FEFDE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41FFC1-5E24-331B-BE9C-598BEF4035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A7F152-7157-9E31-8A61-0CEEABA8DC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4A7F166-7F5C-00FC-DF8B-ECDDBE21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r>
              <a:rPr lang="en-US" dirty="0"/>
              <a:t> </a:t>
            </a:r>
            <a:r>
              <a:rPr lang="en-US" dirty="0" err="1"/>
              <a:t>napětí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4B46E11D-7B31-2390-0A5F-EAF20F1068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8C19F-234A-AB89-208A-2D9BE08EEBB7}"/>
              </a:ext>
            </a:extLst>
          </p:cNvPr>
          <p:cNvSpPr txBox="1"/>
          <p:nvPr/>
        </p:nvSpPr>
        <p:spPr>
          <a:xfrm>
            <a:off x="64309" y="1052736"/>
            <a:ext cx="90153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</a:t>
            </a:r>
            <a:r>
              <a:rPr lang="cs-CZ" sz="2400" dirty="0" err="1"/>
              <a:t>řevést</a:t>
            </a:r>
            <a:r>
              <a:rPr lang="cs-CZ" sz="2400" dirty="0"/>
              <a:t> velké měřené napětí na malé dobře měřitelné napětí </a:t>
            </a:r>
            <a:endParaRPr lang="en-US" sz="2400" dirty="0"/>
          </a:p>
          <a:p>
            <a:pPr algn="just"/>
            <a:r>
              <a:rPr lang="cs-CZ" sz="2400" dirty="0"/>
              <a:t>do bezpečného prostředí</a:t>
            </a:r>
            <a:r>
              <a:rPr lang="en-US" sz="2400" dirty="0"/>
              <a:t>.</a:t>
            </a:r>
          </a:p>
          <a:p>
            <a:pPr algn="just"/>
            <a:endParaRPr lang="en-US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Hodně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primárních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málo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sekundárních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závitů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Nesmí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přetížit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7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E7D96-6A9B-A99B-FA6F-11023640A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408E46-8E72-C2CA-FD97-9905036A22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5AF695-4F98-FE03-93CD-BE9D94E17C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7E97335-33D7-8F17-BE2E-6EBA878F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r>
              <a:rPr lang="en-US" dirty="0"/>
              <a:t> </a:t>
            </a:r>
            <a:r>
              <a:rPr lang="en-US" dirty="0" err="1"/>
              <a:t>napětí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96E880AD-FC79-00D2-106D-44836FDE35C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42A8E-B9ED-B7B5-5C29-CBB59D8B7164}"/>
              </a:ext>
            </a:extLst>
          </p:cNvPr>
          <p:cNvSpPr txBox="1"/>
          <p:nvPr/>
        </p:nvSpPr>
        <p:spPr>
          <a:xfrm>
            <a:off x="1475656" y="868169"/>
            <a:ext cx="33123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Měřicí</a:t>
            </a:r>
            <a:r>
              <a:rPr lang="en-US" sz="2400" dirty="0"/>
              <a:t> </a:t>
            </a:r>
            <a:r>
              <a:rPr lang="en-US" sz="2400" dirty="0" err="1"/>
              <a:t>transformátor</a:t>
            </a:r>
            <a:r>
              <a:rPr lang="en-US" sz="2400" dirty="0"/>
              <a:t> </a:t>
            </a:r>
            <a:r>
              <a:rPr lang="en-US" sz="2400" dirty="0" err="1"/>
              <a:t>napětí</a:t>
            </a:r>
            <a:r>
              <a:rPr lang="en-US" sz="2400" dirty="0"/>
              <a:t> </a:t>
            </a:r>
            <a:r>
              <a:rPr lang="en-US" sz="2400" dirty="0" err="1"/>
              <a:t>firmy</a:t>
            </a:r>
            <a:r>
              <a:rPr lang="en-US" sz="2400" dirty="0"/>
              <a:t> </a:t>
            </a:r>
            <a:r>
              <a:rPr lang="en-US" sz="2400" dirty="0" err="1"/>
              <a:t>Arteche</a:t>
            </a:r>
            <a:endParaRPr lang="en-US" sz="2400" dirty="0"/>
          </a:p>
          <a:p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Příklad instalace měřicích transformátorů napětí firmy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Arteche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 descr="A grey and white tow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64EB285-E84C-A833-0CA9-D2D8BF99A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1296144" cy="5064394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1C4F3BFE-91B9-4402-7FE1-C32E5BD72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155420" cy="48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20FB7-2AEA-7993-3292-E58CC8E44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CDFDF8-F2A2-F2E9-C784-8B1FEFCB0D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9A2250-6958-582D-90B9-B57C155BC4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6C26607-1DFD-E875-04A6-69E3E1FF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r>
              <a:rPr lang="en-US" dirty="0"/>
              <a:t> </a:t>
            </a:r>
            <a:r>
              <a:rPr lang="en-US" dirty="0" err="1"/>
              <a:t>napětí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F271B110-0294-48C6-0844-A08CB8804C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8C89A-5554-06EB-F1DA-BFBCBCE29362}"/>
              </a:ext>
            </a:extLst>
          </p:cNvPr>
          <p:cNvSpPr txBox="1"/>
          <p:nvPr/>
        </p:nvSpPr>
        <p:spPr>
          <a:xfrm>
            <a:off x="683568" y="48691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Zapojení měřicího transformátoru napětí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27CC2EF9-E54A-E8F8-5B1E-7497CA43C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40960" cy="34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CB11-D7FB-CEBF-A6A5-18891DED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936E1C-5CEA-8438-B886-74F7733881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7AACEE-3495-ACB8-B27C-DFF79BD9D3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32DB7CD-6656-536F-9C51-39CDCAB2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r>
              <a:rPr lang="en-US" dirty="0"/>
              <a:t> </a:t>
            </a:r>
            <a:r>
              <a:rPr lang="en-US" dirty="0" err="1"/>
              <a:t>napětí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3DE5A7FE-0981-2116-7250-1ADBDA81B9B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B7147-8644-AF05-5A58-53CBD1236AEF}"/>
              </a:ext>
            </a:extLst>
          </p:cNvPr>
          <p:cNvSpPr txBox="1"/>
          <p:nvPr/>
        </p:nvSpPr>
        <p:spPr>
          <a:xfrm>
            <a:off x="827584" y="577564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Transformátor s předřazeným kapacitním děličem napětí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0E950B0-7AC7-F00E-FC05-E0EC5A4CD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9350"/>
            <a:ext cx="6552728" cy="47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2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D1FBD-4A39-5A35-D01D-CE6A473DC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329A80-8603-FF48-A061-A901C0DDD5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FC1713-B88A-C3ED-3A67-EC72E87344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6BE7971-E4C4-B1DC-D3A3-7969E68E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r>
              <a:rPr lang="en-US" dirty="0"/>
              <a:t>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28DD581E-6DAF-B9E6-092E-744B73D16E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3F52F-80E2-6F9F-967E-6AC2879E7457}"/>
              </a:ext>
            </a:extLst>
          </p:cNvPr>
          <p:cNvSpPr txBox="1"/>
          <p:nvPr/>
        </p:nvSpPr>
        <p:spPr>
          <a:xfrm>
            <a:off x="64309" y="1052736"/>
            <a:ext cx="90153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</a:t>
            </a:r>
            <a:r>
              <a:rPr lang="cs-CZ" sz="2400" dirty="0" err="1"/>
              <a:t>řevést</a:t>
            </a:r>
            <a:r>
              <a:rPr lang="cs-CZ" sz="2400" dirty="0"/>
              <a:t> </a:t>
            </a:r>
            <a:r>
              <a:rPr lang="cs-CZ" sz="2400" dirty="0" err="1"/>
              <a:t>velk</a:t>
            </a:r>
            <a:r>
              <a:rPr lang="en-US" sz="2400" dirty="0"/>
              <a:t>ý</a:t>
            </a:r>
            <a:r>
              <a:rPr lang="cs-CZ" sz="2400" dirty="0"/>
              <a:t> měřen</a:t>
            </a:r>
            <a:r>
              <a:rPr lang="en-US" sz="2400" dirty="0"/>
              <a:t>ý proud ze </a:t>
            </a:r>
            <a:r>
              <a:rPr lang="en-US" sz="2400" dirty="0" err="1"/>
              <a:t>strany</a:t>
            </a:r>
            <a:r>
              <a:rPr lang="en-US" sz="2400" dirty="0"/>
              <a:t> </a:t>
            </a:r>
            <a:r>
              <a:rPr lang="en-US" sz="2400" dirty="0" err="1"/>
              <a:t>vysokého</a:t>
            </a:r>
            <a:r>
              <a:rPr lang="cs-CZ" sz="2400" dirty="0"/>
              <a:t> napětí na </a:t>
            </a:r>
            <a:r>
              <a:rPr lang="cs-CZ" sz="2400" dirty="0" err="1"/>
              <a:t>mal</a:t>
            </a:r>
            <a:r>
              <a:rPr lang="en-US" sz="2400" dirty="0"/>
              <a:t>ý</a:t>
            </a:r>
            <a:r>
              <a:rPr lang="cs-CZ" sz="2400" dirty="0"/>
              <a:t> dobře </a:t>
            </a:r>
            <a:r>
              <a:rPr lang="cs-CZ" sz="2400" dirty="0" err="1"/>
              <a:t>měřiteln</a:t>
            </a:r>
            <a:r>
              <a:rPr lang="en-US" sz="2400" dirty="0"/>
              <a:t>ý</a:t>
            </a:r>
            <a:r>
              <a:rPr lang="cs-CZ" sz="2400" dirty="0"/>
              <a:t> </a:t>
            </a:r>
            <a:r>
              <a:rPr lang="en-US" sz="2400" dirty="0"/>
              <a:t>proud </a:t>
            </a:r>
            <a:r>
              <a:rPr lang="cs-CZ" sz="2400" dirty="0"/>
              <a:t>do bezpečného prostředí</a:t>
            </a:r>
            <a:r>
              <a:rPr lang="en-US" sz="2400" dirty="0"/>
              <a:t>.</a:t>
            </a:r>
          </a:p>
          <a:p>
            <a:pPr algn="just"/>
            <a:endParaRPr lang="en-US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Málo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primárních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hodně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sekundárních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závitů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Nesmí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běžet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naprázdno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4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B95EA-264B-05DD-9BB7-952EC951E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4E3DF4-83EA-4F6B-1E2E-049373CF3A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469936-9798-B967-2264-2E80DBE93E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B93D5C1-2758-E20F-4D44-5696566A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r>
              <a:rPr lang="en-US" dirty="0"/>
              <a:t>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3B4F0974-0A0C-CB95-07C9-E4A0EA4882B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F2D3F-006C-8F60-7198-80B584A4C73C}"/>
              </a:ext>
            </a:extLst>
          </p:cNvPr>
          <p:cNvSpPr txBox="1"/>
          <p:nvPr/>
        </p:nvSpPr>
        <p:spPr>
          <a:xfrm>
            <a:off x="107504" y="5841222"/>
            <a:ext cx="771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Měřicí</a:t>
            </a:r>
            <a:r>
              <a:rPr lang="en-US" sz="2400" dirty="0"/>
              <a:t> </a:t>
            </a:r>
            <a:r>
              <a:rPr lang="en-US" sz="2400" dirty="0" err="1"/>
              <a:t>transformátor</a:t>
            </a:r>
            <a:r>
              <a:rPr lang="en-US" sz="2400" dirty="0"/>
              <a:t> </a:t>
            </a:r>
            <a:r>
              <a:rPr lang="en-US" sz="2400" dirty="0" err="1"/>
              <a:t>proudu</a:t>
            </a:r>
            <a:r>
              <a:rPr lang="en-US" sz="2400" dirty="0"/>
              <a:t> </a:t>
            </a:r>
            <a:r>
              <a:rPr lang="en-US" sz="2400" dirty="0" err="1"/>
              <a:t>firmy</a:t>
            </a:r>
            <a:r>
              <a:rPr lang="en-US" sz="2400" dirty="0"/>
              <a:t> </a:t>
            </a:r>
            <a:r>
              <a:rPr lang="en-US" sz="2400" dirty="0" err="1"/>
              <a:t>Arteche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C19A067-46C4-CC10-5191-C2C547B9DC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0297"/>
            <a:ext cx="1296144" cy="5402971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F0AF19E7-F4AB-07CD-EBA6-844926A98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48" y="828876"/>
            <a:ext cx="6791271" cy="3392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D48C64-45EC-5C0B-3D4E-7E1AFCC4ADAA}"/>
              </a:ext>
            </a:extLst>
          </p:cNvPr>
          <p:cNvSpPr txBox="1"/>
          <p:nvPr/>
        </p:nvSpPr>
        <p:spPr>
          <a:xfrm>
            <a:off x="2051721" y="422108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Příklad</a:t>
            </a:r>
            <a:r>
              <a:rPr lang="en-US" sz="2400" dirty="0"/>
              <a:t> </a:t>
            </a:r>
            <a:r>
              <a:rPr lang="en-US" sz="2400" dirty="0" err="1"/>
              <a:t>instalace</a:t>
            </a:r>
            <a:r>
              <a:rPr lang="en-US" sz="2400" dirty="0"/>
              <a:t> </a:t>
            </a:r>
            <a:r>
              <a:rPr lang="en-US" sz="2400" dirty="0" err="1"/>
              <a:t>měřicích</a:t>
            </a:r>
            <a:r>
              <a:rPr lang="en-US" sz="2400" dirty="0"/>
              <a:t> </a:t>
            </a:r>
            <a:r>
              <a:rPr lang="en-US" sz="2400" dirty="0" err="1"/>
              <a:t>transformátorů</a:t>
            </a:r>
            <a:r>
              <a:rPr lang="en-US" sz="2400" dirty="0"/>
              <a:t> </a:t>
            </a:r>
            <a:r>
              <a:rPr lang="en-US" sz="2400" dirty="0" err="1"/>
              <a:t>proudu</a:t>
            </a:r>
            <a:r>
              <a:rPr lang="en-US" sz="2400" dirty="0"/>
              <a:t> </a:t>
            </a:r>
            <a:r>
              <a:rPr lang="en-US" sz="2400" dirty="0" err="1"/>
              <a:t>firmy</a:t>
            </a:r>
            <a:r>
              <a:rPr lang="en-US" sz="2400" dirty="0"/>
              <a:t> </a:t>
            </a:r>
            <a:r>
              <a:rPr lang="en-US" sz="2400" dirty="0" err="1"/>
              <a:t>Arteche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5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8AD3C-AE26-368F-04AB-1F38CB41C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C0ABF7-36FD-EDA0-6DDB-FF2DED40EB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18AEC5-72FF-6EAC-A203-66DA20345B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42E9362-C072-87D4-FC7C-9468A25A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r>
              <a:rPr lang="en-US" dirty="0"/>
              <a:t>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D37E6379-B48C-01CF-E949-CF6CFE3C96B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50F2C-553C-6D3E-5AA7-288277FF268D}"/>
              </a:ext>
            </a:extLst>
          </p:cNvPr>
          <p:cNvSpPr txBox="1"/>
          <p:nvPr/>
        </p:nvSpPr>
        <p:spPr>
          <a:xfrm>
            <a:off x="539552" y="5085184"/>
            <a:ext cx="771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Zapojení</a:t>
            </a:r>
            <a:r>
              <a:rPr lang="en-US" sz="2400" dirty="0"/>
              <a:t> </a:t>
            </a:r>
            <a:r>
              <a:rPr lang="en-US" sz="2400" dirty="0" err="1"/>
              <a:t>měřicího</a:t>
            </a:r>
            <a:r>
              <a:rPr lang="en-US" sz="2400" dirty="0"/>
              <a:t> </a:t>
            </a:r>
            <a:r>
              <a:rPr lang="en-US" sz="2400" dirty="0" err="1"/>
              <a:t>transformátoru</a:t>
            </a:r>
            <a:r>
              <a:rPr lang="en-US" sz="2400" dirty="0"/>
              <a:t> </a:t>
            </a:r>
            <a:r>
              <a:rPr lang="en-US" sz="2400" dirty="0" err="1"/>
              <a:t>proudu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536D1-82FB-60C2-F8C8-332A49FC6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62555"/>
            <a:ext cx="8784976" cy="38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9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793CC-E101-2623-2BC5-632596859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5CBD5-3E72-F9BA-9E02-1AB4E58B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63" y="779215"/>
            <a:ext cx="8784976" cy="4688466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C942DC-7F15-32AD-7FFC-6202229939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4380C4-9F34-E63B-800D-A6654F64DF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5860C51-B8E3-FF9B-BF0F-9C9DA5F7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r>
              <a:rPr lang="en-US" dirty="0"/>
              <a:t>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87684128-4AD0-1356-DC45-A747A8C2373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4DD0B-766D-B803-1120-DE421D5EF4F5}"/>
              </a:ext>
            </a:extLst>
          </p:cNvPr>
          <p:cNvSpPr txBox="1"/>
          <p:nvPr/>
        </p:nvSpPr>
        <p:spPr>
          <a:xfrm>
            <a:off x="467544" y="5656063"/>
            <a:ext cx="771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Princip </a:t>
            </a:r>
            <a:r>
              <a:rPr lang="en-US" sz="2400" dirty="0" err="1"/>
              <a:t>klešťového</a:t>
            </a:r>
            <a:r>
              <a:rPr lang="en-US" sz="2400" dirty="0"/>
              <a:t> </a:t>
            </a:r>
            <a:r>
              <a:rPr lang="en-US" sz="2400" dirty="0" err="1"/>
              <a:t>ampérmetru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napětí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1319216E-8F68-56FE-9806-AD0CEB81021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pic>
        <p:nvPicPr>
          <p:cNvPr id="8" name="obrázek 57">
            <a:extLst>
              <a:ext uri="{FF2B5EF4-FFF2-40B4-BE49-F238E27FC236}">
                <a16:creationId xmlns:a16="http://schemas.microsoft.com/office/drawing/2014/main" id="{1673D837-D43E-C813-F133-5CC6F08120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296462" cy="23035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obrázek 56">
            <a:extLst>
              <a:ext uri="{FF2B5EF4-FFF2-40B4-BE49-F238E27FC236}">
                <a16:creationId xmlns:a16="http://schemas.microsoft.com/office/drawing/2014/main" id="{B84F3D16-04C1-C089-3A1C-84D9C2E2DD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36583"/>
            <a:ext cx="7939204" cy="26686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03FD2E-18F2-8A9E-DB87-5D6C197CC03C}"/>
              </a:ext>
            </a:extLst>
          </p:cNvPr>
          <p:cNvSpPr txBox="1"/>
          <p:nvPr/>
        </p:nvSpPr>
        <p:spPr>
          <a:xfrm>
            <a:off x="4932040" y="105273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kvalitním</a:t>
            </a:r>
            <a:r>
              <a:rPr lang="en-US" dirty="0"/>
              <a:t> </a:t>
            </a:r>
            <a:r>
              <a:rPr lang="en-US" dirty="0" err="1"/>
              <a:t>voltmetrem</a:t>
            </a:r>
            <a:r>
              <a:rPr lang="en-US" dirty="0"/>
              <a:t> </a:t>
            </a:r>
          </a:p>
          <a:p>
            <a:r>
              <a:rPr lang="en-US" dirty="0"/>
              <a:t>s </a:t>
            </a:r>
            <a:r>
              <a:rPr lang="en-US" dirty="0" err="1"/>
              <a:t>velkým</a:t>
            </a:r>
            <a:r>
              <a:rPr lang="en-US" dirty="0"/>
              <a:t> </a:t>
            </a:r>
            <a:r>
              <a:rPr lang="en-US" dirty="0" err="1"/>
              <a:t>vnitřním</a:t>
            </a:r>
            <a:r>
              <a:rPr lang="en-US" dirty="0"/>
              <a:t> </a:t>
            </a:r>
            <a:r>
              <a:rPr lang="en-US" dirty="0" err="1"/>
              <a:t>odporem</a:t>
            </a:r>
            <a:r>
              <a:rPr lang="en-US" dirty="0"/>
              <a:t> </a:t>
            </a:r>
            <a:r>
              <a:rPr lang="en-US" dirty="0" err="1"/>
              <a:t>dostáváme</a:t>
            </a:r>
            <a:r>
              <a:rPr lang="en-US" dirty="0"/>
              <a:t> </a:t>
            </a:r>
            <a:r>
              <a:rPr lang="en-US" dirty="0" err="1"/>
              <a:t>správnou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: 6 V.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B3491-D76D-3EF2-A3C4-97797BE88A96}"/>
              </a:ext>
            </a:extLst>
          </p:cNvPr>
          <p:cNvSpPr txBox="1"/>
          <p:nvPr/>
        </p:nvSpPr>
        <p:spPr>
          <a:xfrm>
            <a:off x="539552" y="573499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nekvalitním</a:t>
            </a:r>
            <a:r>
              <a:rPr lang="en-US" dirty="0"/>
              <a:t> </a:t>
            </a:r>
            <a:r>
              <a:rPr lang="en-US" dirty="0" err="1"/>
              <a:t>voltmetrem</a:t>
            </a:r>
            <a:r>
              <a:rPr lang="en-US" dirty="0"/>
              <a:t> s </a:t>
            </a:r>
            <a:r>
              <a:rPr lang="en-US" dirty="0" err="1"/>
              <a:t>malým</a:t>
            </a:r>
            <a:r>
              <a:rPr lang="en-US" dirty="0"/>
              <a:t> </a:t>
            </a:r>
            <a:r>
              <a:rPr lang="en-US" dirty="0" err="1"/>
              <a:t>vnitřním</a:t>
            </a:r>
            <a:r>
              <a:rPr lang="en-US" dirty="0"/>
              <a:t> </a:t>
            </a:r>
            <a:r>
              <a:rPr lang="en-US" dirty="0" err="1"/>
              <a:t>odporem</a:t>
            </a:r>
            <a:r>
              <a:rPr lang="en-US" dirty="0"/>
              <a:t> </a:t>
            </a:r>
            <a:r>
              <a:rPr lang="en-US" dirty="0" err="1"/>
              <a:t>dostáváme</a:t>
            </a:r>
            <a:r>
              <a:rPr lang="en-US" dirty="0"/>
              <a:t> </a:t>
            </a:r>
            <a:r>
              <a:rPr lang="en-US" dirty="0" err="1"/>
              <a:t>nesprávnou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: 4 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41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E6B95-CEEE-9ADB-6D0E-79FD2A125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F14616-788D-D300-44A7-DE3419270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908720"/>
            <a:ext cx="5717883" cy="5400600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28F279-C11E-ED39-ED69-497BB4F1D1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F8DE59-8E00-6BFF-D004-1984A0C958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AED1F2-2309-08CC-9BD4-D31122C3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Měřicí</a:t>
            </a:r>
            <a:r>
              <a:rPr lang="en-US" dirty="0"/>
              <a:t> </a:t>
            </a:r>
            <a:r>
              <a:rPr lang="en-US" dirty="0" err="1"/>
              <a:t>transformátory</a:t>
            </a:r>
            <a:r>
              <a:rPr lang="en-US" dirty="0"/>
              <a:t>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796870A7-53CD-4081-9CB8-8EDBF97BD3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9072C-933C-1224-F26D-A5E27787229A}"/>
              </a:ext>
            </a:extLst>
          </p:cNvPr>
          <p:cNvSpPr txBox="1"/>
          <p:nvPr/>
        </p:nvSpPr>
        <p:spPr>
          <a:xfrm>
            <a:off x="6372200" y="1124744"/>
            <a:ext cx="244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Příklad</a:t>
            </a:r>
            <a:r>
              <a:rPr lang="en-US" sz="2400" dirty="0"/>
              <a:t> </a:t>
            </a:r>
            <a:r>
              <a:rPr lang="en-US" sz="2400" dirty="0" err="1"/>
              <a:t>klešťového</a:t>
            </a:r>
            <a:r>
              <a:rPr lang="en-US" sz="2400" dirty="0"/>
              <a:t> </a:t>
            </a:r>
            <a:r>
              <a:rPr lang="en-US" sz="2400" dirty="0" err="1"/>
              <a:t>ampérmetru</a:t>
            </a: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1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1282-7EE6-F300-1F61-C6D7B7B2C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58EA6B-1CF4-C3B8-97F4-6758784BDA9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944D34-0118-A0CD-D73C-539C78E023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31657B7-72E6-C2C3-E3D0-685B4CD2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napětí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67F6BEAA-6723-1319-B548-D2FC2392725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DD8DA-8B76-209F-591D-B5AFDA53852F}"/>
              </a:ext>
            </a:extLst>
          </p:cNvPr>
          <p:cNvSpPr txBox="1"/>
          <p:nvPr/>
        </p:nvSpPr>
        <p:spPr>
          <a:xfrm>
            <a:off x="2411760" y="868120"/>
            <a:ext cx="663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voltmetr</a:t>
            </a:r>
            <a:r>
              <a:rPr lang="en-US" dirty="0"/>
              <a:t> s </a:t>
            </a:r>
            <a:r>
              <a:rPr lang="en-US" dirty="0" err="1"/>
              <a:t>rozsahem</a:t>
            </a:r>
            <a:r>
              <a:rPr lang="en-US" dirty="0"/>
              <a:t> 1 V, </a:t>
            </a:r>
            <a:r>
              <a:rPr lang="en-US" dirty="0" err="1"/>
              <a:t>vnitřním</a:t>
            </a:r>
            <a:r>
              <a:rPr lang="en-US" dirty="0"/>
              <a:t> </a:t>
            </a:r>
            <a:r>
              <a:rPr lang="en-US" dirty="0" err="1"/>
              <a:t>odporem</a:t>
            </a:r>
            <a:r>
              <a:rPr lang="en-US" dirty="0"/>
              <a:t> 10 k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n-US" dirty="0" err="1"/>
              <a:t>proudem</a:t>
            </a:r>
            <a:r>
              <a:rPr lang="en-US" dirty="0"/>
              <a:t> 0.1 mA.</a:t>
            </a:r>
          </a:p>
          <a:p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měřit</a:t>
            </a:r>
            <a:r>
              <a:rPr lang="en-US" dirty="0"/>
              <a:t> 10 V.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AD783-2C9E-98B6-298E-FE9E1BE7F216}"/>
              </a:ext>
            </a:extLst>
          </p:cNvPr>
          <p:cNvSpPr txBox="1"/>
          <p:nvPr/>
        </p:nvSpPr>
        <p:spPr>
          <a:xfrm>
            <a:off x="179513" y="566671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Použijeme</a:t>
            </a:r>
            <a:r>
              <a:rPr lang="en-US" dirty="0"/>
              <a:t> </a:t>
            </a:r>
            <a:r>
              <a:rPr lang="en-US" dirty="0" err="1"/>
              <a:t>předřadný</a:t>
            </a:r>
            <a:r>
              <a:rPr lang="en-US" dirty="0"/>
              <a:t> </a:t>
            </a:r>
            <a:r>
              <a:rPr lang="en-US" dirty="0" err="1"/>
              <a:t>rezistor</a:t>
            </a:r>
            <a:r>
              <a:rPr lang="en-US" dirty="0"/>
              <a:t>,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Kirchhoffova</a:t>
            </a:r>
            <a:r>
              <a:rPr lang="en-US" dirty="0"/>
              <a:t> a </a:t>
            </a:r>
            <a:r>
              <a:rPr lang="en-US" dirty="0" err="1"/>
              <a:t>Ohmova</a:t>
            </a:r>
            <a:r>
              <a:rPr lang="en-US" dirty="0"/>
              <a:t> </a:t>
            </a:r>
            <a:r>
              <a:rPr lang="en-US" dirty="0" err="1"/>
              <a:t>zákona</a:t>
            </a:r>
            <a:r>
              <a:rPr lang="en-US" dirty="0"/>
              <a:t> </a:t>
            </a:r>
            <a:r>
              <a:rPr lang="en-US" dirty="0" err="1"/>
              <a:t>vypočítáme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odpor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18BA86F-FDE2-E6EE-1F08-3DDCD0F59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55" y="404663"/>
            <a:ext cx="2285305" cy="4111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04858CF9-2BEA-C179-19FB-6BB0C77F4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420888"/>
            <a:ext cx="3057816" cy="3989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213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6A594-03CA-9EFC-435D-41A7C6B48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681CD5-E0D5-28E2-2B96-F555A3122D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41E83F-09A5-813A-3F67-43393618DE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1AB9811-CC8A-89AA-7F3E-05B7C80A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napětí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EB535B3B-BB7D-DB7C-9F7A-2988A1A1EB6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D7D79-6028-7EC7-EB45-003CDB150907}"/>
              </a:ext>
            </a:extLst>
          </p:cNvPr>
          <p:cNvSpPr txBox="1"/>
          <p:nvPr/>
        </p:nvSpPr>
        <p:spPr>
          <a:xfrm>
            <a:off x="3923928" y="868120"/>
            <a:ext cx="511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měřit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ve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rozsazích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6488E-9943-ABBC-F65F-766B38703810}"/>
              </a:ext>
            </a:extLst>
          </p:cNvPr>
          <p:cNvSpPr txBox="1"/>
          <p:nvPr/>
        </p:nvSpPr>
        <p:spPr>
          <a:xfrm>
            <a:off x="3824560" y="4941168"/>
            <a:ext cx="521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Kirchhoffova</a:t>
            </a:r>
            <a:r>
              <a:rPr lang="en-US" dirty="0"/>
              <a:t> a </a:t>
            </a:r>
            <a:r>
              <a:rPr lang="en-US" dirty="0" err="1"/>
              <a:t>Ohmova</a:t>
            </a:r>
            <a:r>
              <a:rPr lang="en-US" dirty="0"/>
              <a:t> </a:t>
            </a:r>
            <a:r>
              <a:rPr lang="en-US" dirty="0" err="1"/>
              <a:t>zákona</a:t>
            </a:r>
            <a:r>
              <a:rPr lang="en-US" dirty="0"/>
              <a:t> </a:t>
            </a:r>
            <a:r>
              <a:rPr lang="en-US" dirty="0" err="1"/>
              <a:t>vypočítáme</a:t>
            </a:r>
            <a:r>
              <a:rPr lang="en-US" dirty="0"/>
              <a:t> </a:t>
            </a:r>
            <a:r>
              <a:rPr lang="en-US" dirty="0" err="1"/>
              <a:t>odpory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rezistorů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8" name="Obrázek 1">
            <a:hlinkClick r:id="rId3"/>
            <a:extLst>
              <a:ext uri="{FF2B5EF4-FFF2-40B4-BE49-F238E27FC236}">
                <a16:creationId xmlns:a16="http://schemas.microsoft.com/office/drawing/2014/main" id="{4DEDA4A2-C6D0-DBAD-C68A-18FC63DF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2" y="612586"/>
            <a:ext cx="370395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9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90CD9-3089-70C4-99FC-AF6F04BA1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45C295-8994-2984-4442-816D119EF0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E05B7B-1860-8C76-C5F5-1F782C3FA5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B2D2BDA-2B6F-A42E-C784-4FEC48F7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98CFEBF1-71C8-D6F9-4968-96434EB1C8C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DFF31-2193-BD8D-AA01-68A7D09BE2CB}"/>
              </a:ext>
            </a:extLst>
          </p:cNvPr>
          <p:cNvSpPr txBox="1"/>
          <p:nvPr/>
        </p:nvSpPr>
        <p:spPr>
          <a:xfrm>
            <a:off x="179512" y="486916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Měření proudu v obvodu s malým napětím a velkým proudem; a) kvalitním ampérmetrem, b) nekvalitním ampérmetrem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Úbytek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napětí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na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nekvalitním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ampérmetru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velkým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vnitřním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odporem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způsobil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velkou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chybu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měření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cs-CZ" dirty="0"/>
          </a:p>
        </p:txBody>
      </p:sp>
      <p:pic>
        <p:nvPicPr>
          <p:cNvPr id="2" name="obrázek 64">
            <a:extLst>
              <a:ext uri="{FF2B5EF4-FFF2-40B4-BE49-F238E27FC236}">
                <a16:creationId xmlns:a16="http://schemas.microsoft.com/office/drawing/2014/main" id="{3FEAACCF-4945-5356-82C2-696E7C59FC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277470"/>
            <a:ext cx="8858457" cy="33155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59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3FC45-87FF-7440-2DB3-A2168960C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DED561-209B-1995-5950-14C94DFB9C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C4541A-9937-DF9A-90AF-4BFFA3B7B8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6FC4246-C2A6-D89B-A9AB-C16E3D27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42C721FA-762B-DBC9-DB29-68FF1CDA8BB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67FB33-730F-859F-9EC1-8B32B281497D}"/>
              </a:ext>
            </a:extLst>
          </p:cNvPr>
          <p:cNvSpPr txBox="1"/>
          <p:nvPr/>
        </p:nvSpPr>
        <p:spPr>
          <a:xfrm>
            <a:off x="2915816" y="868120"/>
            <a:ext cx="612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ampérmetr</a:t>
            </a:r>
            <a:r>
              <a:rPr lang="en-US" dirty="0"/>
              <a:t> s </a:t>
            </a:r>
            <a:r>
              <a:rPr lang="en-US" dirty="0" err="1"/>
              <a:t>rozsahem</a:t>
            </a:r>
            <a:r>
              <a:rPr lang="en-US" dirty="0"/>
              <a:t> 1 A, </a:t>
            </a:r>
            <a:r>
              <a:rPr lang="en-US" dirty="0" err="1"/>
              <a:t>vnitřním</a:t>
            </a:r>
            <a:r>
              <a:rPr lang="en-US" dirty="0"/>
              <a:t> </a:t>
            </a:r>
            <a:r>
              <a:rPr lang="en-US" dirty="0" err="1"/>
              <a:t>odporem</a:t>
            </a:r>
            <a:r>
              <a:rPr lang="en-US" dirty="0"/>
              <a:t> 1 </a:t>
            </a:r>
            <a:r>
              <a:rPr lang="el-GR" dirty="0"/>
              <a:t>Ω</a:t>
            </a:r>
            <a:r>
              <a:rPr lang="en-US" dirty="0"/>
              <a:t>. </a:t>
            </a:r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měřit</a:t>
            </a:r>
            <a:r>
              <a:rPr lang="en-US" dirty="0"/>
              <a:t> 10 A.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C1EE4-7B1C-56BC-90EB-357AA9983E7E}"/>
              </a:ext>
            </a:extLst>
          </p:cNvPr>
          <p:cNvSpPr txBox="1"/>
          <p:nvPr/>
        </p:nvSpPr>
        <p:spPr>
          <a:xfrm>
            <a:off x="195452" y="5427825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Použijeme</a:t>
            </a:r>
            <a:r>
              <a:rPr lang="en-US" dirty="0"/>
              <a:t> </a:t>
            </a:r>
            <a:r>
              <a:rPr lang="en-US" dirty="0" err="1"/>
              <a:t>bočník</a:t>
            </a:r>
            <a:r>
              <a:rPr lang="en-US" dirty="0"/>
              <a:t>,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Kirchhoffova</a:t>
            </a:r>
            <a:r>
              <a:rPr lang="en-US" dirty="0"/>
              <a:t> a </a:t>
            </a:r>
            <a:r>
              <a:rPr lang="en-US" dirty="0" err="1"/>
              <a:t>Ohmova</a:t>
            </a:r>
            <a:r>
              <a:rPr lang="en-US" dirty="0"/>
              <a:t> </a:t>
            </a:r>
            <a:r>
              <a:rPr lang="en-US" dirty="0" err="1"/>
              <a:t>zákona</a:t>
            </a:r>
            <a:r>
              <a:rPr lang="en-US" dirty="0"/>
              <a:t> </a:t>
            </a:r>
            <a:r>
              <a:rPr lang="en-US" dirty="0" err="1"/>
              <a:t>vypočítáme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odpor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20408B78-9F7F-B88D-DA21-35519C545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85589"/>
            <a:ext cx="2626079" cy="2256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C481762A-FD06-C466-5EC1-500AB2360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601" y="2288783"/>
            <a:ext cx="2845362" cy="4068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90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8B0E9-E72C-FFC4-C159-2727E538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743BA2-E261-4F5D-CDAD-E2AF54D515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662CFD-B0FF-F6D5-99B2-897AB2096F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9BABB98-CF81-F432-45B8-79DB2FB2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52E0BDEB-43B2-812A-0FE3-8C62C2F2445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50B4D9-FDB7-6861-9035-2586D12DBD84}"/>
              </a:ext>
            </a:extLst>
          </p:cNvPr>
          <p:cNvSpPr txBox="1"/>
          <p:nvPr/>
        </p:nvSpPr>
        <p:spPr>
          <a:xfrm>
            <a:off x="4932040" y="868120"/>
            <a:ext cx="411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měřit</a:t>
            </a:r>
            <a:r>
              <a:rPr lang="en-US" dirty="0"/>
              <a:t> proud ve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rozsazích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A5043-D19C-AC77-8CF3-938DDE424BF6}"/>
              </a:ext>
            </a:extLst>
          </p:cNvPr>
          <p:cNvSpPr txBox="1"/>
          <p:nvPr/>
        </p:nvSpPr>
        <p:spPr>
          <a:xfrm>
            <a:off x="4788024" y="329775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Kirchhoffova</a:t>
            </a:r>
            <a:r>
              <a:rPr lang="en-US" dirty="0"/>
              <a:t> a </a:t>
            </a:r>
            <a:r>
              <a:rPr lang="en-US" dirty="0" err="1"/>
              <a:t>Ohmova</a:t>
            </a:r>
            <a:r>
              <a:rPr lang="en-US" dirty="0"/>
              <a:t> </a:t>
            </a:r>
            <a:r>
              <a:rPr lang="en-US" dirty="0" err="1"/>
              <a:t>zákona</a:t>
            </a:r>
            <a:r>
              <a:rPr lang="en-US" dirty="0"/>
              <a:t> </a:t>
            </a:r>
            <a:r>
              <a:rPr lang="en-US" dirty="0" err="1"/>
              <a:t>vypočítáme</a:t>
            </a:r>
            <a:r>
              <a:rPr lang="en-US" dirty="0"/>
              <a:t> </a:t>
            </a:r>
            <a:r>
              <a:rPr lang="en-US" dirty="0" err="1"/>
              <a:t>odpory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bočníků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F521B90-DD50-A8F6-9FE4-9257ED58A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8" y="742912"/>
            <a:ext cx="4378325" cy="3743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D2B2A-FCA3-0CF4-AB33-F5552111BF38}"/>
              </a:ext>
            </a:extLst>
          </p:cNvPr>
          <p:cNvSpPr txBox="1"/>
          <p:nvPr/>
        </p:nvSpPr>
        <p:spPr>
          <a:xfrm>
            <a:off x="110036" y="5014917"/>
            <a:ext cx="87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brzy</a:t>
            </a:r>
            <a:r>
              <a:rPr lang="en-US" dirty="0"/>
              <a:t> </a:t>
            </a:r>
            <a:r>
              <a:rPr lang="en-US" dirty="0" err="1"/>
              <a:t>spálíme</a:t>
            </a:r>
            <a:r>
              <a:rPr lang="en-US" dirty="0"/>
              <a:t> </a:t>
            </a:r>
            <a:r>
              <a:rPr lang="en-US" dirty="0" err="1"/>
              <a:t>ampérmetr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nedokonalém</a:t>
            </a:r>
            <a:r>
              <a:rPr lang="en-US" dirty="0"/>
              <a:t> </a:t>
            </a:r>
            <a:r>
              <a:rPr lang="en-US" dirty="0" err="1"/>
              <a:t>kontaktu</a:t>
            </a:r>
            <a:r>
              <a:rPr lang="en-US" dirty="0"/>
              <a:t> v </a:t>
            </a:r>
            <a:r>
              <a:rPr lang="en-US" dirty="0" err="1"/>
              <a:t>přepínači</a:t>
            </a:r>
            <a:r>
              <a:rPr lang="en-US" dirty="0"/>
              <a:t> </a:t>
            </a:r>
            <a:r>
              <a:rPr lang="en-US" dirty="0" err="1"/>
              <a:t>proteče</a:t>
            </a:r>
            <a:r>
              <a:rPr lang="en-US" dirty="0"/>
              <a:t> </a:t>
            </a:r>
            <a:r>
              <a:rPr lang="en-US" dirty="0" err="1"/>
              <a:t>ampérmetrem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měřený</a:t>
            </a:r>
            <a:r>
              <a:rPr lang="en-US" dirty="0"/>
              <a:t> proud a </a:t>
            </a:r>
            <a:r>
              <a:rPr lang="en-US" dirty="0" err="1"/>
              <a:t>spálí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1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8B49D-AF6F-4970-327A-72AA25B0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F8A35F-0F97-F67D-4F49-9FCA69198D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376DCE-1A2A-55C0-CAF3-9ED944570C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4E761B1-337D-F631-94CE-F2370298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7" name="Zástupný symbol pro datum 1">
            <a:extLst>
              <a:ext uri="{FF2B5EF4-FFF2-40B4-BE49-F238E27FC236}">
                <a16:creationId xmlns:a16="http://schemas.microsoft.com/office/drawing/2014/main" id="{AB12F574-57FF-4993-4FF0-5CEA9FBA01D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</p:spPr>
        <p:txBody>
          <a:bodyPr/>
          <a:lstStyle/>
          <a:p>
            <a:pPr>
              <a:defRPr/>
            </a:pPr>
            <a:r>
              <a:rPr lang="cs-CZ" dirty="0"/>
              <a:t>Měření </a:t>
            </a:r>
            <a:r>
              <a:rPr lang="en-US" dirty="0" err="1"/>
              <a:t>napětí</a:t>
            </a:r>
            <a:r>
              <a:rPr lang="en-US" dirty="0"/>
              <a:t> a </a:t>
            </a:r>
            <a:r>
              <a:rPr lang="en-US" dirty="0" err="1"/>
              <a:t>proudu</a:t>
            </a: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C513E-1D36-0883-AFBC-212603C29BA2}"/>
              </a:ext>
            </a:extLst>
          </p:cNvPr>
          <p:cNvSpPr txBox="1"/>
          <p:nvPr/>
        </p:nvSpPr>
        <p:spPr>
          <a:xfrm>
            <a:off x="67100" y="4797152"/>
            <a:ext cx="8782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nevýhody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úbytek</a:t>
            </a:r>
            <a:r>
              <a:rPr lang="en-US" dirty="0"/>
              <a:t> </a:t>
            </a:r>
            <a:r>
              <a:rPr lang="en-US" dirty="0" err="1"/>
              <a:t>napětí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menší</a:t>
            </a:r>
            <a:r>
              <a:rPr lang="en-US" dirty="0"/>
              <a:t> </a:t>
            </a:r>
            <a:r>
              <a:rPr lang="en-US" dirty="0" err="1"/>
              <a:t>citlivost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špatně</a:t>
            </a:r>
            <a:r>
              <a:rPr lang="en-US" dirty="0"/>
              <a:t> se </a:t>
            </a:r>
            <a:r>
              <a:rPr lang="en-US" dirty="0" err="1"/>
              <a:t>počítá</a:t>
            </a:r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Ale </a:t>
            </a:r>
            <a:r>
              <a:rPr lang="en-US" dirty="0" err="1"/>
              <a:t>stojí</a:t>
            </a:r>
            <a:r>
              <a:rPr lang="en-US" dirty="0"/>
              <a:t> to za to, </a:t>
            </a:r>
            <a:r>
              <a:rPr lang="en-US" dirty="0" err="1"/>
              <a:t>používá</a:t>
            </a:r>
            <a:r>
              <a:rPr lang="en-US" dirty="0"/>
              <a:t> se.</a:t>
            </a:r>
            <a:endParaRPr lang="cs-CZ" dirty="0"/>
          </a:p>
        </p:txBody>
      </p:sp>
      <p:pic>
        <p:nvPicPr>
          <p:cNvPr id="8" name="Picture 7" descr="A diagram of a circui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73FB4DA-B7FD-F97B-DB17-AC99CBE1C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5" y="1196752"/>
            <a:ext cx="8618553" cy="3435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034025-D534-5A1E-E8B3-5DD0901D2443}"/>
              </a:ext>
            </a:extLst>
          </p:cNvPr>
          <p:cNvSpPr txBox="1"/>
          <p:nvPr/>
        </p:nvSpPr>
        <p:spPr>
          <a:xfrm>
            <a:off x="93123" y="769350"/>
            <a:ext cx="87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Řešením</a:t>
            </a:r>
            <a:r>
              <a:rPr lang="en-US" dirty="0"/>
              <a:t> je </a:t>
            </a:r>
            <a:r>
              <a:rPr lang="en-US" dirty="0" err="1"/>
              <a:t>Ayrtonovo</a:t>
            </a:r>
            <a:r>
              <a:rPr lang="en-US" dirty="0"/>
              <a:t> </a:t>
            </a:r>
            <a:r>
              <a:rPr lang="en-US" dirty="0" err="1"/>
              <a:t>zapojení</a:t>
            </a:r>
            <a:r>
              <a:rPr lang="en-US" dirty="0"/>
              <a:t> </a:t>
            </a:r>
            <a:r>
              <a:rPr lang="en-US" dirty="0" err="1"/>
              <a:t>bočníku</a:t>
            </a:r>
            <a:r>
              <a:rPr lang="en-US" dirty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2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Tranzistory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11BF2-FDCC-230F-7930-29BD98E36893}"/>
              </a:ext>
            </a:extLst>
          </p:cNvPr>
          <p:cNvSpPr txBox="1"/>
          <p:nvPr/>
        </p:nvSpPr>
        <p:spPr>
          <a:xfrm>
            <a:off x="2051720" y="2420888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M2A </a:t>
            </a:r>
            <a:r>
              <a:rPr lang="cs-CZ" sz="8000" b="1" dirty="0">
                <a:solidFill>
                  <a:srgbClr val="FF0000"/>
                </a:solidFill>
              </a:rPr>
              <a:t>6</a:t>
            </a:r>
            <a:r>
              <a:rPr lang="en-US" sz="8000" b="1" dirty="0">
                <a:solidFill>
                  <a:srgbClr val="FF0000"/>
                </a:solidFill>
              </a:rPr>
              <a:t>/1</a:t>
            </a:r>
            <a:r>
              <a:rPr lang="cs-CZ" sz="8000" b="1">
                <a:solidFill>
                  <a:srgbClr val="FF0000"/>
                </a:solidFill>
              </a:rPr>
              <a:t>/25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15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11038</TotalTime>
  <Words>881</Words>
  <Application>Microsoft Office PowerPoint</Application>
  <PresentationFormat>Předvádění na obrazovce (4:3)</PresentationFormat>
  <Paragraphs>228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Lucida Sans Unicode</vt:lpstr>
      <vt:lpstr>Symbol</vt:lpstr>
      <vt:lpstr>Verdana</vt:lpstr>
      <vt:lpstr>Wingdings 2</vt:lpstr>
      <vt:lpstr>Wingdings 3</vt:lpstr>
      <vt:lpstr>Shluk</vt:lpstr>
      <vt:lpstr> </vt:lpstr>
      <vt:lpstr>Měření napětí</vt:lpstr>
      <vt:lpstr>Měření napětí</vt:lpstr>
      <vt:lpstr>Měření napětí</vt:lpstr>
      <vt:lpstr>Měření proudu</vt:lpstr>
      <vt:lpstr>Měření proudu</vt:lpstr>
      <vt:lpstr>Měření proudu</vt:lpstr>
      <vt:lpstr>Měření proudu</vt:lpstr>
      <vt:lpstr> </vt:lpstr>
      <vt:lpstr>Měřicí transformátory</vt:lpstr>
      <vt:lpstr>Měřicí transformátory</vt:lpstr>
      <vt:lpstr>Měřicí transformátory napětí</vt:lpstr>
      <vt:lpstr>Měřicí transformátory napětí</vt:lpstr>
      <vt:lpstr>Měřicí transformátory napětí</vt:lpstr>
      <vt:lpstr>Měřicí transformátory napětí</vt:lpstr>
      <vt:lpstr>Měřicí transformátory proudu</vt:lpstr>
      <vt:lpstr>Měřicí transformátory proudu</vt:lpstr>
      <vt:lpstr>Měřicí transformátory proudu</vt:lpstr>
      <vt:lpstr>Měřicí transformátory proudu</vt:lpstr>
      <vt:lpstr>Měřicí transformátory proudu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573</cp:revision>
  <cp:lastPrinted>2024-01-10T08:53:04Z</cp:lastPrinted>
  <dcterms:created xsi:type="dcterms:W3CDTF">2011-08-12T09:23:29Z</dcterms:created>
  <dcterms:modified xsi:type="dcterms:W3CDTF">2025-01-06T12:26:29Z</dcterms:modified>
</cp:coreProperties>
</file>