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90" r:id="rId2"/>
    <p:sldId id="291" r:id="rId3"/>
    <p:sldId id="292" r:id="rId4"/>
    <p:sldId id="293" r:id="rId5"/>
    <p:sldId id="294" r:id="rId6"/>
    <p:sldId id="295" r:id="rId7"/>
    <p:sldId id="302" r:id="rId8"/>
    <p:sldId id="296" r:id="rId9"/>
    <p:sldId id="297" r:id="rId10"/>
    <p:sldId id="298" r:id="rId11"/>
    <p:sldId id="314" r:id="rId12"/>
    <p:sldId id="299" r:id="rId13"/>
    <p:sldId id="300" r:id="rId14"/>
    <p:sldId id="308" r:id="rId15"/>
    <p:sldId id="309" r:id="rId16"/>
    <p:sldId id="310" r:id="rId17"/>
    <p:sldId id="311" r:id="rId18"/>
    <p:sldId id="312" r:id="rId19"/>
    <p:sldId id="315" r:id="rId20"/>
    <p:sldId id="317" r:id="rId21"/>
    <p:sldId id="316" r:id="rId22"/>
    <p:sldId id="301" r:id="rId23"/>
    <p:sldId id="303" r:id="rId24"/>
    <p:sldId id="304" r:id="rId25"/>
    <p:sldId id="305" r:id="rId26"/>
    <p:sldId id="306" r:id="rId27"/>
    <p:sldId id="307" r:id="rId28"/>
    <p:sldId id="318" r:id="rId29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0523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216263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021448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6933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17. 5. 2025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Snímače neelektrických veličin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Silnoproudá zařízení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Snímače neelektrických veličin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Snímače neelektrických veličin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Silnoproudá zařízení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rsportal.com/blog/2018/9/21/capacitive-touch-sensor-with-arduino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Cyclocomputer_sensor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qAldR_8_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esistance+sensor+potentiometer&amp;source=images&amp;cd=&amp;docid=nBBXNaKvdvMeeM&amp;tbnid=naew8kRJsMvY1M:&amp;ved=0CAUQjRw&amp;url=http://www.robotshop.com/blog/en/how-to-make-a-robot-lesson-7-using-sensors-2-3683&amp;ei=LQncUov-KcqO0AWRqoGQDA&amp;psig=AFQjCNGRu3sptGjugYc3y9g4Y-zdVcr-Hw&amp;ust=13902380396800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resistance+sensor+potentiometer&amp;source=images&amp;cd=&amp;docid=nBBXNaKvdvMeeM&amp;tbnid=naew8kRJsMvY1M:&amp;ved=0CAUQjRw&amp;url=http://www.robotshop.com/blog/en/how-to-make-a-robot-lesson-7-using-sensors-2-3683&amp;ei=LQncUov-KcqO0AWRqoGQDA&amp;psig=AFQjCNGRu3sptGjugYc3y9g4Y-zdVcr-Hw&amp;ust=139023803968005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7/7c/RC_Race_Car_SST20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708920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/>
              <a:t>Měření</a:t>
            </a:r>
            <a:r>
              <a:rPr lang="cs-CZ" sz="4400" b="1" dirty="0"/>
              <a:t> neelektrických veličin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32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79928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Vysílač vysílá signál, ze kterého přijímač udělá řídicí napětí.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1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27984" y="2254220"/>
            <a:ext cx="453650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Motorkem natáčí kola </a:t>
            </a:r>
            <a:r>
              <a:rPr lang="en-US" sz="3200" b="1" dirty="0"/>
              <a:t>( </a:t>
            </a:r>
            <a:r>
              <a:rPr lang="cs-CZ" sz="3200" b="1" dirty="0"/>
              <a:t>a</a:t>
            </a:r>
            <a:r>
              <a:rPr lang="en-US" sz="3200" b="1" dirty="0"/>
              <a:t> </a:t>
            </a:r>
            <a:r>
              <a:rPr lang="en-US" sz="3200" b="1" dirty="0" err="1"/>
              <a:t>tím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cs-CZ" sz="3200" b="1" dirty="0"/>
              <a:t> potenciometr</a:t>
            </a:r>
            <a:r>
              <a:rPr lang="en-US" sz="3200" b="1" dirty="0"/>
              <a:t>)</a:t>
            </a:r>
            <a:r>
              <a:rPr lang="cs-CZ" sz="3200" b="1" dirty="0"/>
              <a:t> tak, aby napětí na potenciometru bylo stejné jako řídicí napětí.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89289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Elektronika </a:t>
            </a:r>
            <a:r>
              <a:rPr lang="cs-CZ" sz="3200" b="1" dirty="0" err="1"/>
              <a:t>serva</a:t>
            </a:r>
            <a:r>
              <a:rPr lang="cs-CZ" sz="3200" b="1" dirty="0"/>
              <a:t> porovnává řídicí napětí s napětím z potenciometru, spojeného s koly.</a:t>
            </a:r>
          </a:p>
        </p:txBody>
      </p:sp>
    </p:spTree>
    <p:extLst>
      <p:ext uri="{BB962C8B-B14F-4D97-AF65-F5344CB8AC3E}">
        <p14:creationId xmlns:p14="http://schemas.microsoft.com/office/powerpoint/2010/main" val="345188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9289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Odporové teploměry</a:t>
            </a:r>
            <a:r>
              <a:rPr lang="cs-CZ" sz="3200" dirty="0"/>
              <a:t> - platinový drátek</a:t>
            </a:r>
          </a:p>
          <a:p>
            <a:r>
              <a:rPr lang="cs-CZ" sz="3200" dirty="0"/>
              <a:t>ukrytý v sondě.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7164"/>
            <a:ext cx="5421715" cy="39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646823" y="2133431"/>
            <a:ext cx="3396345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Drátek mění </a:t>
            </a:r>
          </a:p>
          <a:p>
            <a:r>
              <a:rPr lang="cs-CZ" sz="3200" dirty="0"/>
              <a:t>s teplotou svůj odpor.</a:t>
            </a:r>
          </a:p>
          <a:p>
            <a:r>
              <a:rPr lang="cs-CZ" sz="3200" dirty="0"/>
              <a:t>Obvykle se vyrábějí s odporem 100 </a:t>
            </a:r>
            <a:r>
              <a:rPr lang="el-GR" sz="3200" dirty="0"/>
              <a:t>Ω</a:t>
            </a:r>
            <a:r>
              <a:rPr lang="cs-CZ" sz="3200" dirty="0"/>
              <a:t>, aby byly záměnné.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051720" y="1844824"/>
            <a:ext cx="72008" cy="57606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9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42493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</a:t>
            </a:r>
            <a:r>
              <a:rPr lang="cs-CZ" sz="3200" dirty="0"/>
              <a:t> – zařízení, které mění svůj odpor vlivem mechanického zatížení.</a:t>
            </a:r>
          </a:p>
          <a:p>
            <a:endParaRPr lang="cs-CZ" sz="3200" dirty="0"/>
          </a:p>
          <a:p>
            <a:r>
              <a:rPr lang="cs-CZ" sz="3200" dirty="0"/>
              <a:t>Tenzometry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kovové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polovodičové</a:t>
            </a:r>
          </a:p>
        </p:txBody>
      </p:sp>
    </p:spTree>
    <p:extLst>
      <p:ext uri="{BB962C8B-B14F-4D97-AF65-F5344CB8AC3E}">
        <p14:creationId xmlns:p14="http://schemas.microsoft.com/office/powerpoint/2010/main" val="132036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001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kovové</a:t>
            </a:r>
            <a:r>
              <a:rPr lang="cs-CZ" sz="3200" dirty="0"/>
              <a:t> - platinový drátek na samolepicí fólii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4303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91880" y="2061423"/>
            <a:ext cx="554461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Fólii nalepíme na most.</a:t>
            </a:r>
          </a:p>
          <a:p>
            <a:endParaRPr lang="cs-CZ" sz="3200" dirty="0"/>
          </a:p>
          <a:p>
            <a:r>
              <a:rPr lang="cs-CZ" sz="3200" dirty="0"/>
              <a:t>Most se prohne nahoru – drátek se protáhne, má větší odpor.</a:t>
            </a:r>
          </a:p>
          <a:p>
            <a:endParaRPr lang="cs-CZ" sz="3200" dirty="0"/>
          </a:p>
          <a:p>
            <a:r>
              <a:rPr lang="cs-CZ" sz="3200" dirty="0"/>
              <a:t>Most se prohne dolů – drátek se stlačí, má menší odpor.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2699792" y="2429272"/>
            <a:ext cx="792088" cy="27964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483768" y="3573016"/>
            <a:ext cx="975080" cy="28803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483768" y="5229200"/>
            <a:ext cx="1063604" cy="50405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1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dustrial-electronics.com/DAQ/images/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1940"/>
            <a:ext cx="6061205" cy="42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85698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polovodičové </a:t>
            </a:r>
            <a:r>
              <a:rPr lang="cs-CZ" sz="3200" dirty="0"/>
              <a:t>– tenká cesta z polovodiče (křemíku) mezi dvěma kontakty.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6516216" y="2132856"/>
            <a:ext cx="936104" cy="7200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1067398" y="5589240"/>
            <a:ext cx="991596" cy="64807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380312" y="21409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51374" y="59132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9191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polovodičové </a:t>
            </a:r>
            <a:r>
              <a:rPr lang="cs-CZ" sz="3200" dirty="0"/>
              <a:t>jsou teplotně závislé.</a:t>
            </a:r>
          </a:p>
        </p:txBody>
      </p:sp>
      <p:pic>
        <p:nvPicPr>
          <p:cNvPr id="2050" name="Picture 2" descr="http://www.industrial-electronics.com/DAQ/images/4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62" y="2132856"/>
            <a:ext cx="4248842" cy="41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90062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368682" y="5373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07504" y="1421487"/>
                <a:ext cx="4536504" cy="50735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700" dirty="0"/>
                  <a:t>Proto použijeme snímače dva:</a:t>
                </a:r>
              </a:p>
              <a:p>
                <a:r>
                  <a:rPr lang="cs-CZ" sz="1700" dirty="0"/>
                  <a:t>R1 napínaný, R2 </a:t>
                </a:r>
                <a:r>
                  <a:rPr lang="cs-CZ" sz="1700" dirty="0" err="1"/>
                  <a:t>nenapínaný</a:t>
                </a:r>
                <a:r>
                  <a:rPr lang="cs-CZ" sz="1700" dirty="0"/>
                  <a:t>, referenční.</a:t>
                </a:r>
              </a:p>
              <a:p>
                <a:r>
                  <a:rPr lang="cs-CZ" sz="1700" dirty="0"/>
                  <a:t>Jsou-li v klidu všechny odpory stejné (R1=R2=R3=R4),</a:t>
                </a:r>
              </a:p>
              <a:p>
                <a:r>
                  <a:rPr lang="cs-CZ" sz="1700" dirty="0"/>
                  <a:t>napětí v bodech A, B je stejné.</a:t>
                </a:r>
              </a:p>
              <a:p>
                <a:r>
                  <a:rPr lang="cs-CZ" sz="1700" dirty="0"/>
                  <a:t>Výstupní napětí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Když se změní teplota, R1 se změní stejně jako R2.</a:t>
                </a:r>
              </a:p>
              <a:p>
                <a:r>
                  <a:rPr lang="cs-CZ" sz="1700" dirty="0"/>
                  <a:t>Pořád zůstává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cs-CZ" sz="1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a pořád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Když se R1 protáhne a R2 ne,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17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700"/>
                        <m:t>≠</m:t>
                      </m:r>
                      <m:r>
                        <a:rPr lang="cs-CZ" sz="17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17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700"/>
                        <m:t>≠</m:t>
                      </m:r>
                      <m:r>
                        <a:rPr lang="cs-CZ" sz="1700" b="0" i="1" smtClean="0">
                          <a:latin typeface="Cambria Math"/>
                        </a:rPr>
                        <m:t> </m:t>
                      </m:r>
                      <m:r>
                        <a:rPr lang="cs-CZ" sz="17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sz="1700" dirty="0"/>
              </a:p>
              <a:p>
                <a:r>
                  <a:rPr lang="cs-CZ" sz="1700" dirty="0"/>
                  <a:t>A teplota na to nemá vliv, protože jsme ji šikovně vykompenzovali.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21487"/>
                <a:ext cx="4536504" cy="5073568"/>
              </a:xfrm>
              <a:prstGeom prst="rect">
                <a:avLst/>
              </a:prstGeom>
              <a:blipFill rotWithShape="0">
                <a:blip r:embed="rId4"/>
                <a:stretch>
                  <a:fillRect l="-941" t="-361" b="-7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46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7849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Tenzometry polovodičové: </a:t>
            </a:r>
            <a:r>
              <a:rPr lang="cs-CZ" sz="3200" dirty="0"/>
              <a:t>telefon, tablet</a:t>
            </a:r>
          </a:p>
        </p:txBody>
      </p:sp>
      <p:pic>
        <p:nvPicPr>
          <p:cNvPr id="4098" name="Picture 2" descr="http://www.research.att.com/export/sites/att_labs/library/image_gallery/articles/2012_Jan_to_March/201203_tapsense_with_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" y="1493495"/>
            <a:ext cx="4822750" cy="27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chulator.com/attachments/Resources/9421-75922-Accelerometer-Overview-sensors-smart-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64" y="2924944"/>
            <a:ext cx="4435732" cy="35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79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3378C58-F26F-5854-3443-E8A72F6F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55" y="1583307"/>
            <a:ext cx="5670607" cy="365284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snímač </a:t>
            </a:r>
            <a:r>
              <a:rPr lang="en-US" sz="3200" b="1" dirty="0" err="1"/>
              <a:t>polohy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4413" y="1421486"/>
                <a:ext cx="3313451" cy="5016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Snímač tvoří dva kondenzátory, které mají prostřední elektrodu společnou. </a:t>
                </a:r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dirty="0"/>
                  <a:t> je tvořen elektrodou  prostřední a horní, </a:t>
                </a:r>
                <a:r>
                  <a:rPr lang="cs-CZ" sz="2000" b="1" dirty="0"/>
                  <a:t>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2000" dirty="0"/>
                  <a:t> je tvořen elektrodou prostřední a dolní.</a:t>
                </a:r>
              </a:p>
              <a:p>
                <a:r>
                  <a:rPr lang="cs-CZ" sz="2000" dirty="0"/>
                  <a:t>V klidovém stavu (prostřední elektroda uprostřed, obr. a) je </a:t>
                </a:r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=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2000" dirty="0"/>
                  <a:t>.</a:t>
                </a:r>
              </a:p>
              <a:p>
                <a:r>
                  <a:rPr lang="cs-CZ" sz="2000" dirty="0"/>
                  <a:t>Na obrázku b) se prostřední elektroda vychýlila dolů,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kapacity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jsou</a:t>
                </a:r>
                <a:endParaRPr lang="en-US" sz="2000" dirty="0"/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</a:t>
                </a:r>
                <a:r>
                  <a:rPr lang="en-US" sz="2000" b="1" dirty="0"/>
                  <a:t>???</a:t>
                </a:r>
                <a:r>
                  <a:rPr lang="cs-CZ" sz="2000" b="1" dirty="0"/>
                  <a:t>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" y="1421486"/>
                <a:ext cx="3313451" cy="5016758"/>
              </a:xfrm>
              <a:prstGeom prst="rect">
                <a:avLst/>
              </a:prstGeom>
              <a:blipFill>
                <a:blip r:embed="rId4"/>
                <a:stretch>
                  <a:fillRect l="-2026" t="-486" r="-1473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6111D735-3D08-CBD6-495F-91357272EA64}"/>
              </a:ext>
            </a:extLst>
          </p:cNvPr>
          <p:cNvSpPr txBox="1"/>
          <p:nvPr/>
        </p:nvSpPr>
        <p:spPr>
          <a:xfrm>
            <a:off x="5364088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CB79D-8BA0-F080-F0BA-44A09107066B}"/>
              </a:ext>
            </a:extLst>
          </p:cNvPr>
          <p:cNvSpPr txBox="1"/>
          <p:nvPr/>
        </p:nvSpPr>
        <p:spPr>
          <a:xfrm>
            <a:off x="8280412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D6CD87-C75E-3880-285E-5A5A18ABFAFD}"/>
              </a:ext>
            </a:extLst>
          </p:cNvPr>
          <p:cNvSpPr txBox="1"/>
          <p:nvPr/>
        </p:nvSpPr>
        <p:spPr>
          <a:xfrm>
            <a:off x="5364088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F949D6-BEF5-61F0-DD81-24B6616F6E00}"/>
              </a:ext>
            </a:extLst>
          </p:cNvPr>
          <p:cNvSpPr txBox="1"/>
          <p:nvPr/>
        </p:nvSpPr>
        <p:spPr>
          <a:xfrm>
            <a:off x="8280412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/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06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3378C58-F26F-5854-3443-E8A72F6F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55" y="1583307"/>
            <a:ext cx="5670607" cy="365284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snímač </a:t>
            </a:r>
            <a:r>
              <a:rPr lang="en-US" sz="3200" b="1" dirty="0" err="1"/>
              <a:t>polohy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4413" y="1421486"/>
                <a:ext cx="3313451" cy="40934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Jaké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jsou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kapacity</a:t>
                </a:r>
                <a:r>
                  <a:rPr lang="en-US" sz="2000" dirty="0"/>
                  <a:t> na </a:t>
                </a:r>
                <a:r>
                  <a:rPr lang="en-US" sz="2000" dirty="0" err="1"/>
                  <a:t>obrázku</a:t>
                </a:r>
                <a:r>
                  <a:rPr lang="en-US" sz="2000" dirty="0"/>
                  <a:t> b)?</a:t>
                </a:r>
              </a:p>
              <a:p>
                <a:endParaRPr lang="en-US" sz="2000" dirty="0"/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</a:t>
                </a:r>
                <a:r>
                  <a:rPr lang="en-US" sz="2000" b="1" dirty="0"/>
                  <a:t>???</a:t>
                </a:r>
                <a:r>
                  <a:rPr lang="cs-CZ" sz="2000" b="1" dirty="0"/>
                  <a:t>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  <a:p>
                <a:endParaRPr lang="en-US" sz="2000" b="1" i="1" u="sng" dirty="0"/>
              </a:p>
              <a:p>
                <a:r>
                  <a:rPr lang="en-US" sz="2000" b="1" i="1" u="sng" dirty="0"/>
                  <a:t>d</a:t>
                </a:r>
                <a:r>
                  <a:rPr lang="en-US" sz="2000" dirty="0"/>
                  <a:t> kondenzátoru </a:t>
                </a:r>
                <a:r>
                  <a:rPr lang="en-US" sz="2000" b="1" dirty="0"/>
                  <a:t>C</a:t>
                </a:r>
                <a:r>
                  <a:rPr lang="en-US" sz="2000" b="1" baseline="-25000" dirty="0"/>
                  <a:t>1</a:t>
                </a:r>
                <a:r>
                  <a:rPr lang="en-US" sz="2000" dirty="0"/>
                  <a:t> se ve </a:t>
                </a:r>
                <a:r>
                  <a:rPr lang="en-US" sz="2000" dirty="0" err="1"/>
                  <a:t>vzorečku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zvětšilo</a:t>
                </a:r>
                <a:r>
                  <a:rPr lang="en-US" sz="2000" dirty="0"/>
                  <a:t>, </a:t>
                </a:r>
                <a:r>
                  <a:rPr lang="en-US" sz="2000" b="1" i="1" u="sng" dirty="0"/>
                  <a:t>d</a:t>
                </a:r>
              </a:p>
              <a:p>
                <a:r>
                  <a:rPr lang="en-US" sz="2000" dirty="0"/>
                  <a:t>kondenzátoru </a:t>
                </a:r>
                <a:r>
                  <a:rPr lang="en-US" sz="2000" b="1" dirty="0"/>
                  <a:t>C</a:t>
                </a:r>
                <a:r>
                  <a:rPr lang="en-US" sz="2000" b="1" baseline="-25000" dirty="0"/>
                  <a:t>2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zmenšilo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Proto</a:t>
                </a:r>
              </a:p>
              <a:p>
                <a:pPr algn="ctr"/>
                <a:r>
                  <a:rPr lang="cs-CZ" sz="2000" b="1" dirty="0"/>
                  <a:t>C</a:t>
                </a:r>
                <a:r>
                  <a:rPr lang="cs-CZ" sz="2000" b="1" baseline="-25000" dirty="0"/>
                  <a:t>1</a:t>
                </a:r>
                <a:r>
                  <a:rPr lang="cs-CZ" sz="2000" b="1" dirty="0"/>
                  <a:t> </a:t>
                </a:r>
                <a:r>
                  <a:rPr lang="en-US" sz="2000" b="1" dirty="0"/>
                  <a:t>&lt;</a:t>
                </a:r>
                <a:r>
                  <a:rPr lang="cs-CZ" sz="2000" b="1" dirty="0"/>
                  <a:t> C</a:t>
                </a:r>
                <a14:m>
                  <m:oMath xmlns:m="http://schemas.openxmlformats.org/officeDocument/2006/math">
                    <m:r>
                      <a:rPr lang="cs-CZ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" y="1421486"/>
                <a:ext cx="3313451" cy="4093428"/>
              </a:xfrm>
              <a:prstGeom prst="rect">
                <a:avLst/>
              </a:prstGeom>
              <a:blipFill>
                <a:blip r:embed="rId4"/>
                <a:stretch>
                  <a:fillRect l="-2026" t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6111D735-3D08-CBD6-495F-91357272EA64}"/>
              </a:ext>
            </a:extLst>
          </p:cNvPr>
          <p:cNvSpPr txBox="1"/>
          <p:nvPr/>
        </p:nvSpPr>
        <p:spPr>
          <a:xfrm>
            <a:off x="5364088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CB79D-8BA0-F080-F0BA-44A09107066B}"/>
              </a:ext>
            </a:extLst>
          </p:cNvPr>
          <p:cNvSpPr txBox="1"/>
          <p:nvPr/>
        </p:nvSpPr>
        <p:spPr>
          <a:xfrm>
            <a:off x="8280412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D6CD87-C75E-3880-285E-5A5A18ABFAFD}"/>
              </a:ext>
            </a:extLst>
          </p:cNvPr>
          <p:cNvSpPr txBox="1"/>
          <p:nvPr/>
        </p:nvSpPr>
        <p:spPr>
          <a:xfrm>
            <a:off x="5364088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F949D6-BEF5-61F0-DD81-24B6616F6E00}"/>
              </a:ext>
            </a:extLst>
          </p:cNvPr>
          <p:cNvSpPr txBox="1"/>
          <p:nvPr/>
        </p:nvSpPr>
        <p:spPr>
          <a:xfrm>
            <a:off x="8280412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/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92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Elektrické veličiny jsou např.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napětí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proud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odpor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výkon</a:t>
            </a:r>
          </a:p>
          <a:p>
            <a:r>
              <a:rPr lang="cs-CZ" sz="2800" b="1" dirty="0"/>
              <a:t>Neelektrické veličiny jsou např.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délka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teplota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tlak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poloha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otáčky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síla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vlhkost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3378C58-F26F-5854-3443-E8A72F6F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55" y="1583307"/>
            <a:ext cx="5670607" cy="365284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snímač </a:t>
            </a:r>
            <a:r>
              <a:rPr lang="en-US" sz="3200" b="1" dirty="0" err="1"/>
              <a:t>polohy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413" y="1915085"/>
            <a:ext cx="331345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Spojíme</a:t>
            </a:r>
            <a:r>
              <a:rPr lang="en-US" sz="2000" dirty="0"/>
              <a:t>-li </a:t>
            </a:r>
            <a:r>
              <a:rPr lang="en-US" sz="2000" dirty="0" err="1"/>
              <a:t>prostřední</a:t>
            </a:r>
            <a:r>
              <a:rPr lang="en-US" sz="2000" dirty="0"/>
              <a:t> </a:t>
            </a:r>
            <a:r>
              <a:rPr lang="en-US" sz="2000" dirty="0" err="1"/>
              <a:t>elektrodu</a:t>
            </a:r>
            <a:r>
              <a:rPr lang="en-US" sz="2000" dirty="0"/>
              <a:t> s </a:t>
            </a:r>
            <a:r>
              <a:rPr lang="en-US" sz="2000" dirty="0" err="1"/>
              <a:t>pružinou</a:t>
            </a:r>
            <a:r>
              <a:rPr lang="en-US" sz="2000" dirty="0"/>
              <a:t>, </a:t>
            </a:r>
            <a:r>
              <a:rPr lang="en-US" sz="2000" dirty="0" err="1"/>
              <a:t>měříme</a:t>
            </a:r>
            <a:r>
              <a:rPr lang="en-US" sz="2000" dirty="0"/>
              <a:t> </a:t>
            </a:r>
            <a:r>
              <a:rPr lang="en-US" sz="2000" b="1" dirty="0" err="1"/>
              <a:t>sílu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na </a:t>
            </a:r>
            <a:r>
              <a:rPr lang="en-US" sz="2000" dirty="0" err="1"/>
              <a:t>pružinu</a:t>
            </a:r>
            <a:r>
              <a:rPr lang="en-US" sz="2000" dirty="0"/>
              <a:t> </a:t>
            </a:r>
            <a:r>
              <a:rPr lang="en-US" sz="2000" dirty="0" err="1"/>
              <a:t>působí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Spojíme</a:t>
            </a:r>
            <a:r>
              <a:rPr lang="en-US" sz="2000" dirty="0"/>
              <a:t>-li ji s </a:t>
            </a:r>
            <a:r>
              <a:rPr lang="en-US" sz="2000" dirty="0" err="1"/>
              <a:t>membránou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se </a:t>
            </a:r>
            <a:r>
              <a:rPr lang="en-US" sz="2000" dirty="0" err="1"/>
              <a:t>prohýbá</a:t>
            </a:r>
            <a:r>
              <a:rPr lang="en-US" sz="2000" dirty="0"/>
              <a:t> </a:t>
            </a:r>
            <a:r>
              <a:rPr lang="en-US" sz="2000" dirty="0" err="1"/>
              <a:t>tlakem</a:t>
            </a:r>
            <a:r>
              <a:rPr lang="en-US" sz="2000" dirty="0"/>
              <a:t> </a:t>
            </a:r>
            <a:r>
              <a:rPr lang="en-US" sz="2000" dirty="0" err="1"/>
              <a:t>vody</a:t>
            </a:r>
            <a:r>
              <a:rPr lang="en-US" sz="2000" dirty="0"/>
              <a:t>, </a:t>
            </a:r>
            <a:r>
              <a:rPr lang="en-US" sz="2000" dirty="0" err="1"/>
              <a:t>vzduchu</a:t>
            </a:r>
            <a:r>
              <a:rPr lang="en-US" sz="2000" dirty="0"/>
              <a:t>, </a:t>
            </a:r>
            <a:r>
              <a:rPr lang="en-US" sz="2000" dirty="0" err="1"/>
              <a:t>páry</a:t>
            </a:r>
            <a:r>
              <a:rPr lang="en-US" sz="2000" dirty="0"/>
              <a:t> ... , </a:t>
            </a:r>
            <a:r>
              <a:rPr lang="en-US" sz="2000" dirty="0" err="1"/>
              <a:t>měříme</a:t>
            </a:r>
            <a:r>
              <a:rPr lang="en-US" sz="2000" dirty="0"/>
              <a:t> </a:t>
            </a:r>
            <a:r>
              <a:rPr lang="en-US" sz="2000" b="1" dirty="0" err="1"/>
              <a:t>tlak</a:t>
            </a:r>
            <a:r>
              <a:rPr lang="en-US" sz="2000" dirty="0"/>
              <a:t>.</a:t>
            </a:r>
          </a:p>
          <a:p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11D735-3D08-CBD6-495F-91357272EA64}"/>
              </a:ext>
            </a:extLst>
          </p:cNvPr>
          <p:cNvSpPr txBox="1"/>
          <p:nvPr/>
        </p:nvSpPr>
        <p:spPr>
          <a:xfrm>
            <a:off x="5364088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9CB79D-8BA0-F080-F0BA-44A09107066B}"/>
              </a:ext>
            </a:extLst>
          </p:cNvPr>
          <p:cNvSpPr txBox="1"/>
          <p:nvPr/>
        </p:nvSpPr>
        <p:spPr>
          <a:xfrm>
            <a:off x="8280412" y="298163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D6CD87-C75E-3880-285E-5A5A18ABFAFD}"/>
              </a:ext>
            </a:extLst>
          </p:cNvPr>
          <p:cNvSpPr txBox="1"/>
          <p:nvPr/>
        </p:nvSpPr>
        <p:spPr>
          <a:xfrm>
            <a:off x="5364088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F949D6-BEF5-61F0-DD81-24B6616F6E00}"/>
              </a:ext>
            </a:extLst>
          </p:cNvPr>
          <p:cNvSpPr txBox="1"/>
          <p:nvPr/>
        </p:nvSpPr>
        <p:spPr>
          <a:xfrm>
            <a:off x="8280412" y="35378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/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0D596CB6-08E1-C4A3-4B2B-AB1C162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18160"/>
                <a:ext cx="1219245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08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ECD4E39-70A7-8BB8-50BA-68E370B77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6807" r="11105" b="8984"/>
          <a:stretch/>
        </p:blipFill>
        <p:spPr bwMode="auto">
          <a:xfrm>
            <a:off x="4761430" y="1421487"/>
            <a:ext cx="4347074" cy="31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Kapacitní</a:t>
            </a:r>
            <a:r>
              <a:rPr lang="en-US" dirty="0"/>
              <a:t> </a:t>
            </a:r>
            <a:r>
              <a:rPr lang="cs-CZ" dirty="0"/>
              <a:t>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Kapacitní </a:t>
            </a:r>
            <a:r>
              <a:rPr lang="en-US" sz="3200" b="1" dirty="0" err="1"/>
              <a:t>dotykový</a:t>
            </a:r>
            <a:r>
              <a:rPr lang="en-US" sz="3200" b="1" dirty="0"/>
              <a:t> </a:t>
            </a:r>
            <a:r>
              <a:rPr lang="en-US" sz="3200" b="1" dirty="0" err="1"/>
              <a:t>senzor</a:t>
            </a:r>
            <a:r>
              <a:rPr lang="en-US" sz="3200" b="1" dirty="0"/>
              <a:t> s Arduinem</a:t>
            </a:r>
            <a:endParaRPr lang="cs-CZ" sz="32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73F5F4D-68B7-B92E-9E28-39BD3F05CAF6}"/>
              </a:ext>
            </a:extLst>
          </p:cNvPr>
          <p:cNvSpPr txBox="1"/>
          <p:nvPr/>
        </p:nvSpPr>
        <p:spPr>
          <a:xfrm>
            <a:off x="7413823" y="436191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12 </a:t>
            </a:r>
            <a:r>
              <a:rPr lang="en-US" sz="2800" b="1" dirty="0" err="1"/>
              <a:t>Kč</a:t>
            </a:r>
            <a:endParaRPr lang="en-US" sz="2800" b="1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EBB7D32-438B-37C8-84CF-F86350390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600470"/>
            <a:ext cx="4842991" cy="398877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0836D914-E441-E7F6-A17C-180CFE21E01A}"/>
              </a:ext>
            </a:extLst>
          </p:cNvPr>
          <p:cNvSpPr txBox="1"/>
          <p:nvPr/>
        </p:nvSpPr>
        <p:spPr>
          <a:xfrm>
            <a:off x="323528" y="5698122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https://makersportal.com/blog/2018/9/21/capacitive-touch-sensor-with-arduino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4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85698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Magnetické snímače </a:t>
            </a:r>
            <a:r>
              <a:rPr lang="cs-CZ" sz="3200" dirty="0"/>
              <a:t>reagují na změnu magnetického pole tím, že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sepnou spínač – jazýčkový kontakt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generují napětí – cívka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změní napětí – </a:t>
            </a:r>
            <a:r>
              <a:rPr lang="cs-CZ" sz="3200" dirty="0" err="1"/>
              <a:t>Hallova</a:t>
            </a:r>
            <a:r>
              <a:rPr lang="cs-CZ" sz="3200" dirty="0"/>
              <a:t> sonda</a:t>
            </a:r>
          </a:p>
        </p:txBody>
      </p:sp>
    </p:spTree>
    <p:extLst>
      <p:ext uri="{BB962C8B-B14F-4D97-AF65-F5344CB8AC3E}">
        <p14:creationId xmlns:p14="http://schemas.microsoft.com/office/powerpoint/2010/main" val="93765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9710" y="836712"/>
            <a:ext cx="892678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Jazýčkový kontakt </a:t>
            </a:r>
            <a:r>
              <a:rPr lang="cs-CZ" sz="3200" dirty="0"/>
              <a:t>- dva kontakty, zatavené</a:t>
            </a:r>
          </a:p>
          <a:p>
            <a:r>
              <a:rPr lang="cs-CZ" sz="3200" dirty="0"/>
              <a:t> v ochranné atmosféře ve skleněné trubičce. </a:t>
            </a:r>
          </a:p>
          <a:p>
            <a:r>
              <a:rPr lang="cs-CZ" sz="3200" dirty="0"/>
              <a:t>V normálním stavu jsou kontakty rozepnuté.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12160" y="2415399"/>
            <a:ext cx="3031008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Účinkem magnetického pole </a:t>
            </a:r>
          </a:p>
          <a:p>
            <a:r>
              <a:rPr lang="cs-CZ" sz="3200" dirty="0"/>
              <a:t>pohyblivý kontakt brnkne </a:t>
            </a:r>
          </a:p>
          <a:p>
            <a:r>
              <a:rPr lang="cs-CZ" sz="3200" dirty="0"/>
              <a:t>a spojí se </a:t>
            </a:r>
          </a:p>
          <a:p>
            <a:r>
              <a:rPr lang="cs-CZ" sz="3200" dirty="0"/>
              <a:t>s pevným kontaktem.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1" y="2852936"/>
            <a:ext cx="56864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7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7560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Jazýčkový kontakt </a:t>
            </a:r>
            <a:r>
              <a:rPr lang="cs-CZ" sz="3200" dirty="0"/>
              <a:t>ovládaný magnetem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23928" y="5805264"/>
            <a:ext cx="50405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3200" dirty="0"/>
              <a:t>jako snímač </a:t>
            </a:r>
            <a:r>
              <a:rPr lang="cs-CZ" sz="3200" dirty="0" err="1"/>
              <a:t>cyklopočítače</a:t>
            </a:r>
            <a:endParaRPr lang="cs-CZ" sz="3200" dirty="0"/>
          </a:p>
        </p:txBody>
      </p:sp>
      <p:pic>
        <p:nvPicPr>
          <p:cNvPr id="2050" name="Picture 2" descr="File:Cyclocomputer sens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1935"/>
            <a:ext cx="6408712" cy="43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059832" y="1340768"/>
            <a:ext cx="432048" cy="86409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4716016" y="1340768"/>
            <a:ext cx="2016224" cy="108012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3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836712"/>
            <a:ext cx="84969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Install a Bicycle Computer </a:t>
            </a:r>
            <a:endParaRPr lang="cs-CZ" sz="3200" b="1" dirty="0"/>
          </a:p>
          <a:p>
            <a:r>
              <a:rPr lang="cs-CZ" sz="2400" dirty="0">
                <a:hlinkClick r:id="rId3"/>
              </a:rPr>
              <a:t>https://www.youtube.com/watch?v=W7qAldR_8_8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6408712" cy="41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84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00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Cívka </a:t>
            </a:r>
            <a:r>
              <a:rPr lang="cs-CZ" sz="3200" dirty="0"/>
              <a:t>v proměnném magnetickém poli generuje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64088" y="1412776"/>
            <a:ext cx="3679080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elektrické napětí.</a:t>
            </a:r>
          </a:p>
          <a:p>
            <a:endParaRPr lang="cs-CZ" sz="3200" dirty="0"/>
          </a:p>
          <a:p>
            <a:r>
              <a:rPr lang="cs-CZ" sz="2400" dirty="0"/>
              <a:t>Struna kmitající v magnetickém poli permanentního magnetu způsobuje změny magnetického pole.</a:t>
            </a:r>
          </a:p>
          <a:p>
            <a:r>
              <a:rPr lang="cs-CZ" sz="2400" dirty="0"/>
              <a:t>Tím se do cívky indukuje napětí.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2" y="1933525"/>
            <a:ext cx="4513832" cy="45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827584" y="1340768"/>
            <a:ext cx="648072" cy="324036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195736" y="1340768"/>
            <a:ext cx="3168352" cy="25202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427984" y="2708920"/>
            <a:ext cx="1008112" cy="21602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3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139952" y="1196752"/>
            <a:ext cx="4968552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cs-CZ" sz="3200" dirty="0"/>
              <a:t>Zoubky na kolečku mění magnetické pole, vytvářené permanentním magnetem.</a:t>
            </a:r>
          </a:p>
          <a:p>
            <a:endParaRPr lang="cs-CZ" sz="3200" dirty="0"/>
          </a:p>
          <a:p>
            <a:r>
              <a:rPr lang="cs-CZ" sz="3200" dirty="0"/>
              <a:t>Na </a:t>
            </a:r>
            <a:r>
              <a:rPr lang="cs-CZ" sz="3200" dirty="0" err="1"/>
              <a:t>Hallově</a:t>
            </a:r>
            <a:r>
              <a:rPr lang="cs-CZ" sz="3200" dirty="0"/>
              <a:t> sondě se podle toho mění napětí.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Možno</a:t>
            </a:r>
            <a:r>
              <a:rPr lang="en-US" sz="3200" dirty="0"/>
              <a:t> </a:t>
            </a:r>
            <a:r>
              <a:rPr lang="en-US" sz="3200" dirty="0" err="1"/>
              <a:t>použít</a:t>
            </a:r>
            <a:r>
              <a:rPr lang="en-US" sz="3200" dirty="0"/>
              <a:t> pro </a:t>
            </a:r>
            <a:r>
              <a:rPr lang="en-US" sz="3200" dirty="0" err="1"/>
              <a:t>přesné</a:t>
            </a:r>
            <a:r>
              <a:rPr lang="en-US" sz="3200" dirty="0"/>
              <a:t> </a:t>
            </a:r>
            <a:r>
              <a:rPr lang="en-US" sz="3200" dirty="0" err="1"/>
              <a:t>měření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malých</a:t>
            </a:r>
            <a:r>
              <a:rPr lang="en-US" sz="3200" dirty="0"/>
              <a:t> </a:t>
            </a:r>
            <a:r>
              <a:rPr lang="en-US" sz="3200" dirty="0" err="1"/>
              <a:t>otáček</a:t>
            </a:r>
            <a:r>
              <a:rPr lang="en-US" sz="3200" dirty="0"/>
              <a:t>.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2058"/>
            <a:ext cx="3672408" cy="47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snímače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1043608" y="1340769"/>
            <a:ext cx="576064" cy="1512167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3059832" y="1916832"/>
            <a:ext cx="1080120" cy="7200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043608" y="3501008"/>
            <a:ext cx="3096344" cy="21602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7504" y="836712"/>
            <a:ext cx="89289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Hallova</a:t>
            </a:r>
            <a:r>
              <a:rPr lang="cs-CZ" sz="3200" b="1" dirty="0"/>
              <a:t> sonda </a:t>
            </a:r>
            <a:r>
              <a:rPr lang="cs-CZ" sz="3200" dirty="0"/>
              <a:t>v proměnném magnetickém poli </a:t>
            </a:r>
          </a:p>
        </p:txBody>
      </p:sp>
    </p:spTree>
    <p:extLst>
      <p:ext uri="{BB962C8B-B14F-4D97-AF65-F5344CB8AC3E}">
        <p14:creationId xmlns:p14="http://schemas.microsoft.com/office/powerpoint/2010/main" val="21700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EA93A692-5BB7-7354-3AFB-D73BB206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65" y="1731154"/>
            <a:ext cx="5888137" cy="315370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496" y="1532473"/>
            <a:ext cx="295232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Vysílač na pravé straně vysílá infračervený paprsek modulovaný určitým kmitočtem. Dokud přijímač na levé straně přijímá tento signál, dovolí zavření brány.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Silnoproudá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Optické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9289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Optická závora</a:t>
            </a:r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F63326-F97A-B67C-F27F-A18A9C31035E}"/>
              </a:ext>
            </a:extLst>
          </p:cNvPr>
          <p:cNvSpPr txBox="1"/>
          <p:nvPr/>
        </p:nvSpPr>
        <p:spPr>
          <a:xfrm>
            <a:off x="35496" y="4963815"/>
            <a:ext cx="907529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200" dirty="0"/>
              <a:t>Pokud přijímač signál nedostává, ví, že v bráně je nějaká překážka (člověk, auto) a nedovolí zavření brány.</a:t>
            </a:r>
          </a:p>
          <a:p>
            <a:r>
              <a:rPr lang="cs-CZ" sz="2200" dirty="0"/>
              <a:t>Modulace signálu zajišťuje odolnost proti rušení okolním světlem. </a:t>
            </a:r>
          </a:p>
          <a:p>
            <a:r>
              <a:rPr lang="cs-CZ" sz="2200" dirty="0"/>
              <a:t>Např. sluneční světlo modulované není, proto na něj systém nereaguje.</a:t>
            </a:r>
          </a:p>
        </p:txBody>
      </p:sp>
    </p:spTree>
    <p:extLst>
      <p:ext uri="{BB962C8B-B14F-4D97-AF65-F5344CB8AC3E}">
        <p14:creationId xmlns:p14="http://schemas.microsoft.com/office/powerpoint/2010/main" val="275243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Elektrické veličiny se měří snadno.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Voltmetrem, ampérmetrem, ohmmetrem.</a:t>
            </a:r>
          </a:p>
          <a:p>
            <a:endParaRPr lang="cs-CZ" sz="3200" b="1" dirty="0"/>
          </a:p>
          <a:p>
            <a:r>
              <a:rPr lang="cs-CZ" sz="3200" b="1" dirty="0"/>
              <a:t>Neelektrické veličiny se měří těžko.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Musí se převést na něco elektrického.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Např. změnu délky převést na změnu odporu.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Pak se to změří elektricky, tj. snadno.</a:t>
            </a:r>
          </a:p>
          <a:p>
            <a:endParaRPr lang="cs-CZ" sz="3200" dirty="0"/>
          </a:p>
          <a:p>
            <a:r>
              <a:rPr lang="cs-CZ" sz="3200" b="1" dirty="0"/>
              <a:t>Neelektrické veličiny se měří snímači,</a:t>
            </a:r>
          </a:p>
          <a:p>
            <a:r>
              <a:rPr lang="cs-CZ" sz="3200" dirty="0"/>
              <a:t>které převádějí neelektrické veličiny na elektrické.</a:t>
            </a:r>
          </a:p>
        </p:txBody>
      </p:sp>
    </p:spTree>
    <p:extLst>
      <p:ext uri="{BB962C8B-B14F-4D97-AF65-F5344CB8AC3E}">
        <p14:creationId xmlns:p14="http://schemas.microsoft.com/office/powerpoint/2010/main" val="15103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snímačů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764704"/>
            <a:ext cx="8856984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Podle toho, </a:t>
            </a:r>
            <a:r>
              <a:rPr lang="cs-CZ" sz="3200" b="1" i="1" u="sng" dirty="0"/>
              <a:t>co</a:t>
            </a:r>
            <a:r>
              <a:rPr lang="cs-CZ" sz="3200" b="1" dirty="0"/>
              <a:t> měřit, jsou snímače:</a:t>
            </a:r>
          </a:p>
          <a:p>
            <a:endParaRPr lang="cs-CZ" sz="1600" b="1" dirty="0"/>
          </a:p>
          <a:p>
            <a:pPr lvl="1"/>
            <a:r>
              <a:rPr lang="cs-CZ" sz="3200" b="1" dirty="0"/>
              <a:t>mechanické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poloha, otáčky, rychlost, zrychlení</a:t>
            </a:r>
          </a:p>
          <a:p>
            <a:pPr lvl="1"/>
            <a:r>
              <a:rPr lang="cs-CZ" sz="3200" b="1" dirty="0"/>
              <a:t>tepelné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teplota, teplo</a:t>
            </a:r>
          </a:p>
          <a:p>
            <a:pPr lvl="1"/>
            <a:r>
              <a:rPr lang="cs-CZ" sz="3200" b="1" dirty="0"/>
              <a:t>chemické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pH, obsah plynů</a:t>
            </a:r>
          </a:p>
          <a:p>
            <a:pPr lvl="1"/>
            <a:r>
              <a:rPr lang="cs-CZ" sz="3200" b="1" dirty="0"/>
              <a:t>tlakové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tlak</a:t>
            </a:r>
            <a:r>
              <a:rPr lang="en-US" sz="3200" dirty="0"/>
              <a:t>, </a:t>
            </a:r>
            <a:r>
              <a:rPr lang="cs-CZ" sz="3200" dirty="0"/>
              <a:t>vakuum, výška</a:t>
            </a:r>
          </a:p>
          <a:p>
            <a:pPr lvl="1"/>
            <a:r>
              <a:rPr lang="cs-CZ" sz="3200" b="1" dirty="0"/>
              <a:t>kapalinové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/>
              <a:t>objem, hladina, průtok</a:t>
            </a:r>
          </a:p>
        </p:txBody>
      </p:sp>
    </p:spTree>
    <p:extLst>
      <p:ext uri="{BB962C8B-B14F-4D97-AF65-F5344CB8AC3E}">
        <p14:creationId xmlns:p14="http://schemas.microsoft.com/office/powerpoint/2010/main" val="236350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snímačů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712968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Podle toho, </a:t>
            </a:r>
            <a:r>
              <a:rPr lang="cs-CZ" sz="3200" b="1" i="1" u="sng" dirty="0"/>
              <a:t>čím </a:t>
            </a:r>
            <a:r>
              <a:rPr lang="cs-CZ" sz="3200" b="1" dirty="0"/>
              <a:t>měřit, jsou snímače:</a:t>
            </a:r>
          </a:p>
          <a:p>
            <a:endParaRPr lang="cs-CZ" sz="16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odporové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magnetické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kapacitní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piezoelektrické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termoelektrické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optické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9447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71296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Odporové snímače </a:t>
            </a:r>
            <a:r>
              <a:rPr lang="cs-CZ" sz="3200" dirty="0"/>
              <a:t>mění svůj odpor. </a:t>
            </a:r>
          </a:p>
          <a:p>
            <a:r>
              <a:rPr lang="cs-CZ" sz="3200" dirty="0"/>
              <a:t>	Tím se mění proud a/nebo napětí na nich.</a:t>
            </a:r>
          </a:p>
          <a:p>
            <a:endParaRPr lang="cs-CZ" sz="3200" dirty="0"/>
          </a:p>
          <a:p>
            <a:r>
              <a:rPr lang="cs-CZ" sz="3200" b="1" dirty="0"/>
              <a:t>Druhy odporových snímačů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potenciometry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odporové teploměry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tenzometry</a:t>
            </a:r>
          </a:p>
        </p:txBody>
      </p:sp>
    </p:spTree>
    <p:extLst>
      <p:ext uri="{BB962C8B-B14F-4D97-AF65-F5344CB8AC3E}">
        <p14:creationId xmlns:p14="http://schemas.microsoft.com/office/powerpoint/2010/main" val="358780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obotshop.com/blog/en/files/dfrobot-slide-position-sens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95475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7" y="836712"/>
            <a:ext cx="33123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Potenciometry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249" y="5013176"/>
            <a:ext cx="39506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Potenciometr tahový                     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26803" y="5020399"/>
            <a:ext cx="40947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Potenciometr otočný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263" y="1495475"/>
            <a:ext cx="5561905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99" y="1559057"/>
            <a:ext cx="5561905" cy="323809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65527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Z jejich běžce (prostřední vývod) </a:t>
            </a:r>
          </a:p>
        </p:txBody>
      </p:sp>
      <p:pic>
        <p:nvPicPr>
          <p:cNvPr id="10" name="Picture 4" descr="http://www.robotshop.com/blog/en/files/dfrobot-slide-position-sens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5475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1979712" y="1340768"/>
            <a:ext cx="432048" cy="7200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411760" y="1340768"/>
            <a:ext cx="2520280" cy="165618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411760" y="1340768"/>
            <a:ext cx="5040560" cy="216024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377732" y="5004465"/>
            <a:ext cx="77307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dostáváme napětí, odpovídající poloze. </a:t>
            </a:r>
          </a:p>
        </p:txBody>
      </p:sp>
    </p:spTree>
    <p:extLst>
      <p:ext uri="{BB962C8B-B14F-4D97-AF65-F5344CB8AC3E}">
        <p14:creationId xmlns:p14="http://schemas.microsoft.com/office/powerpoint/2010/main" val="355855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Odporové snímače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7849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000" b="1" dirty="0"/>
              <a:t>Použití: </a:t>
            </a:r>
            <a:r>
              <a:rPr lang="cs-CZ" sz="3000" b="1" dirty="0" err="1"/>
              <a:t>servo</a:t>
            </a:r>
            <a:r>
              <a:rPr lang="cs-CZ" sz="3000" b="1" dirty="0"/>
              <a:t>, které natáčí přední kola modelu.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3930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 descr="File:RC Race Car SST2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84" y="1700808"/>
            <a:ext cx="4647420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2411760" y="1340768"/>
            <a:ext cx="0" cy="158417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372200" y="1340768"/>
            <a:ext cx="1152128" cy="216024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23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11455</TotalTime>
  <Words>1632</Words>
  <Application>Microsoft Office PowerPoint</Application>
  <PresentationFormat>Předvádění na obrazovce (4:3)</PresentationFormat>
  <Paragraphs>394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Základní pojmy</vt:lpstr>
      <vt:lpstr>Základní pojmy</vt:lpstr>
      <vt:lpstr>Rozdělení snímačů</vt:lpstr>
      <vt:lpstr>Rozdělení snímačů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Kapacitní snímače</vt:lpstr>
      <vt:lpstr>Kapacitní snímače</vt:lpstr>
      <vt:lpstr>Kapacitní snímače</vt:lpstr>
      <vt:lpstr>Kapacitní snímače</vt:lpstr>
      <vt:lpstr>Magnetické snímače</vt:lpstr>
      <vt:lpstr>Magnetické snímače</vt:lpstr>
      <vt:lpstr>Magnetické snímače</vt:lpstr>
      <vt:lpstr>Magnetické snímače</vt:lpstr>
      <vt:lpstr>Magnetické snímače</vt:lpstr>
      <vt:lpstr>Magnetické snímače</vt:lpstr>
      <vt:lpstr>Optické snímače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554</cp:revision>
  <cp:lastPrinted>2025-05-14T11:12:45Z</cp:lastPrinted>
  <dcterms:created xsi:type="dcterms:W3CDTF">2011-08-12T09:23:29Z</dcterms:created>
  <dcterms:modified xsi:type="dcterms:W3CDTF">2025-05-14T11:18:54Z</dcterms:modified>
</cp:coreProperties>
</file>