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90" r:id="rId2"/>
    <p:sldId id="322" r:id="rId3"/>
    <p:sldId id="324" r:id="rId4"/>
    <p:sldId id="325" r:id="rId5"/>
    <p:sldId id="326" r:id="rId6"/>
    <p:sldId id="327" r:id="rId7"/>
  </p:sldIdLst>
  <p:sldSz cx="9144000" cy="6858000" type="screen4x3"/>
  <p:notesSz cx="6735763" cy="98663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62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08" userDrawn="1">
          <p15:clr>
            <a:srgbClr val="A4A3A4"/>
          </p15:clr>
        </p15:guide>
        <p15:guide id="4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D296F"/>
    <a:srgbClr val="FF8C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91" autoAdjust="0"/>
    <p:restoredTop sz="94620" autoAdjust="0"/>
  </p:normalViewPr>
  <p:slideViewPr>
    <p:cSldViewPr>
      <p:cViewPr varScale="1">
        <p:scale>
          <a:sx n="146" d="100"/>
          <a:sy n="146" d="100"/>
        </p:scale>
        <p:origin x="60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2862"/>
        <p:guide pos="2140"/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5CF9A7-801B-44C2-A50C-CB4E51C968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514511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http://www.bernkopf.cz/skola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577" y="4686500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pPr>
              <a:defRPr/>
            </a:pPr>
            <a:fld id="{4F3230FE-313A-41FA-A992-D38CA729D3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052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886243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1797630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4090596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F3230FE-313A-41FA-A992-D38CA729D376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15.21.2025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jaroslav@bernkopf.cz</a:t>
            </a:r>
          </a:p>
        </p:txBody>
      </p:sp>
      <p:sp>
        <p:nvSpPr>
          <p:cNvPr id="7" name="Zástupný symbol pro záhlaví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http://www.bernkopf.cz/skola</a:t>
            </a:r>
          </a:p>
        </p:txBody>
      </p:sp>
    </p:spTree>
    <p:extLst>
      <p:ext uri="{BB962C8B-B14F-4D97-AF65-F5344CB8AC3E}">
        <p14:creationId xmlns:p14="http://schemas.microsoft.com/office/powerpoint/2010/main" val="256224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7480" y="4907042"/>
              <a:ext cx="8969390" cy="997343"/>
            </a:xfrm>
            <a:custGeom>
              <a:avLst/>
              <a:gdLst>
                <a:gd name="T0" fmla="*/ 8969390 w 4697"/>
                <a:gd name="T1" fmla="*/ 0 h 367"/>
                <a:gd name="T2" fmla="*/ 8969390 w 4697"/>
                <a:gd name="T3" fmla="*/ 997343 h 367"/>
                <a:gd name="T4" fmla="*/ 0 w 4697"/>
                <a:gd name="T5" fmla="*/ 592427 h 367"/>
                <a:gd name="T6" fmla="*/ 8969390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cs-CZ"/>
              <a:t>Elektrická měření</a:t>
            </a:r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A392F0C-8E69-458F-8B3D-4FC8E4A0E7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70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7"/>
          <p:cNvSpPr>
            <a:spLocks noGrp="1"/>
          </p:cNvSpPr>
          <p:nvPr>
            <p:ph type="dt" sz="half" idx="12"/>
          </p:nvPr>
        </p:nvSpPr>
        <p:spPr>
          <a:xfrm>
            <a:off x="0" y="0"/>
            <a:ext cx="9144000" cy="36000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anchor="ctr" anchorCtr="1"/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5" name="Zástupný symbol pro zápatí 8"/>
          <p:cNvSpPr>
            <a:spLocks noGrp="1"/>
          </p:cNvSpPr>
          <p:nvPr>
            <p:ph type="ftr" sz="quarter" idx="13"/>
          </p:nvPr>
        </p:nvSpPr>
        <p:spPr>
          <a:xfrm>
            <a:off x="0" y="6496092"/>
            <a:ext cx="9144000" cy="365125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4"/>
          </p:nvPr>
        </p:nvSpPr>
        <p:spPr>
          <a:xfrm>
            <a:off x="8532440" y="6486227"/>
            <a:ext cx="510728" cy="365125"/>
          </a:xfrm>
        </p:spPr>
        <p:txBody>
          <a:bodyPr/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6" name="Nadpis 15"/>
          <p:cNvSpPr>
            <a:spLocks noGrp="1"/>
          </p:cNvSpPr>
          <p:nvPr>
            <p:ph type="title" hasCustomPrompt="1"/>
          </p:nvPr>
        </p:nvSpPr>
        <p:spPr>
          <a:xfrm>
            <a:off x="467544" y="400018"/>
            <a:ext cx="8229600" cy="369332"/>
          </a:xfrm>
          <a:effectLst>
            <a:glow rad="127000">
              <a:schemeClr val="bg1"/>
            </a:glow>
          </a:effectLst>
        </p:spPr>
        <p:txBody>
          <a:bodyPr>
            <a:spAutoFit/>
            <a:scene3d>
              <a:camera prst="orthographicFront"/>
              <a:lightRig rig="threePt" dir="t"/>
            </a:scene3d>
            <a:sp3d prstMaterial="metal">
              <a:bevelT w="0" h="0"/>
            </a:sp3d>
          </a:bodyPr>
          <a:lstStyle>
            <a:lvl1pPr algn="ctr">
              <a:defRPr sz="1800" kern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defRPr>
            </a:lvl1pPr>
          </a:lstStyle>
          <a:p>
            <a:pPr eaLnBrk="1" hangingPunct="1"/>
            <a:r>
              <a:rPr lang="en-US" b="1" dirty="0"/>
              <a:t>Voltage Gain</a:t>
            </a:r>
          </a:p>
        </p:txBody>
      </p:sp>
    </p:spTree>
    <p:extLst>
      <p:ext uri="{BB962C8B-B14F-4D97-AF65-F5344CB8AC3E}">
        <p14:creationId xmlns:p14="http://schemas.microsoft.com/office/powerpoint/2010/main" val="831039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  <a:alpha val="12000"/>
              </a:schemeClr>
            </a:gs>
            <a:gs pos="8000">
              <a:schemeClr val="accent1">
                <a:tint val="44500"/>
                <a:satMod val="160000"/>
                <a:alpha val="33000"/>
              </a:schemeClr>
            </a:gs>
            <a:gs pos="60000">
              <a:schemeClr val="accent1">
                <a:tint val="23500"/>
                <a:satMod val="160000"/>
                <a:alpha val="74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3600450 w 5760"/>
              <a:gd name="T3" fmla="*/ 0 h 528"/>
              <a:gd name="T4" fmla="*/ 3600450 w 5760"/>
              <a:gd name="T5" fmla="*/ 1728787 h 528"/>
              <a:gd name="T6" fmla="*/ 30004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cs-CZ"/>
              <a:t>Elektrická měření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65E059B-0B95-4146-A791-BA354DFE51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krynicky.cz/ucebnice/Fyzika/4_Elektrina_a_magnetismus/2_Elektricky_proud/4219_Prace_a_vykon_elektrickeho_proudu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se-najizdarne.cz/dokumenty/studijni_materialy/elektricka_mereni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ktromery.com/soubory/ED110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Měření elektrické práce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23528" y="2060848"/>
            <a:ext cx="8496944" cy="187743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/>
              <a:t>Měření elektrické práce</a:t>
            </a:r>
          </a:p>
          <a:p>
            <a:pPr algn="ctr"/>
            <a:endParaRPr lang="cs-CZ" sz="4400" b="1" dirty="0"/>
          </a:p>
          <a:p>
            <a:pPr algn="ctr"/>
            <a:r>
              <a:rPr lang="cs-CZ" sz="2800" b="1" dirty="0"/>
              <a:t>Ing. Jaroslav Bernkopf</a:t>
            </a:r>
          </a:p>
        </p:txBody>
      </p:sp>
    </p:spTree>
    <p:extLst>
      <p:ext uri="{BB962C8B-B14F-4D97-AF65-F5344CB8AC3E}">
        <p14:creationId xmlns:p14="http://schemas.microsoft.com/office/powerpoint/2010/main" val="3899768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Rozcestník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251520" y="836712"/>
            <a:ext cx="856895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Definice, vztah mezi prací a výkonem se naučte tady:</a:t>
            </a:r>
          </a:p>
          <a:p>
            <a:r>
              <a:rPr lang="cs-CZ" sz="1000" dirty="0">
                <a:hlinkClick r:id="rId3"/>
              </a:rPr>
              <a:t>4219_Prace_a_vykon_elektrickeho_proudu (krynicky.cz)</a:t>
            </a:r>
            <a:endParaRPr lang="cs-CZ" sz="1000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031EE9E-D8F5-271E-3838-2879989AD708}"/>
              </a:ext>
            </a:extLst>
          </p:cNvPr>
          <p:cNvSpPr/>
          <p:nvPr/>
        </p:nvSpPr>
        <p:spPr>
          <a:xfrm>
            <a:off x="0" y="3946991"/>
            <a:ext cx="9144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Popis k následujícímu obrázku si </a:t>
            </a:r>
            <a:r>
              <a:rPr lang="en-US" sz="2400" dirty="0" err="1"/>
              <a:t>najděte</a:t>
            </a:r>
            <a:r>
              <a:rPr lang="en-US" sz="2400" dirty="0"/>
              <a:t> </a:t>
            </a:r>
            <a:r>
              <a:rPr lang="en-US" sz="2400" dirty="0" err="1"/>
              <a:t>tady</a:t>
            </a:r>
            <a:r>
              <a:rPr lang="en-US" sz="2400" dirty="0"/>
              <a:t> (od str. 49):</a:t>
            </a:r>
          </a:p>
          <a:p>
            <a:r>
              <a:rPr lang="cs-CZ" sz="1600" dirty="0">
                <a:hlinkClick r:id="rId4"/>
              </a:rPr>
              <a:t>http://www.sse-najizdarne.cz/dokumenty/studijni_materialy/elektricka_mereni.pdf</a:t>
            </a:r>
            <a:endParaRPr lang="en-US" sz="1600" dirty="0"/>
          </a:p>
          <a:p>
            <a:endParaRPr lang="cs-CZ" sz="2800" dirty="0"/>
          </a:p>
          <a:p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9541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Měřicí soustava indukční – elektroměr </a:t>
            </a:r>
          </a:p>
        </p:txBody>
      </p:sp>
      <p:pic>
        <p:nvPicPr>
          <p:cNvPr id="1026" name="Picture 2" descr="http://dc433.4shared.com/doc/geZzHMOA/preview_html_4398dbe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776864" cy="5639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2228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elektroměr dvousazbový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769350"/>
            <a:ext cx="4248472" cy="5604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650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elektroměr dvousazbový </a:t>
            </a:r>
          </a:p>
        </p:txBody>
      </p:sp>
      <p:pic>
        <p:nvPicPr>
          <p:cNvPr id="2050" name="Picture 2" descr="http://www.hw-group.com/products/HWg-PWR/images/ED310DB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764704"/>
            <a:ext cx="6552728" cy="5576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597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Měření elektrické práce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 algn="ctr">
              <a:defRPr/>
            </a:pPr>
            <a:r>
              <a:rPr lang="cs-CZ"/>
              <a:t>Elektrická měření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465E059B-0B95-4146-A791-BA354DFE510F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Elektronický elektroměr dvousazbový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7504" y="1329734"/>
            <a:ext cx="4896544" cy="4918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53958" tIns="130134" rIns="53958" bIns="77763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Elektroměr ED110.DO, přímé měření 5 - 32 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strike="noStrike" cap="none" normalizeH="0" baseline="0" dirty="0">
                <a:ln>
                  <a:noFill/>
                </a:ln>
                <a:solidFill>
                  <a:srgbClr val="330066"/>
                </a:solidFill>
                <a:effectLst/>
                <a:latin typeface="Arial" panose="020B0604020202020204" pitchFamily="34" charset="0"/>
              </a:rPr>
              <a:t>Jednofázový, dvousazbový elektroměr na lištu DIN</a:t>
            </a:r>
            <a:br>
              <a:rPr kumimoji="0" lang="cs-CZ" altLang="cs-CZ" b="1" i="0" u="sng" strike="noStrike" cap="none" normalizeH="0" baseline="0" dirty="0">
                <a:ln>
                  <a:noFill/>
                </a:ln>
                <a:solidFill>
                  <a:srgbClr val="330066"/>
                </a:solidFill>
                <a:effectLst/>
                <a:latin typeface="Arial" panose="020B0604020202020204" pitchFamily="34" charset="0"/>
              </a:rPr>
            </a:br>
            <a:br>
              <a:rPr kumimoji="0" lang="cs-CZ" altLang="cs-CZ" b="1" i="0" u="sng" strike="noStrike" cap="none" normalizeH="0" baseline="0" dirty="0">
                <a:ln>
                  <a:noFill/>
                </a:ln>
                <a:solidFill>
                  <a:srgbClr val="330066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proudový rozsah 0,2-32 A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ověřený dle metodiky MID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výhradně v provedení dvousazbovém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bez doplňkových funkcí !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třída přesnosti A,B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montáž na lištu DIN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velikost 3 moduly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impulsní výstup SO 250 </a:t>
            </a:r>
            <a:r>
              <a:rPr kumimoji="0" lang="cs-CZ" altLang="cs-CZ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imp</a:t>
            </a: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./kWh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 vlastní spotřeba max. 0,05 W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  </a:t>
            </a:r>
            <a:r>
              <a:rPr kumimoji="0" lang="cs-CZ" altLang="cs-CZ" b="1" i="0" u="none" strike="noStrike" cap="none" normalizeH="0" baseline="0" dirty="0">
                <a:ln>
                  <a:noFill/>
                </a:ln>
                <a:solidFill>
                  <a:srgbClr val="990000"/>
                </a:solidFill>
                <a:effectLst/>
                <a:latin typeface="Arial" panose="020B0604020202020204" pitchFamily="34" charset="0"/>
                <a:hlinkClick r:id="rId3" tooltip="katalogový list ED110"/>
              </a:rPr>
              <a:t>Katalogový list ve formátu pdf</a:t>
            </a:r>
            <a:br>
              <a:rPr kumimoji="0" lang="cs-CZ" altLang="cs-CZ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26" name="Picture 2" descr="http://www.elektromery.com/images/122544019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052736"/>
            <a:ext cx="3849264" cy="5309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1278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10849</TotalTime>
  <Words>302</Words>
  <Application>Microsoft Office PowerPoint</Application>
  <PresentationFormat>Předvádění na obrazovce (4:3)</PresentationFormat>
  <Paragraphs>58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3" baseType="lpstr">
      <vt:lpstr>Arial</vt:lpstr>
      <vt:lpstr>Calibri</vt:lpstr>
      <vt:lpstr>Lucida Sans Unicode</vt:lpstr>
      <vt:lpstr>Verdana</vt:lpstr>
      <vt:lpstr>Wingdings 2</vt:lpstr>
      <vt:lpstr>Wingdings 3</vt:lpstr>
      <vt:lpstr>Shluk</vt:lpstr>
      <vt:lpstr> </vt:lpstr>
      <vt:lpstr>Rozcestník</vt:lpstr>
      <vt:lpstr>Měřicí soustava indukční – elektroměr </vt:lpstr>
      <vt:lpstr>Klasický elektroměr dvousazbový</vt:lpstr>
      <vt:lpstr>Elektronický elektroměr dvousazbový </vt:lpstr>
      <vt:lpstr>Elektronický elektroměr dvousazbový </vt:lpstr>
    </vt:vector>
  </TitlesOfParts>
  <Company>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SPS</dc:creator>
  <cp:lastModifiedBy>Jaroslav Bernkopf</cp:lastModifiedBy>
  <cp:revision>570</cp:revision>
  <cp:lastPrinted>2025-02-12T12:01:15Z</cp:lastPrinted>
  <dcterms:created xsi:type="dcterms:W3CDTF">2011-08-12T09:23:29Z</dcterms:created>
  <dcterms:modified xsi:type="dcterms:W3CDTF">2025-02-12T12:04:44Z</dcterms:modified>
</cp:coreProperties>
</file>