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66" r:id="rId2"/>
    <p:sldId id="288" r:id="rId3"/>
    <p:sldId id="285" r:id="rId4"/>
    <p:sldId id="284" r:id="rId5"/>
    <p:sldId id="283" r:id="rId6"/>
    <p:sldId id="286" r:id="rId7"/>
    <p:sldId id="287" r:id="rId8"/>
    <p:sldId id="275" r:id="rId9"/>
    <p:sldId id="282" r:id="rId10"/>
    <p:sldId id="258" r:id="rId11"/>
  </p:sldIdLst>
  <p:sldSz cx="9144000" cy="6858000" type="screen4x3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2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713" autoAdjust="0"/>
  </p:normalViewPr>
  <p:slideViewPr>
    <p:cSldViewPr>
      <p:cViewPr varScale="1">
        <p:scale>
          <a:sx n="133" d="100"/>
          <a:sy n="133" d="100"/>
        </p:scale>
        <p:origin x="9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62"/>
        <p:guide pos="2140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r>
              <a:rPr lang="cs-CZ"/>
              <a:t>http://www.bernkopf.cz/skola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E7F237C-D758-4BC6-BE95-82B5FDC21F4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029895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r>
              <a:rPr lang="cs-CZ"/>
              <a:t>http://www.bernkopf.cz/skola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B270132B-1662-4FB0-A5B2-5C20F1E7CC45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05035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Slovník:</a:t>
            </a:r>
          </a:p>
          <a:p>
            <a:r>
              <a:rPr lang="cs-CZ" b="0" dirty="0"/>
              <a:t>souměrná zátěž</a:t>
            </a:r>
          </a:p>
          <a:p>
            <a:r>
              <a:rPr lang="cs-CZ" b="0" dirty="0"/>
              <a:t>Součet výkonů</a:t>
            </a:r>
          </a:p>
          <a:p>
            <a:endParaRPr lang="cs-CZ" b="1" dirty="0"/>
          </a:p>
          <a:p>
            <a:r>
              <a:rPr lang="cs-CZ" b="1" dirty="0"/>
              <a:t>Frazeologie:</a:t>
            </a:r>
          </a:p>
          <a:p>
            <a:pPr lvl="0"/>
            <a:r>
              <a:rPr lang="cs-CZ" b="0" dirty="0"/>
              <a:t>Výkon 3f proudu je součet výkonů v jednotlivých fázích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1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9863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72F991-6226-3FE6-DF5E-32A4F592B6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C2AD99DA-A131-3695-A4B6-DA2FCA18A2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E63B933-FBFF-FB5E-77CA-7096A8486F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Slovník:</a:t>
            </a:r>
          </a:p>
          <a:p>
            <a:r>
              <a:rPr lang="cs-CZ" b="0" dirty="0"/>
              <a:t>souměrná zátěž</a:t>
            </a:r>
          </a:p>
          <a:p>
            <a:r>
              <a:rPr lang="cs-CZ" b="0" dirty="0"/>
              <a:t>Součet výkonů</a:t>
            </a:r>
          </a:p>
          <a:p>
            <a:endParaRPr lang="cs-CZ" b="1" dirty="0"/>
          </a:p>
          <a:p>
            <a:r>
              <a:rPr lang="cs-CZ" b="1" dirty="0"/>
              <a:t>Frazeologie:</a:t>
            </a:r>
          </a:p>
          <a:p>
            <a:pPr lvl="0"/>
            <a:r>
              <a:rPr lang="cs-CZ" b="0" dirty="0"/>
              <a:t>Výkon 3f proudu je součet výkonů v jednotlivých fázích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922E69-4509-242B-521A-B760EBE08E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7C9E08-D73B-2941-B1EA-C0BFFAB81403}"/>
              </a:ext>
            </a:extLst>
          </p:cNvPr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53D629F-246F-AF26-F33C-0F394765AF0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>
            <a:extLst>
              <a:ext uri="{FF2B5EF4-FFF2-40B4-BE49-F238E27FC236}">
                <a16:creationId xmlns:a16="http://schemas.microsoft.com/office/drawing/2014/main" id="{76B95B62-800F-6436-07B8-A4864D019F40}"/>
              </a:ext>
            </a:extLst>
          </p:cNvPr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130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Slovník:</a:t>
            </a:r>
          </a:p>
          <a:p>
            <a:r>
              <a:rPr lang="cs-CZ" b="0" dirty="0"/>
              <a:t>souměrná zátěž</a:t>
            </a:r>
          </a:p>
          <a:p>
            <a:r>
              <a:rPr lang="cs-CZ" b="0" dirty="0"/>
              <a:t>Součet výkonů</a:t>
            </a:r>
          </a:p>
          <a:p>
            <a:endParaRPr lang="cs-CZ" b="1" dirty="0"/>
          </a:p>
          <a:p>
            <a:r>
              <a:rPr lang="cs-CZ" b="1" dirty="0"/>
              <a:t>Frazeologie:</a:t>
            </a:r>
          </a:p>
          <a:p>
            <a:pPr lvl="0"/>
            <a:r>
              <a:rPr lang="cs-CZ" b="0" dirty="0"/>
              <a:t>Výkon 3f proudu je součet výkonů v jednotlivých fázích</a:t>
            </a:r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59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Slovník:</a:t>
            </a:r>
          </a:p>
          <a:p>
            <a:r>
              <a:rPr lang="cs-CZ" dirty="0" err="1">
                <a:solidFill>
                  <a:srgbClr val="0D296F"/>
                </a:solidFill>
              </a:rPr>
              <a:t>třívodičová</a:t>
            </a:r>
            <a:endParaRPr lang="cs-CZ" dirty="0">
              <a:solidFill>
                <a:srgbClr val="0D296F"/>
              </a:solidFill>
            </a:endParaRPr>
          </a:p>
          <a:p>
            <a:r>
              <a:rPr lang="cs-CZ" dirty="0" err="1">
                <a:solidFill>
                  <a:srgbClr val="0D296F"/>
                </a:solidFill>
              </a:rPr>
              <a:t>čtyřvodičová</a:t>
            </a:r>
            <a:r>
              <a:rPr lang="cs-CZ" dirty="0">
                <a:solidFill>
                  <a:srgbClr val="0D296F"/>
                </a:solidFill>
              </a:rPr>
              <a:t> </a:t>
            </a:r>
          </a:p>
          <a:p>
            <a:pPr marL="0" lvl="1" defTabSz="907633">
              <a:defRPr/>
            </a:pPr>
            <a:r>
              <a:rPr lang="cs-CZ" sz="2400" dirty="0">
                <a:solidFill>
                  <a:srgbClr val="0D296F"/>
                </a:solidFill>
              </a:rPr>
              <a:t>např. </a:t>
            </a:r>
          </a:p>
          <a:p>
            <a:pPr marL="0" lvl="1" defTabSz="907633">
              <a:defRPr/>
            </a:pPr>
            <a:r>
              <a:rPr lang="cs-CZ" sz="2400" dirty="0">
                <a:solidFill>
                  <a:srgbClr val="0D296F"/>
                </a:solidFill>
              </a:rPr>
              <a:t>napájení motorů, </a:t>
            </a:r>
          </a:p>
          <a:p>
            <a:pPr marL="0" lvl="1" defTabSz="907633">
              <a:defRPr/>
            </a:pPr>
            <a:r>
              <a:rPr lang="cs-CZ" sz="2400" dirty="0">
                <a:solidFill>
                  <a:srgbClr val="0D296F"/>
                </a:solidFill>
              </a:rPr>
              <a:t>vysoké a velmi vysoké napětí</a:t>
            </a:r>
          </a:p>
          <a:p>
            <a:pPr marL="0" lvl="1" defTabSz="907633">
              <a:defRPr/>
            </a:pPr>
            <a:r>
              <a:rPr lang="cs-CZ" sz="2400" dirty="0">
                <a:solidFill>
                  <a:srgbClr val="0D296F"/>
                </a:solidFill>
              </a:rPr>
              <a:t>běžná distribuční síť</a:t>
            </a:r>
          </a:p>
          <a:p>
            <a:endParaRPr lang="cs-CZ" dirty="0"/>
          </a:p>
          <a:p>
            <a:r>
              <a:rPr lang="cs-CZ" b="1" dirty="0"/>
              <a:t>Frazeologie:</a:t>
            </a:r>
          </a:p>
          <a:p>
            <a:pPr lvl="0"/>
            <a:r>
              <a:rPr lang="cs-CZ" b="0" dirty="0"/>
              <a:t>Výkon 3f proudu je součet výkonů v jednotlivých fázích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5023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Slovník:</a:t>
            </a:r>
          </a:p>
          <a:p>
            <a:r>
              <a:rPr lang="cs-CZ" b="0" dirty="0"/>
              <a:t>souměrná zátěž</a:t>
            </a:r>
          </a:p>
          <a:p>
            <a:r>
              <a:rPr lang="cs-CZ" b="0" dirty="0"/>
              <a:t>jedním wattmetrem</a:t>
            </a:r>
          </a:p>
          <a:p>
            <a:endParaRPr lang="cs-CZ" dirty="0"/>
          </a:p>
          <a:p>
            <a:r>
              <a:rPr lang="cs-CZ" b="1" dirty="0"/>
              <a:t>Frazeologie: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48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Slovník:</a:t>
            </a:r>
          </a:p>
          <a:p>
            <a:r>
              <a:rPr lang="cs-CZ" b="0" dirty="0"/>
              <a:t>Nesouměrná zátěž</a:t>
            </a:r>
          </a:p>
          <a:p>
            <a:r>
              <a:rPr lang="cs-CZ" b="0" dirty="0"/>
              <a:t>třemi </a:t>
            </a:r>
            <a:r>
              <a:rPr lang="cs-CZ" b="0" dirty="0" err="1"/>
              <a:t>watmetry</a:t>
            </a:r>
            <a:endParaRPr lang="cs-CZ" b="0" dirty="0"/>
          </a:p>
          <a:p>
            <a:endParaRPr lang="cs-CZ" dirty="0"/>
          </a:p>
          <a:p>
            <a:r>
              <a:rPr lang="cs-CZ" b="1" dirty="0"/>
              <a:t>Frazeologie: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269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Slovník:</a:t>
            </a:r>
          </a:p>
          <a:p>
            <a:r>
              <a:rPr lang="cs-CZ" b="0" dirty="0"/>
              <a:t>Nesouměrná zátěž</a:t>
            </a:r>
          </a:p>
          <a:p>
            <a:r>
              <a:rPr lang="cs-CZ" b="0" dirty="0"/>
              <a:t>třemi </a:t>
            </a:r>
            <a:r>
              <a:rPr lang="cs-CZ" b="0" dirty="0" err="1"/>
              <a:t>watmetry</a:t>
            </a:r>
            <a:endParaRPr lang="cs-CZ" b="0" dirty="0"/>
          </a:p>
          <a:p>
            <a:endParaRPr lang="cs-CZ" dirty="0"/>
          </a:p>
          <a:p>
            <a:r>
              <a:rPr lang="cs-CZ" b="1" dirty="0"/>
              <a:t>Frazeologie: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5190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druhy sítí podle zatížení</a:t>
            </a:r>
          </a:p>
          <a:p>
            <a:r>
              <a:rPr lang="cs-CZ" dirty="0"/>
              <a:t>druhy sítí podle počtu vodičů</a:t>
            </a: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984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může dojít k přetížení: </a:t>
            </a:r>
          </a:p>
          <a:p>
            <a:pPr marL="844099" lvl="1" indent="-453817">
              <a:buFont typeface="+mj-lt"/>
              <a:buAutoNum type="alphaLcParenR"/>
            </a:pPr>
            <a:r>
              <a:rPr lang="cs-CZ" dirty="0"/>
              <a:t>proudové cívky wattmetru, </a:t>
            </a:r>
          </a:p>
          <a:p>
            <a:pPr marL="844099" lvl="1" indent="-453817">
              <a:buFont typeface="+mj-lt"/>
              <a:buAutoNum type="alphaLcParenR"/>
            </a:pPr>
            <a:r>
              <a:rPr lang="cs-CZ" dirty="0"/>
              <a:t>napěťové cívky wattmetru </a:t>
            </a:r>
          </a:p>
          <a:p>
            <a:pPr marL="844099" lvl="1" indent="-453817">
              <a:buFont typeface="+mj-lt"/>
              <a:buAutoNum type="alphaLcParenR"/>
            </a:pPr>
            <a:r>
              <a:rPr lang="cs-CZ" dirty="0"/>
              <a:t>obou cívek, </a:t>
            </a:r>
          </a:p>
          <a:p>
            <a:pPr marL="619460" indent="-510544">
              <a:buFont typeface="+mj-lt"/>
              <a:buAutoNum type="arabicPeriod"/>
            </a:pPr>
            <a:r>
              <a:rPr lang="cs-CZ" dirty="0"/>
              <a:t>a) i b) Výkon je součin napětí a proudu 6=6x1</a:t>
            </a:r>
            <a:r>
              <a:rPr lang="cs-CZ" baseline="0" dirty="0"/>
              <a:t> nebo 1x6</a:t>
            </a:r>
          </a:p>
          <a:p>
            <a:pPr marL="619460" indent="-510544">
              <a:buFont typeface="+mj-lt"/>
              <a:buAutoNum type="arabicPeriod"/>
            </a:pPr>
            <a:r>
              <a:rPr lang="cs-CZ" baseline="0" dirty="0"/>
              <a:t>c) Při přetížení obou cívek wattmetru zároveň.</a:t>
            </a:r>
            <a:endParaRPr lang="cs-CZ" dirty="0"/>
          </a:p>
          <a:p>
            <a:pPr marL="619460" indent="-510544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70132B-1662-4FB0-A5B2-5C20F1E7CC45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cs-CZ"/>
              <a:t>30.11.2024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/>
              <a:t>jaroslav@bernkopf.cz</a:t>
            </a:r>
            <a:endParaRPr lang="cs-CZ" dirty="0"/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cs-CZ"/>
              <a:t>http://www.bernkopf.cz/skola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984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gradFill flip="none" rotWithShape="1">
          <a:gsLst>
            <a:gs pos="0">
              <a:schemeClr val="bg1"/>
            </a:gs>
            <a:gs pos="6000">
              <a:schemeClr val="bg1">
                <a:lumMod val="99000"/>
                <a:lumOff val="1000"/>
                <a:alpha val="47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dirty="0"/>
              <a:t>Klepnutím lze upravit styl předlohy podnadpisů.</a:t>
            </a:r>
            <a:endParaRPr kumimoji="0" lang="en-US" dirty="0"/>
          </a:p>
        </p:txBody>
      </p:sp>
      <p:grpSp>
        <p:nvGrpSpPr>
          <p:cNvPr id="2" name="Skupina 1"/>
          <p:cNvGrpSpPr/>
          <p:nvPr/>
        </p:nvGrpSpPr>
        <p:grpSpPr>
          <a:xfrm>
            <a:off x="-9518" y="4935677"/>
            <a:ext cx="9160605" cy="1997474"/>
            <a:chOff x="-33596" y="4907042"/>
            <a:chExt cx="9060466" cy="2122941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/>
          <a:p>
            <a:pPr lvl="0" eaLnBrk="1" latinLnBrk="0" hangingPunct="1"/>
            <a:r>
              <a:rPr lang="cs-CZ" dirty="0"/>
              <a:t>Klepnutím lze upravit styly předlohy textu.</a:t>
            </a:r>
          </a:p>
          <a:p>
            <a:pPr lvl="1" eaLnBrk="1" latinLnBrk="0" hangingPunct="1"/>
            <a:r>
              <a:rPr lang="cs-CZ" dirty="0"/>
              <a:t>Druhá úroveň</a:t>
            </a:r>
          </a:p>
          <a:p>
            <a:pPr lvl="2" eaLnBrk="1" latinLnBrk="0" hangingPunct="1"/>
            <a:r>
              <a:rPr lang="cs-CZ" dirty="0"/>
              <a:t>Třetí úroveň</a:t>
            </a:r>
          </a:p>
          <a:p>
            <a:pPr lvl="3" eaLnBrk="1" latinLnBrk="0" hangingPunct="1"/>
            <a:r>
              <a:rPr lang="cs-CZ" dirty="0"/>
              <a:t>Čtvrtá úroveň</a:t>
            </a:r>
          </a:p>
          <a:p>
            <a:pPr lvl="4" eaLnBrk="1" latinLnBrk="0" hangingPunct="1"/>
            <a:r>
              <a:rPr lang="cs-CZ" dirty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240" y="6381328"/>
            <a:ext cx="1920240" cy="365760"/>
          </a:xfrm>
        </p:spPr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5976" y="6381328"/>
            <a:ext cx="2350681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65113" y="4628179"/>
            <a:ext cx="3600400" cy="172819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dirty="0"/>
              <a:t>Klepnutím lze upravit styly předlohy textu.</a:t>
            </a:r>
          </a:p>
          <a:p>
            <a:pPr lvl="1" eaLnBrk="1" latinLnBrk="0" hangingPunct="1"/>
            <a:r>
              <a:rPr kumimoji="0" lang="cs-CZ" dirty="0"/>
              <a:t>Druhá úroveň</a:t>
            </a:r>
          </a:p>
          <a:p>
            <a:pPr lvl="2" eaLnBrk="1" latinLnBrk="0" hangingPunct="1"/>
            <a:r>
              <a:rPr kumimoji="0" lang="cs-CZ" dirty="0"/>
              <a:t>Třetí úroveň</a:t>
            </a:r>
          </a:p>
          <a:p>
            <a:pPr lvl="3" eaLnBrk="1" latinLnBrk="0" hangingPunct="1"/>
            <a:r>
              <a:rPr kumimoji="0" lang="cs-CZ" dirty="0"/>
              <a:t>Čtvrtá úroveň</a:t>
            </a:r>
          </a:p>
          <a:p>
            <a:pPr lvl="4" eaLnBrk="1" latinLnBrk="0" hangingPunct="1"/>
            <a:r>
              <a:rPr kumimoji="0" lang="cs-CZ" dirty="0"/>
              <a:t>Pátá úroveň</a:t>
            </a:r>
            <a:endParaRPr kumimoji="0" lang="en-US" dirty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3D3388B-F0CD-4BB8-BA18-2F59857B3D64}" type="datetimeFigureOut">
              <a:rPr lang="cs-CZ" smtClean="0"/>
              <a:pPr/>
              <a:t>11.04.2025</a:t>
            </a:fld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8503F5-D314-44FB-9366-E1FF858348B5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eu/provadeci-dokument-k-op-vzdelavani-pro-konkurenceschopnos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214290"/>
            <a:ext cx="8229600" cy="566638"/>
          </a:xfrm>
        </p:spPr>
        <p:txBody>
          <a:bodyPr>
            <a:noAutofit/>
          </a:bodyPr>
          <a:lstStyle/>
          <a:p>
            <a:pPr marL="0" lvl="1" indent="0" algn="ctr">
              <a:buNone/>
            </a:pPr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Měření třífázového výkonu</a:t>
            </a:r>
            <a:endParaRPr lang="cs-CZ" sz="40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ctr"/>
            <a:endParaRPr lang="cs-CZ" sz="40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30936" lvl="2" indent="0" algn="ctr">
              <a:buNone/>
            </a:pPr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ctr"/>
            <a:endParaRPr lang="cs-C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rmAutofit/>
          </a:bodyPr>
          <a:lstStyle/>
          <a:p>
            <a:pPr algn="ctr"/>
            <a:r>
              <a:rPr lang="cs-CZ" sz="1500" dirty="0">
                <a:solidFill>
                  <a:schemeClr val="tx1"/>
                </a:solidFill>
                <a:effectLst>
                  <a:outerShdw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3f výkon</a:t>
            </a:r>
          </a:p>
        </p:txBody>
      </p:sp>
    </p:spTree>
    <p:extLst>
      <p:ext uri="{BB962C8B-B14F-4D97-AF65-F5344CB8AC3E}">
        <p14:creationId xmlns:p14="http://schemas.microsoft.com/office/powerpoint/2010/main" val="97767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Mužík, J. </a:t>
            </a:r>
            <a:r>
              <a:rPr lang="cs-CZ" sz="1400" i="1" dirty="0"/>
              <a:t>Management ve vzdělávání dospělých.</a:t>
            </a:r>
            <a:r>
              <a:rPr lang="cs-CZ" sz="1400" dirty="0"/>
              <a:t> Praha: EUROLEX BOHEMIA, 2000. ISBN 80-7361-269-7.</a:t>
            </a:r>
          </a:p>
          <a:p>
            <a:r>
              <a:rPr lang="cs-CZ" sz="1400" dirty="0"/>
              <a:t>Wikipedie</a:t>
            </a:r>
          </a:p>
          <a:p>
            <a:r>
              <a:rPr lang="cs-CZ" sz="1400" dirty="0"/>
              <a:t>Příručka elektrotechnika, Europa 2000</a:t>
            </a:r>
          </a:p>
          <a:p>
            <a:r>
              <a:rPr lang="cs-CZ" sz="1400" dirty="0"/>
              <a:t>Elektrické měření - E. </a:t>
            </a:r>
            <a:r>
              <a:rPr lang="cs-CZ" sz="1400" dirty="0" err="1"/>
              <a:t>Viteček</a:t>
            </a:r>
            <a:r>
              <a:rPr lang="cs-CZ" sz="1400" dirty="0"/>
              <a:t>, </a:t>
            </a:r>
            <a:r>
              <a:rPr lang="cs-CZ" sz="1400" dirty="0" err="1"/>
              <a:t>Vl.HOS</a:t>
            </a:r>
            <a:r>
              <a:rPr lang="cs-CZ" sz="1400" dirty="0"/>
              <a:t>  - SNTL 1978</a:t>
            </a:r>
          </a:p>
          <a:p>
            <a:r>
              <a:rPr lang="cs-CZ" sz="1400" dirty="0"/>
              <a:t>Elektřina kolem nás – Zdeněk Opava – Albatros 1981</a:t>
            </a:r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Operační program Vzdělávání pro konkurenceschopnost, ESF 2007 – 2013.</a:t>
            </a:r>
          </a:p>
          <a:p>
            <a:r>
              <a:rPr lang="cs-CZ" sz="1400" dirty="0"/>
              <a:t>Dostupné na: </a:t>
            </a:r>
            <a:r>
              <a:rPr lang="cs-CZ" sz="1400" u="sng" dirty="0">
                <a:hlinkClick r:id="rId2"/>
              </a:rPr>
              <a:t>http://www.msmt.cz/eu/provadeci-dokument-k-op-vzdelavani-pro-konkurenceschopnost</a:t>
            </a:r>
            <a:endParaRPr lang="cs-CZ" sz="1400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solidFill>
                  <a:srgbClr val="0D296F"/>
                </a:solidFill>
              </a:rPr>
              <a:t>Použitá literatura</a:t>
            </a:r>
          </a:p>
        </p:txBody>
      </p:sp>
    </p:spTree>
    <p:extLst>
      <p:ext uri="{BB962C8B-B14F-4D97-AF65-F5344CB8AC3E}">
        <p14:creationId xmlns:p14="http://schemas.microsoft.com/office/powerpoint/2010/main" val="303220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8B9D7E9-BF73-3667-800E-D4A8B7220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1E5A163-9F83-397B-73FA-D739AE44A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46138"/>
            <a:ext cx="8229600" cy="3963895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Výkon v třífázové soustavě je součtem výkonů </a:t>
            </a:r>
          </a:p>
          <a:p>
            <a:pPr marL="0" lvl="1" indent="0">
              <a:buNone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v jednotlivých fázích: </a:t>
            </a:r>
          </a:p>
          <a:p>
            <a:pPr marL="393192" lvl="1" indent="0" algn="ctr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cs-CZ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3f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= P</a:t>
            </a:r>
            <a:r>
              <a:rPr lang="cs-CZ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+ P</a:t>
            </a:r>
            <a:r>
              <a:rPr lang="cs-CZ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+ P</a:t>
            </a:r>
            <a:r>
              <a:rPr lang="cs-CZ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lvl="1"/>
            <a:endParaRPr lang="cs-CZ" sz="2800" b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>
              <a:buNone/>
            </a:pPr>
            <a:r>
              <a:rPr 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Při souměrné zátěži jednodušeji:</a:t>
            </a:r>
          </a:p>
          <a:p>
            <a:pPr marL="630936" lvl="2" indent="0" algn="ctr">
              <a:buNone/>
            </a:pP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cs-CZ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3f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= 3 x P</a:t>
            </a:r>
            <a:r>
              <a:rPr lang="cs-CZ" sz="28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1f</a:t>
            </a:r>
          </a:p>
          <a:p>
            <a:pPr lvl="2"/>
            <a:endParaRPr lang="cs-CZ" sz="2800" baseline="-25000" dirty="0"/>
          </a:p>
          <a:p>
            <a:pPr marL="630936" lvl="2" indent="0">
              <a:buNone/>
            </a:pP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5C9FF9-73F1-36DA-08D0-893545AEF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360040"/>
          </a:xfrm>
        </p:spPr>
        <p:txBody>
          <a:bodyPr>
            <a:normAutofit/>
          </a:bodyPr>
          <a:lstStyle/>
          <a:p>
            <a:pPr algn="ctr"/>
            <a:r>
              <a:rPr lang="cs-CZ" sz="1500" dirty="0">
                <a:solidFill>
                  <a:schemeClr val="tx1"/>
                </a:solidFill>
                <a:effectLst>
                  <a:outerShdw algn="tl" rotWithShape="0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3f výkon</a:t>
            </a:r>
          </a:p>
        </p:txBody>
      </p:sp>
    </p:spTree>
    <p:extLst>
      <p:ext uri="{BB962C8B-B14F-4D97-AF65-F5344CB8AC3E}">
        <p14:creationId xmlns:p14="http://schemas.microsoft.com/office/powerpoint/2010/main" val="2523320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476673"/>
            <a:ext cx="8229600" cy="504056"/>
          </a:xfrm>
        </p:spPr>
        <p:txBody>
          <a:bodyPr>
            <a:normAutofit/>
          </a:bodyPr>
          <a:lstStyle/>
          <a:p>
            <a:pPr lvl="0" algn="ctr"/>
            <a:r>
              <a:rPr lang="cs-CZ" b="1" u="sng" dirty="0"/>
              <a:t>Druhy zátěže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556" t="38734" r="43171" b="18210"/>
          <a:stretch/>
        </p:blipFill>
        <p:spPr bwMode="auto">
          <a:xfrm>
            <a:off x="5925268" y="2058272"/>
            <a:ext cx="2967212" cy="3646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3">
            <a:extLst>
              <a:ext uri="{FF2B5EF4-FFF2-40B4-BE49-F238E27FC236}">
                <a16:creationId xmlns:a16="http://schemas.microsoft.com/office/drawing/2014/main" id="{FA1F08A7-32C2-FDCB-5A22-02BDAFEE6A68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36004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3f výkon – druhy zátěže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ulka 7">
                <a:extLst>
                  <a:ext uri="{FF2B5EF4-FFF2-40B4-BE49-F238E27FC236}">
                    <a16:creationId xmlns:a16="http://schemas.microsoft.com/office/drawing/2014/main" id="{3D201667-E752-EB35-43F6-AE7ABDF379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9630874"/>
                  </p:ext>
                </p:extLst>
              </p:nvPr>
            </p:nvGraphicFramePr>
            <p:xfrm>
              <a:off x="0" y="1066767"/>
              <a:ext cx="9144000" cy="11887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139952">
                      <a:extLst>
                        <a:ext uri="{9D8B030D-6E8A-4147-A177-3AD203B41FA5}">
                          <a16:colId xmlns:a16="http://schemas.microsoft.com/office/drawing/2014/main" val="38085046"/>
                        </a:ext>
                      </a:extLst>
                    </a:gridCol>
                    <a:gridCol w="1080120">
                      <a:extLst>
                        <a:ext uri="{9D8B030D-6E8A-4147-A177-3AD203B41FA5}">
                          <a16:colId xmlns:a16="http://schemas.microsoft.com/office/drawing/2014/main" val="55427091"/>
                        </a:ext>
                      </a:extLst>
                    </a:gridCol>
                    <a:gridCol w="3923928">
                      <a:extLst>
                        <a:ext uri="{9D8B030D-6E8A-4147-A177-3AD203B41FA5}">
                          <a16:colId xmlns:a16="http://schemas.microsoft.com/office/drawing/2014/main" val="4136192244"/>
                        </a:ext>
                      </a:extLst>
                    </a:gridCol>
                  </a:tblGrid>
                  <a:tr h="850065">
                    <a:tc>
                      <a:txBody>
                        <a:bodyPr/>
                        <a:lstStyle/>
                        <a:p>
                          <a:pPr marL="0" lvl="1" algn="ctr"/>
                          <a:r>
                            <a:rPr lang="cs-CZ" b="1" u="sng" dirty="0">
                              <a:solidFill>
                                <a:schemeClr val="tx1"/>
                              </a:solidFill>
                            </a:rPr>
                            <a:t>Nesouměrná (nesymetrická) zátěž</a:t>
                          </a:r>
                          <a:r>
                            <a:rPr lang="cs-CZ" b="1" dirty="0">
                              <a:solidFill>
                                <a:schemeClr val="tx1"/>
                              </a:solidFill>
                            </a:rPr>
                            <a:t>:</a:t>
                          </a:r>
                        </a:p>
                        <a:p>
                          <a:pPr marL="0" lvl="2" algn="ctr"/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L1</a:t>
                          </a:r>
                          <a14:m>
                            <m:oMath xmlns:m="http://schemas.openxmlformats.org/officeDocument/2006/math">
                              <m:r>
                                <a:rPr lang="cs-CZ" i="1" dirty="0" smtClean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≠</m:t>
                              </m:r>
                            </m:oMath>
                          </a14:m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 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L2</a:t>
                          </a:r>
                          <a:r>
                            <a:rPr lang="cs-CZ" dirty="0">
                              <a:solidFill>
                                <a:schemeClr val="tx1"/>
                              </a:solidFill>
                              <a:ea typeface="Cambria Math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cs-CZ" i="1" dirty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≠</m:t>
                              </m:r>
                            </m:oMath>
                          </a14:m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 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L3</a:t>
                          </a:r>
                        </a:p>
                        <a:p>
                          <a:pPr marL="0" lvl="2" algn="ctr"/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  <a:r>
                            <a:rPr lang="cs-CZ" dirty="0">
                              <a:solidFill>
                                <a:schemeClr val="tx1"/>
                              </a:solidFill>
                              <a:ea typeface="Cambria Math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cs-CZ" i="1" dirty="0">
                                  <a:solidFill>
                                    <a:schemeClr val="tx1"/>
                                  </a:solidFill>
                                  <a:latin typeface="Cambria Math"/>
                                  <a:ea typeface="Cambria Math"/>
                                </a:rPr>
                                <m:t>≠</m:t>
                              </m:r>
                            </m:oMath>
                          </a14:m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 0</a:t>
                          </a:r>
                        </a:p>
                        <a:p>
                          <a:pPr marL="0" lvl="2" algn="ctr"/>
                          <a:endParaRPr lang="cs-CZ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2" algn="ctr"/>
                          <a:endParaRPr lang="cs-CZ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1" algn="ctr"/>
                          <a:r>
                            <a:rPr lang="cs-CZ" b="1" u="sng" dirty="0">
                              <a:solidFill>
                                <a:schemeClr val="tx1"/>
                              </a:solidFill>
                            </a:rPr>
                            <a:t>Souměrná (symetrická) zátěž</a:t>
                          </a:r>
                          <a:r>
                            <a:rPr lang="cs-CZ" b="1" dirty="0">
                              <a:solidFill>
                                <a:schemeClr val="tx1"/>
                              </a:solidFill>
                            </a:rPr>
                            <a:t>:</a:t>
                          </a:r>
                        </a:p>
                        <a:p>
                          <a:pPr marL="0" lvl="2" algn="ctr"/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L1</a:t>
                          </a:r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= 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L2</a:t>
                          </a:r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= 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L3</a:t>
                          </a:r>
                        </a:p>
                        <a:p>
                          <a:pPr marL="0" lvl="2" algn="ctr"/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=0</a:t>
                          </a:r>
                        </a:p>
                        <a:p>
                          <a:pPr marL="0" lvl="2" algn="ctr"/>
                          <a:endParaRPr lang="cs-CZ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551571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ulka 7">
                <a:extLst>
                  <a:ext uri="{FF2B5EF4-FFF2-40B4-BE49-F238E27FC236}">
                    <a16:creationId xmlns:a16="http://schemas.microsoft.com/office/drawing/2014/main" id="{3D201667-E752-EB35-43F6-AE7ABDF379F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49630874"/>
                  </p:ext>
                </p:extLst>
              </p:nvPr>
            </p:nvGraphicFramePr>
            <p:xfrm>
              <a:off x="0" y="1066767"/>
              <a:ext cx="9144000" cy="1188720"/>
            </p:xfrm>
            <a:graphic>
              <a:graphicData uri="http://schemas.openxmlformats.org/drawingml/2006/table">
                <a:tbl>
                  <a:tblPr>
                    <a:tableStyleId>{5C22544A-7EE6-4342-B048-85BDC9FD1C3A}</a:tableStyleId>
                  </a:tblPr>
                  <a:tblGrid>
                    <a:gridCol w="4139952">
                      <a:extLst>
                        <a:ext uri="{9D8B030D-6E8A-4147-A177-3AD203B41FA5}">
                          <a16:colId xmlns:a16="http://schemas.microsoft.com/office/drawing/2014/main" val="38085046"/>
                        </a:ext>
                      </a:extLst>
                    </a:gridCol>
                    <a:gridCol w="1080120">
                      <a:extLst>
                        <a:ext uri="{9D8B030D-6E8A-4147-A177-3AD203B41FA5}">
                          <a16:colId xmlns:a16="http://schemas.microsoft.com/office/drawing/2014/main" val="55427091"/>
                        </a:ext>
                      </a:extLst>
                    </a:gridCol>
                    <a:gridCol w="3923928">
                      <a:extLst>
                        <a:ext uri="{9D8B030D-6E8A-4147-A177-3AD203B41FA5}">
                          <a16:colId xmlns:a16="http://schemas.microsoft.com/office/drawing/2014/main" val="4136192244"/>
                        </a:ext>
                      </a:extLst>
                    </a:gridCol>
                  </a:tblGrid>
                  <a:tr h="1188720"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t="-2551" r="-1209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lvl="2" algn="ctr"/>
                          <a:endParaRPr lang="cs-CZ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lvl="1" algn="ctr"/>
                          <a:r>
                            <a:rPr lang="cs-CZ" b="1" u="sng" dirty="0">
                              <a:solidFill>
                                <a:schemeClr val="tx1"/>
                              </a:solidFill>
                            </a:rPr>
                            <a:t>Souměrná (symetrická) zátěž</a:t>
                          </a:r>
                          <a:r>
                            <a:rPr lang="cs-CZ" b="1" dirty="0">
                              <a:solidFill>
                                <a:schemeClr val="tx1"/>
                              </a:solidFill>
                            </a:rPr>
                            <a:t>:</a:t>
                          </a:r>
                        </a:p>
                        <a:p>
                          <a:pPr marL="0" lvl="2" algn="ctr"/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L1</a:t>
                          </a:r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= 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L2</a:t>
                          </a:r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= 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L3</a:t>
                          </a:r>
                        </a:p>
                        <a:p>
                          <a:pPr marL="0" lvl="2" algn="ctr"/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I</a:t>
                          </a:r>
                          <a:r>
                            <a:rPr lang="cs-CZ" baseline="-25000" dirty="0">
                              <a:solidFill>
                                <a:schemeClr val="tx1"/>
                              </a:solidFill>
                            </a:rPr>
                            <a:t>N</a:t>
                          </a:r>
                          <a:r>
                            <a:rPr lang="cs-CZ" dirty="0">
                              <a:solidFill>
                                <a:schemeClr val="tx1"/>
                              </a:solidFill>
                            </a:rPr>
                            <a:t>=0</a:t>
                          </a:r>
                        </a:p>
                        <a:p>
                          <a:pPr marL="0" lvl="2" algn="ctr"/>
                          <a:endParaRPr lang="cs-CZ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55157191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6" t="44617" r="68127" b="15234"/>
          <a:stretch/>
        </p:blipFill>
        <p:spPr bwMode="auto">
          <a:xfrm>
            <a:off x="251520" y="2070189"/>
            <a:ext cx="2317832" cy="3647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ulka 7">
            <a:extLst>
              <a:ext uri="{FF2B5EF4-FFF2-40B4-BE49-F238E27FC236}">
                <a16:creationId xmlns:a16="http://schemas.microsoft.com/office/drawing/2014/main" id="{A6C5A3E1-5E85-35AA-B982-29C8E16EE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7695876"/>
              </p:ext>
            </p:extLst>
          </p:nvPr>
        </p:nvGraphicFramePr>
        <p:xfrm>
          <a:off x="-36512" y="5733256"/>
          <a:ext cx="9144000" cy="936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38085046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711413911"/>
                    </a:ext>
                  </a:extLst>
                </a:gridCol>
                <a:gridCol w="4031432">
                  <a:extLst>
                    <a:ext uri="{9D8B030D-6E8A-4147-A177-3AD203B41FA5}">
                      <a16:colId xmlns:a16="http://schemas.microsoft.com/office/drawing/2014/main" val="4136192244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0" lvl="1" algn="ctr"/>
                      <a:r>
                        <a:rPr lang="cs-CZ" u="none" dirty="0">
                          <a:solidFill>
                            <a:schemeClr val="tx1"/>
                          </a:solidFill>
                        </a:rPr>
                        <a:t>Proudy fází </a:t>
                      </a:r>
                      <a:r>
                        <a:rPr lang="cs-CZ" b="1" u="none" dirty="0">
                          <a:solidFill>
                            <a:schemeClr val="tx1"/>
                          </a:solidFill>
                        </a:rPr>
                        <a:t>nejsou</a:t>
                      </a:r>
                      <a:r>
                        <a:rPr lang="cs-CZ" u="none" dirty="0">
                          <a:solidFill>
                            <a:schemeClr val="tx1"/>
                          </a:solidFill>
                        </a:rPr>
                        <a:t> stejné, vektorový součet není nulový.</a:t>
                      </a:r>
                    </a:p>
                    <a:p>
                      <a:pPr marL="0" lvl="1" algn="ctr"/>
                      <a:r>
                        <a:rPr lang="cs-CZ" u="none" dirty="0">
                          <a:solidFill>
                            <a:schemeClr val="tx1"/>
                          </a:solidFill>
                        </a:rPr>
                        <a:t>Nulovým vodičem </a:t>
                      </a:r>
                      <a:r>
                        <a:rPr lang="cs-CZ" b="1" u="none" dirty="0">
                          <a:solidFill>
                            <a:schemeClr val="tx1"/>
                          </a:solidFill>
                        </a:rPr>
                        <a:t>teče</a:t>
                      </a:r>
                      <a:r>
                        <a:rPr lang="cs-CZ" u="none" dirty="0">
                          <a:solidFill>
                            <a:schemeClr val="tx1"/>
                          </a:solidFill>
                        </a:rPr>
                        <a:t> proud.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2" algn="ctr"/>
                      <a:endParaRPr lang="cs-CZ" u="non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1" algn="ctr"/>
                      <a:r>
                        <a:rPr lang="cs-CZ" u="none" dirty="0">
                          <a:solidFill>
                            <a:schemeClr val="tx1"/>
                          </a:solidFill>
                        </a:rPr>
                        <a:t>Proudy fází </a:t>
                      </a:r>
                      <a:r>
                        <a:rPr lang="cs-CZ" b="1" u="none" dirty="0">
                          <a:solidFill>
                            <a:schemeClr val="tx1"/>
                          </a:solidFill>
                        </a:rPr>
                        <a:t>jsou stejné</a:t>
                      </a:r>
                      <a:r>
                        <a:rPr lang="cs-CZ" u="none" dirty="0">
                          <a:solidFill>
                            <a:schemeClr val="tx1"/>
                          </a:solidFill>
                        </a:rPr>
                        <a:t>, vektorový součet je nulový.</a:t>
                      </a:r>
                    </a:p>
                    <a:p>
                      <a:pPr marL="0" lvl="1" algn="ctr"/>
                      <a:r>
                        <a:rPr lang="cs-CZ" u="none" dirty="0">
                          <a:solidFill>
                            <a:schemeClr val="tx1"/>
                          </a:solidFill>
                        </a:rPr>
                        <a:t>Nulovým vodičem </a:t>
                      </a:r>
                      <a:r>
                        <a:rPr lang="cs-CZ" b="1" u="none" dirty="0">
                          <a:solidFill>
                            <a:schemeClr val="tx1"/>
                          </a:solidFill>
                        </a:rPr>
                        <a:t>neteče</a:t>
                      </a:r>
                      <a:r>
                        <a:rPr lang="cs-CZ" u="none" dirty="0">
                          <a:solidFill>
                            <a:schemeClr val="tx1"/>
                          </a:solidFill>
                        </a:rPr>
                        <a:t> proud.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515719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523FE6B-76B4-A2E6-1764-84215AA71205}"/>
              </a:ext>
            </a:extLst>
          </p:cNvPr>
          <p:cNvSpPr txBox="1"/>
          <p:nvPr/>
        </p:nvSpPr>
        <p:spPr>
          <a:xfrm>
            <a:off x="2915816" y="2895198"/>
            <a:ext cx="27944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Proud nulovým vodičem je vektorovým součtem proudů jednotlivých fází.</a:t>
            </a:r>
          </a:p>
        </p:txBody>
      </p:sp>
    </p:spTree>
    <p:extLst>
      <p:ext uri="{BB962C8B-B14F-4D97-AF65-F5344CB8AC3E}">
        <p14:creationId xmlns:p14="http://schemas.microsoft.com/office/powerpoint/2010/main" val="372640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7504" y="617233"/>
            <a:ext cx="8928992" cy="435503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Druhy sítí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6" t="35851" r="65000" b="42858"/>
          <a:stretch/>
        </p:blipFill>
        <p:spPr bwMode="auto">
          <a:xfrm>
            <a:off x="971600" y="1940683"/>
            <a:ext cx="2736304" cy="1659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6" t="35851" r="65000" b="35852"/>
          <a:stretch/>
        </p:blipFill>
        <p:spPr bwMode="auto">
          <a:xfrm>
            <a:off x="971600" y="4365104"/>
            <a:ext cx="2736304" cy="2205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3">
            <a:extLst>
              <a:ext uri="{FF2B5EF4-FFF2-40B4-BE49-F238E27FC236}">
                <a16:creationId xmlns:a16="http://schemas.microsoft.com/office/drawing/2014/main" id="{E8344A07-A86C-3790-BC9E-85D620203117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36004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3f výkon – druhy sítí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1E8602-A326-A5AA-9835-EF5A8B9A276E}"/>
              </a:ext>
            </a:extLst>
          </p:cNvPr>
          <p:cNvSpPr txBox="1"/>
          <p:nvPr/>
        </p:nvSpPr>
        <p:spPr>
          <a:xfrm>
            <a:off x="323528" y="1340768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Třívodičová</a:t>
            </a:r>
            <a:endParaRPr 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40330DF-1F78-C031-ED54-FD5C030243B7}"/>
              </a:ext>
            </a:extLst>
          </p:cNvPr>
          <p:cNvSpPr txBox="1"/>
          <p:nvPr/>
        </p:nvSpPr>
        <p:spPr>
          <a:xfrm>
            <a:off x="295789" y="3797837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Čtyřvodičová</a:t>
            </a:r>
            <a:r>
              <a:rPr 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3BBCB2D-AB8F-0D24-4093-C8A518852368}"/>
              </a:ext>
            </a:extLst>
          </p:cNvPr>
          <p:cNvSpPr txBox="1"/>
          <p:nvPr/>
        </p:nvSpPr>
        <p:spPr>
          <a:xfrm>
            <a:off x="4211960" y="1940683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Příklady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rozvody vysokého napětí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motory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transformátory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476B23-95BF-6847-1789-2631249E4B9E}"/>
              </a:ext>
            </a:extLst>
          </p:cNvPr>
          <p:cNvSpPr txBox="1"/>
          <p:nvPr/>
        </p:nvSpPr>
        <p:spPr>
          <a:xfrm>
            <a:off x="4211960" y="4284929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Příklady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distribuční síť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elektrické spotřebiče - sporák</a:t>
            </a:r>
          </a:p>
        </p:txBody>
      </p:sp>
    </p:spTree>
    <p:extLst>
      <p:ext uri="{BB962C8B-B14F-4D97-AF65-F5344CB8AC3E}">
        <p14:creationId xmlns:p14="http://schemas.microsoft.com/office/powerpoint/2010/main" val="356195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207785"/>
            <a:ext cx="8229600" cy="507511"/>
          </a:xfrm>
        </p:spPr>
        <p:txBody>
          <a:bodyPr>
            <a:normAutofit/>
          </a:bodyPr>
          <a:lstStyle/>
          <a:p>
            <a:pPr marL="393192" lvl="1" indent="0">
              <a:buNone/>
            </a:pPr>
            <a:r>
              <a:rPr lang="cs-CZ" sz="2400" b="1" dirty="0" err="1"/>
              <a:t>třívodičová</a:t>
            </a:r>
            <a:r>
              <a:rPr lang="cs-CZ" sz="2400" dirty="0"/>
              <a:t>                                 </a:t>
            </a:r>
            <a:r>
              <a:rPr lang="cs-CZ" sz="2400" b="1" dirty="0" err="1"/>
              <a:t>Čtyřvodičová</a:t>
            </a:r>
            <a:r>
              <a:rPr lang="cs-CZ" sz="2400" dirty="0"/>
              <a:t>  </a:t>
            </a:r>
            <a:endParaRPr lang="cs-CZ" baseline="-25000" dirty="0"/>
          </a:p>
          <a:p>
            <a:pPr marL="630936" lvl="2" indent="0">
              <a:buNone/>
            </a:pPr>
            <a:endParaRPr lang="cs-CZ" dirty="0"/>
          </a:p>
          <a:p>
            <a:pPr marL="393192" lvl="1" indent="0">
              <a:buNone/>
            </a:pPr>
            <a:endParaRPr lang="cs-CZ" dirty="0"/>
          </a:p>
          <a:p>
            <a:pPr marL="393192" lvl="1" indent="0">
              <a:buNone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4252688" cy="2895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44824"/>
            <a:ext cx="4252688" cy="2955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3">
            <a:extLst>
              <a:ext uri="{FF2B5EF4-FFF2-40B4-BE49-F238E27FC236}">
                <a16:creationId xmlns:a16="http://schemas.microsoft.com/office/drawing/2014/main" id="{36061F40-0EBC-6FEC-0693-48AF4A00F1D9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36004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3f výkon – souměrná zátěž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A78C613-23CF-A54C-CBD3-B1F8452A89A9}"/>
              </a:ext>
            </a:extLst>
          </p:cNvPr>
          <p:cNvSpPr txBox="1"/>
          <p:nvPr/>
        </p:nvSpPr>
        <p:spPr>
          <a:xfrm>
            <a:off x="251520" y="611396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Měření výkonu jedním wattmetrem</a:t>
            </a:r>
            <a:endParaRPr lang="cs-CZ" sz="24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B3AE58D-D4C7-7243-7134-C5075BBEC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6223861"/>
              </p:ext>
            </p:extLst>
          </p:nvPr>
        </p:nvGraphicFramePr>
        <p:xfrm>
          <a:off x="107504" y="5279375"/>
          <a:ext cx="893320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604">
                  <a:extLst>
                    <a:ext uri="{9D8B030D-6E8A-4147-A177-3AD203B41FA5}">
                      <a16:colId xmlns:a16="http://schemas.microsoft.com/office/drawing/2014/main" val="4064252374"/>
                    </a:ext>
                  </a:extLst>
                </a:gridCol>
                <a:gridCol w="4466604">
                  <a:extLst>
                    <a:ext uri="{9D8B030D-6E8A-4147-A177-3AD203B41FA5}">
                      <a16:colId xmlns:a16="http://schemas.microsoft.com/office/drawing/2014/main" val="23028215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Napěťová cívka a rezistory mají stejné odpory. Jejich spojením vzniknul umělý střed sítě, který zde nahrazuje chybějící nulový vodič. </a:t>
                      </a:r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Zde nulový vodič, netřeba nic vytvářet.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75065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751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266" y="1082354"/>
            <a:ext cx="2843550" cy="4019448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None/>
            </a:pPr>
            <a:r>
              <a:rPr lang="cs-CZ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Třívodičová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Vytvořili jsme umělý střed sítě spojením napěťových cívek do uzlu, který nahrazuje nulový vodič. </a:t>
            </a:r>
          </a:p>
          <a:p>
            <a:pPr marL="0" lvl="1" indent="0">
              <a:spcBef>
                <a:spcPts val="0"/>
              </a:spcBef>
              <a:buNone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cs-CZ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cs-CZ" sz="24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Čtyřvodičová</a:t>
            </a:r>
            <a:r>
              <a:rPr lang="cs-CZ" sz="2400" u="sng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cs-CZ" u="sng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>
              <a:spcBef>
                <a:spcPts val="0"/>
              </a:spcBef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Tady střed sítě = nulový vodič je, netřeba nic vytvářet.</a:t>
            </a:r>
          </a:p>
          <a:p>
            <a:pPr marL="0" lvl="1" indent="0">
              <a:spcBef>
                <a:spcPts val="0"/>
              </a:spcBef>
              <a:buNone/>
            </a:pPr>
            <a:endParaRPr lang="cs-CZ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spcBef>
                <a:spcPts val="0"/>
              </a:spcBef>
              <a:buNone/>
            </a:pPr>
            <a:endParaRPr lang="cs-CZ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4" t="30074" r="40000" b="34518"/>
          <a:stretch/>
        </p:blipFill>
        <p:spPr bwMode="auto">
          <a:xfrm>
            <a:off x="3022773" y="3883808"/>
            <a:ext cx="6048961" cy="2785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332" t="31111" r="9445" b="34657"/>
          <a:stretch/>
        </p:blipFill>
        <p:spPr bwMode="auto">
          <a:xfrm>
            <a:off x="3022776" y="980728"/>
            <a:ext cx="6048958" cy="2740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3">
            <a:extLst>
              <a:ext uri="{FF2B5EF4-FFF2-40B4-BE49-F238E27FC236}">
                <a16:creationId xmlns:a16="http://schemas.microsoft.com/office/drawing/2014/main" id="{EBE649D4-F862-A83C-78E1-D37B768C8220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36004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3f výkon – nesouměrná zátěž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C7A6B5B-76FE-A8E9-5019-B3C7E36D3A56}"/>
              </a:ext>
            </a:extLst>
          </p:cNvPr>
          <p:cNvSpPr txBox="1"/>
          <p:nvPr/>
        </p:nvSpPr>
        <p:spPr>
          <a:xfrm>
            <a:off x="251520" y="54868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/>
              <a:t>Měření výkonu třemi wattmetry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450623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4842" y="1082353"/>
            <a:ext cx="3034990" cy="14105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 err="1"/>
              <a:t>Áronovo</a:t>
            </a:r>
            <a:r>
              <a:rPr lang="cs-CZ" sz="2400" b="1" u="sng" dirty="0"/>
              <a:t> zapojení</a:t>
            </a:r>
          </a:p>
          <a:p>
            <a:pPr marL="0" lvl="1" indent="0">
              <a:buNone/>
            </a:pPr>
            <a:endParaRPr lang="cs-CZ" baseline="-25000" dirty="0"/>
          </a:p>
          <a:p>
            <a:pPr marL="0" lvl="1" indent="0">
              <a:buNone/>
            </a:pPr>
            <a:r>
              <a:rPr lang="cs-CZ" sz="3200" b="1" dirty="0"/>
              <a:t>P = P</a:t>
            </a:r>
            <a:r>
              <a:rPr lang="cs-CZ" sz="3200" b="1" baseline="-25000" dirty="0"/>
              <a:t>1</a:t>
            </a:r>
            <a:r>
              <a:rPr lang="cs-CZ" sz="3200" b="1" dirty="0"/>
              <a:t> + P</a:t>
            </a:r>
            <a:r>
              <a:rPr lang="cs-CZ" sz="3200" b="1" baseline="-25000" dirty="0"/>
              <a:t>2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" r="36"/>
          <a:stretch/>
        </p:blipFill>
        <p:spPr bwMode="auto">
          <a:xfrm>
            <a:off x="3059832" y="2015003"/>
            <a:ext cx="5935436" cy="3718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Nadpis 3">
            <a:extLst>
              <a:ext uri="{FF2B5EF4-FFF2-40B4-BE49-F238E27FC236}">
                <a16:creationId xmlns:a16="http://schemas.microsoft.com/office/drawing/2014/main" id="{93923098-73F7-2A6E-510F-215DC09CC568}"/>
              </a:ext>
            </a:extLst>
          </p:cNvPr>
          <p:cNvSpPr txBox="1">
            <a:spLocks/>
          </p:cNvSpPr>
          <p:nvPr/>
        </p:nvSpPr>
        <p:spPr>
          <a:xfrm>
            <a:off x="457200" y="116632"/>
            <a:ext cx="8229600" cy="36004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cs-CZ" sz="1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3f výkon – souměrná i nesouměrná zátěž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8FECF58-1CC7-88E3-DA4A-18B531C65773}"/>
              </a:ext>
            </a:extLst>
          </p:cNvPr>
          <p:cNvSpPr txBox="1"/>
          <p:nvPr/>
        </p:nvSpPr>
        <p:spPr>
          <a:xfrm>
            <a:off x="251520" y="548680"/>
            <a:ext cx="77048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u="sng" dirty="0"/>
              <a:t>Měření výkonu dvěma wattmetry</a:t>
            </a:r>
            <a:endParaRPr lang="cs-CZ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5C5870-CE5C-0AFB-1480-C3E5D54446D5}"/>
              </a:ext>
            </a:extLst>
          </p:cNvPr>
          <p:cNvSpPr txBox="1"/>
          <p:nvPr/>
        </p:nvSpPr>
        <p:spPr>
          <a:xfrm>
            <a:off x="148732" y="6165304"/>
            <a:ext cx="8167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Áron </a:t>
            </a:r>
            <a:r>
              <a:rPr lang="cs-CZ" dirty="0" err="1"/>
              <a:t>Déri</a:t>
            </a:r>
            <a:r>
              <a:rPr lang="cs-CZ" dirty="0"/>
              <a:t> = maďarský elektrotechnik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6D5431-ACF9-8B8D-EDC6-1BF8D51DC993}"/>
              </a:ext>
            </a:extLst>
          </p:cNvPr>
          <p:cNvSpPr txBox="1"/>
          <p:nvPr/>
        </p:nvSpPr>
        <p:spPr>
          <a:xfrm>
            <a:off x="5960278" y="5805264"/>
            <a:ext cx="2788186" cy="811811"/>
          </a:xfrm>
          <a:prstGeom prst="rect">
            <a:avLst/>
          </a:prstGeom>
          <a:solidFill>
            <a:schemeClr val="bg1"/>
          </a:solidFill>
        </p:spPr>
        <p:txBody>
          <a:bodyPr wrap="square" bIns="108000" rtlCol="0">
            <a:spAutoFit/>
          </a:bodyPr>
          <a:lstStyle/>
          <a:p>
            <a:pPr marL="0" lvl="1" indent="0">
              <a:buNone/>
            </a:pPr>
            <a:r>
              <a:rPr lang="cs-CZ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W2 měří proud L2 a její napětí proti L3.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756AF9-CE91-0CCE-F845-39322A51EFFB}"/>
              </a:ext>
            </a:extLst>
          </p:cNvPr>
          <p:cNvSpPr txBox="1"/>
          <p:nvPr/>
        </p:nvSpPr>
        <p:spPr>
          <a:xfrm>
            <a:off x="5648667" y="1110321"/>
            <a:ext cx="3034990" cy="811811"/>
          </a:xfrm>
          <a:prstGeom prst="rect">
            <a:avLst/>
          </a:prstGeom>
          <a:solidFill>
            <a:schemeClr val="bg1"/>
          </a:solidFill>
        </p:spPr>
        <p:txBody>
          <a:bodyPr wrap="square" bIns="108000" rtlCol="0">
            <a:spAutoFit/>
          </a:bodyPr>
          <a:lstStyle/>
          <a:p>
            <a:pPr marL="0" lvl="1" indent="0">
              <a:buNone/>
            </a:pPr>
            <a:r>
              <a:rPr lang="cs-CZ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W1 měří proud L1 a její napětí proti L3.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9C75F4-421B-CB81-87C0-011CE771C6F8}"/>
              </a:ext>
            </a:extLst>
          </p:cNvPr>
          <p:cNvSpPr txBox="1"/>
          <p:nvPr/>
        </p:nvSpPr>
        <p:spPr>
          <a:xfrm>
            <a:off x="24842" y="2592997"/>
            <a:ext cx="2938032" cy="2781581"/>
          </a:xfrm>
          <a:prstGeom prst="rect">
            <a:avLst/>
          </a:prstGeom>
          <a:solidFill>
            <a:schemeClr val="bg1"/>
          </a:solidFill>
        </p:spPr>
        <p:txBody>
          <a:bodyPr wrap="square" bIns="108000" rtlCol="0">
            <a:spAutoFit/>
          </a:bodyPr>
          <a:lstStyle/>
          <a:p>
            <a:pPr marL="0" lvl="1" indent="0">
              <a:buNone/>
            </a:pPr>
            <a:r>
              <a:rPr lang="cs-CZ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Všechny fáze se zúčastní: </a:t>
            </a:r>
          </a:p>
          <a:p>
            <a:pPr marL="0" lvl="1" indent="0">
              <a:buNone/>
            </a:pPr>
            <a:endParaRPr lang="cs-CZ" sz="32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r>
              <a:rPr lang="cs-CZ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L1, L2 pomohou měřit proudy.</a:t>
            </a:r>
          </a:p>
          <a:p>
            <a:pPr marL="0" lvl="1" indent="0">
              <a:buNone/>
            </a:pPr>
            <a:endParaRPr lang="cs-CZ" sz="32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>
              <a:buNone/>
            </a:pPr>
            <a:r>
              <a:rPr lang="cs-CZ" sz="3200" baseline="-25000" dirty="0">
                <a:latin typeface="Arial" panose="020B0604020202020204" pitchFamily="34" charset="0"/>
                <a:cs typeface="Arial" panose="020B0604020202020204" pitchFamily="34" charset="0"/>
              </a:rPr>
              <a:t>L3 pomůže měřit napětí. </a:t>
            </a:r>
          </a:p>
        </p:txBody>
      </p:sp>
    </p:spTree>
    <p:extLst>
      <p:ext uri="{BB962C8B-B14F-4D97-AF65-F5344CB8AC3E}">
        <p14:creationId xmlns:p14="http://schemas.microsoft.com/office/powerpoint/2010/main" val="1730931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2393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Vyjmenujte druhy sítí podle zatížení:</a:t>
            </a:r>
          </a:p>
          <a:p>
            <a:pPr marL="850392" lvl="1" indent="-457200">
              <a:buFont typeface="+mj-lt"/>
              <a:buAutoNum type="alphaLcParenR"/>
              <a:tabLst>
                <a:tab pos="4133850" algn="l"/>
                <a:tab pos="5121275" algn="l"/>
              </a:tabLst>
            </a:pPr>
            <a:r>
              <a:rPr lang="cs-CZ" dirty="0"/>
              <a:t> 	</a:t>
            </a:r>
          </a:p>
          <a:p>
            <a:pPr marL="850392" lvl="1" indent="-457200">
              <a:buFont typeface="+mj-lt"/>
              <a:buAutoNum type="alphaLcParenR"/>
              <a:tabLst>
                <a:tab pos="4133850" algn="l"/>
                <a:tab pos="5121275" algn="l"/>
              </a:tabLst>
            </a:pPr>
            <a:r>
              <a:rPr lang="cs-CZ" dirty="0"/>
              <a:t> 	</a:t>
            </a:r>
          </a:p>
          <a:p>
            <a:pPr>
              <a:tabLst>
                <a:tab pos="5121275" algn="l"/>
              </a:tabLst>
            </a:pPr>
            <a:r>
              <a:rPr lang="cs-CZ" dirty="0"/>
              <a:t>Vyjmenujte druhy sítí podle počtu vodičů:</a:t>
            </a:r>
          </a:p>
          <a:p>
            <a:pPr marL="850392" lvl="1" indent="-457200">
              <a:buFont typeface="+mj-lt"/>
              <a:buAutoNum type="alphaLcParenR"/>
              <a:tabLst>
                <a:tab pos="4133850" algn="l"/>
                <a:tab pos="5121275" algn="l"/>
              </a:tabLst>
            </a:pPr>
            <a:r>
              <a:rPr lang="cs-CZ" dirty="0"/>
              <a:t> 	</a:t>
            </a:r>
          </a:p>
          <a:p>
            <a:pPr marL="850392" lvl="1" indent="-457200">
              <a:buFont typeface="+mj-lt"/>
              <a:buAutoNum type="alphaLcParenR"/>
              <a:tabLst>
                <a:tab pos="4133850" algn="l"/>
                <a:tab pos="5121275" algn="l"/>
              </a:tabLst>
            </a:pPr>
            <a:r>
              <a:rPr lang="cs-CZ" dirty="0"/>
              <a:t> </a:t>
            </a:r>
          </a:p>
          <a:p>
            <a:r>
              <a:rPr lang="cs-CZ" dirty="0"/>
              <a:t>Popište, kolika W-metry je možno měřit výkon, </a:t>
            </a:r>
            <a:r>
              <a:rPr lang="cs-CZ"/>
              <a:t>kde a jak</a:t>
            </a:r>
            <a:r>
              <a:rPr lang="cs-CZ" dirty="0"/>
              <a:t>:</a:t>
            </a:r>
          </a:p>
          <a:p>
            <a:pPr marL="850392" lvl="1" indent="-457200">
              <a:buFont typeface="+mj-lt"/>
              <a:buAutoNum type="alphaLcParenR"/>
              <a:tabLst>
                <a:tab pos="4133850" algn="l"/>
                <a:tab pos="5121275" algn="l"/>
              </a:tabLst>
            </a:pPr>
            <a:r>
              <a:rPr lang="cs-CZ" dirty="0"/>
              <a:t> </a:t>
            </a:r>
          </a:p>
          <a:p>
            <a:pPr marL="850392" lvl="1" indent="-457200">
              <a:buFont typeface="+mj-lt"/>
              <a:buAutoNum type="alphaLcParenR"/>
              <a:tabLst>
                <a:tab pos="4133850" algn="l"/>
                <a:tab pos="5121275" algn="l"/>
              </a:tabLst>
            </a:pPr>
            <a:r>
              <a:rPr lang="cs-CZ" dirty="0"/>
              <a:t> </a:t>
            </a:r>
          </a:p>
          <a:p>
            <a:pPr marL="850392" lvl="1" indent="-457200">
              <a:buFont typeface="+mj-lt"/>
              <a:buAutoNum type="alphaLcParenR"/>
              <a:tabLst>
                <a:tab pos="4133850" algn="l"/>
                <a:tab pos="5121275" algn="l"/>
              </a:tabLst>
            </a:pPr>
            <a:r>
              <a:rPr lang="cs-CZ" dirty="0"/>
              <a:t>  </a:t>
            </a:r>
          </a:p>
          <a:p>
            <a:pPr marL="393192" lvl="1" indent="0">
              <a:buNone/>
            </a:pP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/>
              <a:t>Aktivita pro žáky   - Otázky</a:t>
            </a:r>
          </a:p>
        </p:txBody>
      </p:sp>
    </p:spTree>
    <p:extLst>
      <p:ext uri="{BB962C8B-B14F-4D97-AF65-F5344CB8AC3E}">
        <p14:creationId xmlns:p14="http://schemas.microsoft.com/office/powerpoint/2010/main" val="1885939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323935"/>
          </a:xfrm>
        </p:spPr>
        <p:txBody>
          <a:bodyPr>
            <a:normAutofit/>
          </a:bodyPr>
          <a:lstStyle/>
          <a:p>
            <a:r>
              <a:rPr lang="cs-CZ" dirty="0"/>
              <a:t>Vyjmenujte druhy třífázového výkonu</a:t>
            </a:r>
          </a:p>
          <a:p>
            <a:pPr lvl="1"/>
            <a:r>
              <a:rPr lang="cs-CZ" dirty="0"/>
              <a:t> výkon</a:t>
            </a:r>
          </a:p>
          <a:p>
            <a:pPr lvl="1"/>
            <a:r>
              <a:rPr lang="cs-CZ" dirty="0"/>
              <a:t> výkon</a:t>
            </a:r>
          </a:p>
          <a:p>
            <a:pPr lvl="1"/>
            <a:r>
              <a:rPr lang="cs-CZ" dirty="0"/>
              <a:t> výkon</a:t>
            </a:r>
          </a:p>
          <a:p>
            <a:r>
              <a:rPr lang="cs-CZ" dirty="0"/>
              <a:t>Jak se vypočte výkon v třífázové soustavě?</a:t>
            </a:r>
          </a:p>
          <a:p>
            <a:pPr lvl="1"/>
            <a:r>
              <a:rPr lang="cs-CZ" dirty="0"/>
              <a:t> </a:t>
            </a:r>
            <a:r>
              <a:rPr lang="cs-CZ" b="1" dirty="0"/>
              <a:t>P</a:t>
            </a:r>
            <a:r>
              <a:rPr lang="cs-CZ" dirty="0"/>
              <a:t> </a:t>
            </a:r>
            <a:r>
              <a:rPr lang="cs-CZ" baseline="-25000" dirty="0"/>
              <a:t>3f </a:t>
            </a:r>
            <a:r>
              <a:rPr lang="cs-CZ" dirty="0"/>
              <a:t>= </a:t>
            </a:r>
          </a:p>
          <a:p>
            <a:r>
              <a:rPr lang="cs-CZ" dirty="0"/>
              <a:t>Jak se zjistí třífázový výkon v Aronově zapojení</a:t>
            </a:r>
          </a:p>
          <a:p>
            <a:pPr lvl="1"/>
            <a:r>
              <a:rPr lang="cs-CZ" b="1" dirty="0"/>
              <a:t>P</a:t>
            </a:r>
            <a:r>
              <a:rPr lang="cs-CZ" dirty="0"/>
              <a:t> </a:t>
            </a:r>
            <a:r>
              <a:rPr lang="cs-CZ" baseline="-25000" dirty="0"/>
              <a:t>3f </a:t>
            </a:r>
            <a:r>
              <a:rPr lang="cs-CZ" dirty="0"/>
              <a:t>= 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1500" dirty="0"/>
              <a:t>Aktivita pro žáky   - Otázky</a:t>
            </a:r>
          </a:p>
        </p:txBody>
      </p:sp>
    </p:spTree>
    <p:extLst>
      <p:ext uri="{BB962C8B-B14F-4D97-AF65-F5344CB8AC3E}">
        <p14:creationId xmlns:p14="http://schemas.microsoft.com/office/powerpoint/2010/main" val="14478572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</TotalTime>
  <Words>724</Words>
  <Application>Microsoft Office PowerPoint</Application>
  <PresentationFormat>On-screen Show (4:3)</PresentationFormat>
  <Paragraphs>188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3f výkon</vt:lpstr>
      <vt:lpstr>3f výkon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Aktivita pro žáky   - Otázky</vt:lpstr>
      <vt:lpstr>Aktivita pro žáky   - Otázky</vt:lpstr>
      <vt:lpstr>Použitá literatura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112</cp:revision>
  <cp:lastPrinted>2024-11-26T11:09:52Z</cp:lastPrinted>
  <dcterms:created xsi:type="dcterms:W3CDTF">2011-08-12T09:23:29Z</dcterms:created>
  <dcterms:modified xsi:type="dcterms:W3CDTF">2025-04-11T20:47:48Z</dcterms:modified>
</cp:coreProperties>
</file>