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0" r:id="rId2"/>
    <p:sldId id="319" r:id="rId3"/>
    <p:sldId id="324" r:id="rId4"/>
    <p:sldId id="323" r:id="rId5"/>
    <p:sldId id="326" r:id="rId6"/>
    <p:sldId id="327" r:id="rId7"/>
    <p:sldId id="328" r:id="rId8"/>
    <p:sldId id="325" r:id="rId9"/>
    <p:sldId id="349" r:id="rId10"/>
    <p:sldId id="329" r:id="rId11"/>
    <p:sldId id="330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45" r:id="rId25"/>
    <p:sldId id="347" r:id="rId26"/>
    <p:sldId id="346" r:id="rId27"/>
    <p:sldId id="348" r:id="rId28"/>
    <p:sldId id="343" r:id="rId29"/>
    <p:sldId id="350" r:id="rId30"/>
    <p:sldId id="344" r:id="rId31"/>
    <p:sldId id="351" r:id="rId32"/>
    <p:sldId id="352" r:id="rId33"/>
    <p:sldId id="333" r:id="rId34"/>
    <p:sldId id="354" r:id="rId35"/>
    <p:sldId id="355" r:id="rId36"/>
    <p:sldId id="356" r:id="rId37"/>
    <p:sldId id="357" r:id="rId38"/>
    <p:sldId id="358" r:id="rId39"/>
    <p:sldId id="359" r:id="rId40"/>
    <p:sldId id="353" r:id="rId41"/>
    <p:sldId id="316" r:id="rId42"/>
    <p:sldId id="317" r:id="rId43"/>
    <p:sldId id="318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00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26" d="100"/>
          <a:sy n="126" d="100"/>
        </p:scale>
        <p:origin x="58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13.05.2025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13.05.2025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616EE-8FE9-E7C7-5F69-586402431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AE0AA3-4BC8-0BAB-CB4D-D1330F19C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365C20B-A4A5-747F-9DF1-8DC92C3A8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B36C5C-A939-C81A-CD99-A4EB340AA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36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EA5B4-4062-142D-9C94-6682556CC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D6023EB-E055-7FEA-4E75-02E3F2784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25549A-4DDB-933E-26DE-14D381995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78F254-D29B-6770-16CC-EBAC61056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2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BC4E-DA4F-A152-1794-DAE53A348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78F53C5-E8D6-E919-AAC4-35B4D5584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C506CAE-6C09-3271-BBC5-FDFA08816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71A199-D8E9-EFB7-8F9A-3A4EDA5C5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9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95663-4B78-7F72-0800-A1AAB8BD7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4B0561-71C6-0776-84CA-F43B0037B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4B8362-322C-28C6-179D-A42F1DF5F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376063-261B-B45A-9334-FC03FB961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99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83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36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esmos.com/calculator/9pdze1hy2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esmos.com/calculator/ewlywgof9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esmos.com/calculator/lrf4pagyq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esmos.com/calculator/axjr4ep9q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electronics-club.com/wp-content/uploads/2019/09/Alternate-Mode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onics-club.com/wp-content/uploads/2019/09/Chop-Mod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hyperphysics.phy-astr.gsu.edu/hbase/Electronic/oscope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e-najizdarne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dametrix.com/oscop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FqNTuD9C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060848"/>
            <a:ext cx="84969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Osciloskop</a:t>
            </a:r>
          </a:p>
          <a:p>
            <a:pPr algn="ctr"/>
            <a:r>
              <a:rPr lang="cs-CZ" sz="28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můžeme</a:t>
            </a:r>
            <a:r>
              <a:rPr lang="en-US" sz="2000" dirty="0"/>
              <a:t> </a:t>
            </a:r>
            <a:r>
              <a:rPr lang="en-US" sz="2000" dirty="0" err="1"/>
              <a:t>představit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nabité</a:t>
            </a:r>
            <a:r>
              <a:rPr lang="en-US" sz="2000" dirty="0"/>
              <a:t> </a:t>
            </a:r>
            <a:r>
              <a:rPr lang="en-US" sz="2000" dirty="0" err="1"/>
              <a:t>kuličky</a:t>
            </a:r>
            <a:r>
              <a:rPr lang="en-US" sz="2000" dirty="0"/>
              <a:t>. Proto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přitahovány</a:t>
            </a:r>
            <a:r>
              <a:rPr lang="en-US" sz="2000" dirty="0"/>
              <a:t> k </a:t>
            </a:r>
            <a:r>
              <a:rPr lang="en-US" sz="2000" dirty="0" err="1"/>
              <a:t>tělesům</a:t>
            </a:r>
            <a:r>
              <a:rPr lang="en-US" sz="2000" dirty="0"/>
              <a:t> </a:t>
            </a:r>
            <a:r>
              <a:rPr lang="en-US" sz="2000" dirty="0" err="1"/>
              <a:t>kladně</a:t>
            </a:r>
            <a:r>
              <a:rPr lang="en-US" sz="2000" dirty="0"/>
              <a:t> </a:t>
            </a:r>
            <a:r>
              <a:rPr lang="en-US" sz="2000" dirty="0" err="1"/>
              <a:t>nabitým</a:t>
            </a:r>
            <a:r>
              <a:rPr lang="en-US" sz="2000" dirty="0"/>
              <a:t>, </a:t>
            </a:r>
            <a:r>
              <a:rPr lang="en-US" sz="2000" dirty="0" err="1"/>
              <a:t>odpuzovány</a:t>
            </a:r>
            <a:r>
              <a:rPr lang="en-US" sz="2000" dirty="0"/>
              <a:t> od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nabitých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703573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Nechme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proletovat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destičkami</a:t>
            </a:r>
            <a:r>
              <a:rPr lang="en-US" sz="2000" dirty="0"/>
              <a:t>: </a:t>
            </a:r>
            <a:r>
              <a:rPr lang="cs-CZ" sz="2000" dirty="0">
                <a:solidFill>
                  <a:srgbClr val="0000FF"/>
                </a:solidFill>
              </a:rPr>
              <a:t>pravá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nabitá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záporně</a:t>
            </a:r>
            <a:r>
              <a:rPr lang="en-US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levá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kladně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Kam</a:t>
            </a:r>
            <a:r>
              <a:rPr lang="en-US" sz="2000" dirty="0"/>
              <a:t> se proud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ohne</a:t>
            </a:r>
            <a:r>
              <a:rPr lang="en-US" sz="2000" dirty="0"/>
              <a:t>?</a:t>
            </a:r>
          </a:p>
          <a:p>
            <a:r>
              <a:rPr lang="cs-CZ" sz="2000" dirty="0"/>
              <a:t>Doleva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Tomu</a:t>
            </a:r>
            <a:r>
              <a:rPr lang="en-US" sz="2000" dirty="0"/>
              <a:t> v </a:t>
            </a:r>
            <a:r>
              <a:rPr lang="en-US" sz="2000" dirty="0" err="1"/>
              <a:t>osciloskopu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b="1" dirty="0" err="1"/>
              <a:t>horizontální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dirty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16016" y="296397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08104" y="2058928"/>
            <a:ext cx="441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</a:rPr>
              <a:t>-</a:t>
            </a:r>
            <a:endParaRPr lang="cs-CZ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můžeme</a:t>
            </a:r>
            <a:r>
              <a:rPr lang="en-US" sz="2000" dirty="0"/>
              <a:t> </a:t>
            </a:r>
            <a:r>
              <a:rPr lang="en-US" sz="2000" dirty="0" err="1"/>
              <a:t>představit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nabité</a:t>
            </a:r>
            <a:r>
              <a:rPr lang="en-US" sz="2000" dirty="0"/>
              <a:t> </a:t>
            </a:r>
            <a:r>
              <a:rPr lang="en-US" sz="2000" dirty="0" err="1"/>
              <a:t>kuličky</a:t>
            </a:r>
            <a:r>
              <a:rPr lang="en-US" sz="2000" dirty="0"/>
              <a:t>. Proto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přitahovány</a:t>
            </a:r>
            <a:r>
              <a:rPr lang="en-US" sz="2000" dirty="0"/>
              <a:t> k </a:t>
            </a:r>
            <a:r>
              <a:rPr lang="en-US" sz="2000" dirty="0" err="1"/>
              <a:t>tělesům</a:t>
            </a:r>
            <a:r>
              <a:rPr lang="en-US" sz="2000" dirty="0"/>
              <a:t> </a:t>
            </a:r>
            <a:r>
              <a:rPr lang="en-US" sz="2000" dirty="0" err="1"/>
              <a:t>kladně</a:t>
            </a:r>
            <a:r>
              <a:rPr lang="en-US" sz="2000" dirty="0"/>
              <a:t> </a:t>
            </a:r>
            <a:r>
              <a:rPr lang="en-US" sz="2000" dirty="0" err="1"/>
              <a:t>nabitým</a:t>
            </a:r>
            <a:r>
              <a:rPr lang="en-US" sz="2000" dirty="0"/>
              <a:t>, </a:t>
            </a:r>
            <a:r>
              <a:rPr lang="en-US" sz="2000" dirty="0" err="1"/>
              <a:t>odpuzovány</a:t>
            </a:r>
            <a:r>
              <a:rPr lang="en-US" sz="2000" dirty="0"/>
              <a:t> od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nabitých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703573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Nechme</a:t>
            </a:r>
            <a:r>
              <a:rPr lang="en-US" sz="2000" dirty="0"/>
              <a:t> proud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proletovat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destičkami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00FF"/>
                </a:solidFill>
              </a:rPr>
              <a:t>dolní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nabitá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záporně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FF0000"/>
                </a:solidFill>
              </a:rPr>
              <a:t>horní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kladně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Kam</a:t>
            </a:r>
            <a:r>
              <a:rPr lang="en-US" sz="2000" dirty="0"/>
              <a:t> se proud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ohne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Nahoru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Tomu</a:t>
            </a:r>
            <a:r>
              <a:rPr lang="en-US" sz="2000" dirty="0"/>
              <a:t> v </a:t>
            </a:r>
            <a:r>
              <a:rPr lang="en-US" sz="2000" dirty="0" err="1"/>
              <a:t>osciloskopu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dirty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54880" y="2165237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3968" y="2492896"/>
            <a:ext cx="441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</a:rPr>
              <a:t>-</a:t>
            </a:r>
            <a:endParaRPr lang="cs-CZ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7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chceme</a:t>
            </a:r>
            <a:r>
              <a:rPr lang="en-US" sz="2000" dirty="0"/>
              <a:t> </a:t>
            </a:r>
            <a:r>
              <a:rPr lang="en-US" sz="2000" dirty="0" err="1"/>
              <a:t>zobrazit</a:t>
            </a:r>
            <a:r>
              <a:rPr lang="en-US" sz="2000" dirty="0"/>
              <a:t>, </a:t>
            </a:r>
            <a:r>
              <a:rPr lang="en-US" sz="2000" dirty="0" err="1"/>
              <a:t>přivedeme</a:t>
            </a:r>
            <a:r>
              <a:rPr lang="en-US" sz="2000" dirty="0"/>
              <a:t> na ty </a:t>
            </a:r>
            <a:r>
              <a:rPr lang="en-US" sz="2000" dirty="0" err="1"/>
              <a:t>destičky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vertikálně</a:t>
            </a:r>
            <a:r>
              <a:rPr lang="en-US" sz="2000" dirty="0"/>
              <a:t>.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pohybovat</a:t>
            </a:r>
            <a:r>
              <a:rPr lang="en-US" sz="2000" dirty="0"/>
              <a:t> </a:t>
            </a:r>
            <a:r>
              <a:rPr lang="en-US" sz="2000" dirty="0" err="1"/>
              <a:t>paprskem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 – </a:t>
            </a:r>
            <a:r>
              <a:rPr lang="en-US" sz="2000" dirty="0" err="1"/>
              <a:t>dolů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703573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Těmto</a:t>
            </a:r>
            <a:r>
              <a:rPr lang="en-US" sz="2000" dirty="0"/>
              <a:t> </a:t>
            </a:r>
            <a:r>
              <a:rPr lang="en-US" sz="2000" dirty="0" err="1"/>
              <a:t>destičkám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dirty="0" err="1"/>
              <a:t>vertikální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vertikálně</a:t>
            </a:r>
            <a:r>
              <a:rPr lang="en-US" sz="2000" dirty="0"/>
              <a:t>. </a:t>
            </a:r>
          </a:p>
          <a:p>
            <a:r>
              <a:rPr lang="en-US" sz="2000" i="1" dirty="0"/>
              <a:t>I </a:t>
            </a:r>
            <a:r>
              <a:rPr lang="en-US" sz="2000" i="1" dirty="0" err="1"/>
              <a:t>když</a:t>
            </a:r>
            <a:r>
              <a:rPr lang="en-US" sz="2000" i="1" dirty="0"/>
              <a:t>, </a:t>
            </a:r>
            <a:r>
              <a:rPr lang="en-US" sz="2000" i="1" dirty="0" err="1"/>
              <a:t>jak</a:t>
            </a:r>
            <a:r>
              <a:rPr lang="en-US" sz="2000" i="1" dirty="0"/>
              <a:t> </a:t>
            </a:r>
            <a:r>
              <a:rPr lang="en-US" sz="2000" i="1" dirty="0" err="1"/>
              <a:t>vidíme</a:t>
            </a:r>
            <a:r>
              <a:rPr lang="en-US" sz="2000" i="1" dirty="0"/>
              <a:t> z </a:t>
            </a:r>
            <a:r>
              <a:rPr lang="en-US" sz="2000" i="1" dirty="0" err="1"/>
              <a:t>obrázku</a:t>
            </a:r>
            <a:r>
              <a:rPr lang="en-US" sz="2000" i="1" dirty="0"/>
              <a:t>, </a:t>
            </a:r>
            <a:r>
              <a:rPr lang="en-US" sz="2000" i="1" dirty="0" err="1"/>
              <a:t>jsou</a:t>
            </a:r>
            <a:r>
              <a:rPr lang="en-US" sz="2000" i="1" dirty="0"/>
              <a:t> </a:t>
            </a:r>
            <a:r>
              <a:rPr lang="en-US" sz="2000" i="1" dirty="0" err="1"/>
              <a:t>vlastně</a:t>
            </a:r>
            <a:r>
              <a:rPr lang="en-US" sz="2000" i="1" dirty="0"/>
              <a:t> </a:t>
            </a:r>
            <a:r>
              <a:rPr lang="en-US" sz="2000" i="1" dirty="0" err="1"/>
              <a:t>umístěné</a:t>
            </a:r>
            <a:r>
              <a:rPr lang="en-US" sz="2000" i="1" dirty="0"/>
              <a:t> </a:t>
            </a:r>
            <a:r>
              <a:rPr lang="en-US" sz="2000" i="1" dirty="0" err="1"/>
              <a:t>vodorovně</a:t>
            </a:r>
            <a:r>
              <a:rPr lang="en-US" sz="2000" i="1" dirty="0"/>
              <a:t>.</a:t>
            </a:r>
          </a:p>
          <a:p>
            <a:endParaRPr lang="en-US" sz="2000" i="1" dirty="0"/>
          </a:p>
          <a:p>
            <a:r>
              <a:rPr lang="en-US" sz="2000" dirty="0"/>
              <a:t>Pro </a:t>
            </a:r>
            <a:r>
              <a:rPr lang="en-US" sz="2000" dirty="0" err="1"/>
              <a:t>účinné</a:t>
            </a:r>
            <a:r>
              <a:rPr lang="en-US" sz="2000" dirty="0"/>
              <a:t> </a:t>
            </a:r>
            <a:r>
              <a:rPr lang="en-US" sz="2000" dirty="0" err="1"/>
              <a:t>vychylování</a:t>
            </a:r>
            <a:r>
              <a:rPr lang="en-US" sz="2000" dirty="0"/>
              <a:t> je </a:t>
            </a:r>
            <a:r>
              <a:rPr lang="en-US" sz="2000" dirty="0" err="1"/>
              <a:t>zapotřebí</a:t>
            </a:r>
            <a:r>
              <a:rPr lang="en-US" sz="2000" dirty="0"/>
              <a:t> </a:t>
            </a: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.</a:t>
            </a:r>
          </a:p>
          <a:p>
            <a:r>
              <a:rPr lang="en-US" sz="2000" dirty="0"/>
              <a:t>Proto </a:t>
            </a:r>
            <a:r>
              <a:rPr lang="en-US" sz="2000" dirty="0" err="1"/>
              <a:t>budeme</a:t>
            </a:r>
            <a:r>
              <a:rPr lang="en-US" sz="2000" dirty="0"/>
              <a:t> </a:t>
            </a:r>
            <a:r>
              <a:rPr lang="en-US" sz="2000" dirty="0" err="1"/>
              <a:t>muset</a:t>
            </a:r>
            <a:r>
              <a:rPr lang="en-US" sz="2000" dirty="0"/>
              <a:t> </a:t>
            </a:r>
            <a:r>
              <a:rPr lang="en-US" sz="2000" dirty="0" err="1"/>
              <a:t>zobrazovaný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předtím</a:t>
            </a:r>
            <a:r>
              <a:rPr lang="en-US" sz="2000" dirty="0"/>
              <a:t> </a:t>
            </a:r>
            <a:r>
              <a:rPr lang="en-US" sz="2000" dirty="0" err="1"/>
              <a:t>zesílit</a:t>
            </a:r>
            <a:r>
              <a:rPr lang="en-US" sz="2000" dirty="0"/>
              <a:t>. A </a:t>
            </a:r>
            <a:r>
              <a:rPr lang="en-US" sz="2000" dirty="0" err="1"/>
              <a:t>zařídit</a:t>
            </a:r>
            <a:r>
              <a:rPr lang="en-US" sz="2000" dirty="0"/>
              <a:t>, aby se na </a:t>
            </a:r>
            <a:r>
              <a:rPr lang="en-US" sz="2000" dirty="0" err="1"/>
              <a:t>destičky</a:t>
            </a:r>
            <a:r>
              <a:rPr lang="en-US" sz="2000" dirty="0"/>
              <a:t> </a:t>
            </a:r>
            <a:r>
              <a:rPr lang="en-US" sz="2000" dirty="0" err="1"/>
              <a:t>dostával</a:t>
            </a:r>
            <a:r>
              <a:rPr lang="en-US" sz="2000" dirty="0"/>
              <a:t> v </a:t>
            </a:r>
            <a:r>
              <a:rPr lang="en-US" sz="2000" dirty="0" err="1"/>
              <a:t>protifázi</a:t>
            </a:r>
            <a:r>
              <a:rPr lang="en-US" sz="2000" dirty="0"/>
              <a:t>: </a:t>
            </a:r>
            <a:r>
              <a:rPr lang="en-US" sz="2000" dirty="0" err="1"/>
              <a:t>když</a:t>
            </a:r>
            <a:r>
              <a:rPr lang="en-US" sz="2000" dirty="0"/>
              <a:t> na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</a:t>
            </a:r>
            <a:r>
              <a:rPr lang="en-US" sz="2000" dirty="0" err="1"/>
              <a:t>stoupá</a:t>
            </a:r>
            <a:r>
              <a:rPr lang="en-US" sz="2000" dirty="0"/>
              <a:t>, na </a:t>
            </a:r>
            <a:r>
              <a:rPr lang="en-US" sz="2000" dirty="0" err="1"/>
              <a:t>druhé</a:t>
            </a:r>
            <a:r>
              <a:rPr lang="en-US" sz="2000" dirty="0"/>
              <a:t> </a:t>
            </a:r>
            <a:r>
              <a:rPr lang="en-US" sz="2000" dirty="0" err="1"/>
              <a:t>klesá</a:t>
            </a:r>
            <a:r>
              <a:rPr lang="cs-CZ" sz="2000"/>
              <a:t>.</a:t>
            </a:r>
            <a:endParaRPr lang="en-US" sz="2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4572000" y="2708920"/>
            <a:ext cx="576064" cy="792088"/>
          </a:xfrm>
          <a:prstGeom prst="roundRect">
            <a:avLst/>
          </a:prstGeom>
          <a:noFill/>
          <a:ln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60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 ty </a:t>
            </a:r>
            <a:r>
              <a:rPr lang="en-US" sz="2000" dirty="0" err="1"/>
              <a:t>destičky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horizontálně</a:t>
            </a:r>
            <a:r>
              <a:rPr lang="en-US" sz="2000" dirty="0"/>
              <a:t>, </a:t>
            </a:r>
            <a:r>
              <a:rPr lang="en-US" sz="2000" dirty="0" err="1"/>
              <a:t>musíme</a:t>
            </a:r>
            <a:r>
              <a:rPr lang="en-US" sz="2000" dirty="0"/>
              <a:t> </a:t>
            </a:r>
            <a:r>
              <a:rPr lang="en-US" sz="2000" dirty="0" err="1"/>
              <a:t>přivést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pohybovat</a:t>
            </a:r>
            <a:r>
              <a:rPr lang="en-US" sz="2000" dirty="0"/>
              <a:t> </a:t>
            </a:r>
            <a:r>
              <a:rPr lang="en-US" sz="2000" dirty="0" err="1"/>
              <a:t>paprskem</a:t>
            </a:r>
            <a:r>
              <a:rPr lang="en-US" sz="2000" dirty="0"/>
              <a:t> </a:t>
            </a:r>
            <a:r>
              <a:rPr lang="en-US" sz="2000" dirty="0" err="1"/>
              <a:t>rovnoměrně</a:t>
            </a:r>
            <a:r>
              <a:rPr lang="en-US" sz="2000" dirty="0"/>
              <a:t>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. A </a:t>
            </a:r>
            <a:r>
              <a:rPr lang="en-US" sz="2000" dirty="0" err="1"/>
              <a:t>zprava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prudce</a:t>
            </a:r>
            <a:r>
              <a:rPr lang="en-US" sz="2000" dirty="0"/>
              <a:t> </a:t>
            </a:r>
            <a:r>
              <a:rPr lang="en-US" sz="2000" dirty="0" err="1"/>
              <a:t>zpátky</a:t>
            </a:r>
            <a:r>
              <a:rPr lang="en-US" sz="2000" dirty="0"/>
              <a:t> </a:t>
            </a:r>
            <a:r>
              <a:rPr lang="en-US" sz="2000" dirty="0" err="1"/>
              <a:t>doleva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musíme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a </a:t>
            </a:r>
            <a:r>
              <a:rPr lang="en-US" sz="2000" dirty="0" err="1"/>
              <a:t>znovu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414" y="1916832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Těmto</a:t>
            </a:r>
            <a:r>
              <a:rPr lang="en-US" sz="2000" dirty="0"/>
              <a:t> </a:t>
            </a:r>
            <a:r>
              <a:rPr lang="en-US" sz="2000" dirty="0" err="1"/>
              <a:t>destičkám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dirty="0" err="1"/>
              <a:t>horizontální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horizontálně</a:t>
            </a:r>
            <a:r>
              <a:rPr lang="en-US" sz="2000" dirty="0"/>
              <a:t>. </a:t>
            </a:r>
          </a:p>
          <a:p>
            <a:r>
              <a:rPr lang="en-US" sz="2000" i="1" dirty="0"/>
              <a:t>I </a:t>
            </a:r>
            <a:r>
              <a:rPr lang="en-US" sz="2000" i="1" dirty="0" err="1"/>
              <a:t>když</a:t>
            </a:r>
            <a:r>
              <a:rPr lang="en-US" sz="2000" i="1" dirty="0"/>
              <a:t>, </a:t>
            </a:r>
            <a:r>
              <a:rPr lang="en-US" sz="2000" i="1" dirty="0" err="1"/>
              <a:t>jak</a:t>
            </a:r>
            <a:r>
              <a:rPr lang="en-US" sz="2000" i="1" dirty="0"/>
              <a:t> </a:t>
            </a:r>
            <a:r>
              <a:rPr lang="en-US" sz="2000" i="1" dirty="0" err="1"/>
              <a:t>vidíme</a:t>
            </a:r>
            <a:r>
              <a:rPr lang="en-US" sz="2000" i="1" dirty="0"/>
              <a:t> z </a:t>
            </a:r>
            <a:r>
              <a:rPr lang="en-US" sz="2000" i="1" dirty="0" err="1"/>
              <a:t>obrázku</a:t>
            </a:r>
            <a:r>
              <a:rPr lang="en-US" sz="2000" i="1" dirty="0"/>
              <a:t>, </a:t>
            </a:r>
            <a:r>
              <a:rPr lang="en-US" sz="2000" i="1" dirty="0" err="1"/>
              <a:t>jsou</a:t>
            </a:r>
            <a:r>
              <a:rPr lang="en-US" sz="2000" i="1" dirty="0"/>
              <a:t> </a:t>
            </a:r>
            <a:r>
              <a:rPr lang="en-US" sz="2000" i="1" dirty="0" err="1"/>
              <a:t>vlastně</a:t>
            </a:r>
            <a:r>
              <a:rPr lang="en-US" sz="2000" i="1" dirty="0"/>
              <a:t> </a:t>
            </a:r>
            <a:r>
              <a:rPr lang="en-US" sz="2000" i="1" dirty="0" err="1"/>
              <a:t>umístěné</a:t>
            </a:r>
            <a:r>
              <a:rPr lang="en-US" sz="2000" i="1" dirty="0"/>
              <a:t> </a:t>
            </a:r>
            <a:r>
              <a:rPr lang="en-US" sz="2000" i="1" dirty="0" err="1"/>
              <a:t>svisle</a:t>
            </a:r>
            <a:r>
              <a:rPr lang="en-US" sz="2000" i="1" dirty="0"/>
              <a:t>.</a:t>
            </a:r>
          </a:p>
          <a:p>
            <a:endParaRPr lang="en-US" sz="2000" i="1" dirty="0"/>
          </a:p>
          <a:p>
            <a:r>
              <a:rPr lang="en-US" sz="2000" dirty="0" err="1"/>
              <a:t>Jaký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vhodný</a:t>
            </a:r>
            <a:r>
              <a:rPr lang="en-US" sz="2000" dirty="0"/>
              <a:t> pro </a:t>
            </a:r>
            <a:r>
              <a:rPr lang="en-US" sz="2000" dirty="0" err="1"/>
              <a:t>pomalou</a:t>
            </a:r>
            <a:r>
              <a:rPr lang="en-US" sz="2000" dirty="0"/>
              <a:t> </a:t>
            </a:r>
            <a:r>
              <a:rPr lang="en-US" sz="2000" dirty="0" err="1"/>
              <a:t>rovnoměrnou</a:t>
            </a:r>
            <a:r>
              <a:rPr lang="en-US" sz="2000" dirty="0"/>
              <a:t> </a:t>
            </a:r>
            <a:r>
              <a:rPr lang="en-US" sz="2000" dirty="0" err="1"/>
              <a:t>cestu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, </a:t>
            </a:r>
            <a:r>
              <a:rPr lang="en-US" sz="2000" dirty="0" err="1"/>
              <a:t>prudký</a:t>
            </a:r>
            <a:r>
              <a:rPr lang="en-US" sz="2000" dirty="0"/>
              <a:t> </a:t>
            </a:r>
            <a:r>
              <a:rPr lang="en-US" sz="2000" dirty="0" err="1"/>
              <a:t>návrat</a:t>
            </a:r>
            <a:r>
              <a:rPr lang="en-US" sz="2000" dirty="0"/>
              <a:t> </a:t>
            </a:r>
            <a:r>
              <a:rPr lang="en-US" sz="2000" dirty="0" err="1"/>
              <a:t>zpět</a:t>
            </a:r>
            <a:r>
              <a:rPr lang="en-US" sz="2000" dirty="0"/>
              <a:t> </a:t>
            </a:r>
            <a:r>
              <a:rPr lang="en-US" sz="2000" dirty="0" err="1"/>
              <a:t>doleva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b="1" dirty="0" err="1"/>
              <a:t>Pilový</a:t>
            </a:r>
            <a:r>
              <a:rPr lang="en-US" sz="2000" b="1" dirty="0"/>
              <a:t> </a:t>
            </a:r>
            <a:r>
              <a:rPr lang="en-US" sz="2000" b="1" dirty="0" err="1"/>
              <a:t>signál</a:t>
            </a:r>
            <a:r>
              <a:rPr lang="en-US" sz="2000" b="1" dirty="0"/>
              <a:t>:</a:t>
            </a:r>
          </a:p>
        </p:txBody>
      </p:sp>
      <p:sp>
        <p:nvSpPr>
          <p:cNvPr id="11" name="Zaoblený obdélník 10"/>
          <p:cNvSpPr/>
          <p:nvPr/>
        </p:nvSpPr>
        <p:spPr>
          <a:xfrm rot="2512291">
            <a:off x="5096596" y="2825496"/>
            <a:ext cx="576064" cy="792088"/>
          </a:xfrm>
          <a:prstGeom prst="roundRect">
            <a:avLst/>
          </a:prstGeom>
          <a:noFill/>
          <a:ln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" y="5733256"/>
            <a:ext cx="8899074" cy="3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9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Elektronový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rozsvítí</a:t>
            </a:r>
            <a:r>
              <a:rPr lang="en-US" sz="2000" dirty="0"/>
              <a:t> </a:t>
            </a:r>
            <a:r>
              <a:rPr lang="en-US" sz="2000" dirty="0" err="1"/>
              <a:t>luminofor</a:t>
            </a:r>
            <a:r>
              <a:rPr lang="en-US" sz="2000" dirty="0"/>
              <a:t> </a:t>
            </a:r>
            <a:r>
              <a:rPr lang="en-US" sz="2000" dirty="0" err="1"/>
              <a:t>jen</a:t>
            </a:r>
            <a:r>
              <a:rPr lang="en-US" sz="2000" dirty="0"/>
              <a:t> na </a:t>
            </a:r>
            <a:r>
              <a:rPr lang="en-US" sz="2000" dirty="0" err="1"/>
              <a:t>okamžik</a:t>
            </a:r>
            <a:r>
              <a:rPr lang="en-US" sz="2000" dirty="0"/>
              <a:t>. Proto </a:t>
            </a:r>
            <a:r>
              <a:rPr lang="en-US" sz="2000" dirty="0" err="1"/>
              <a:t>nestačí</a:t>
            </a:r>
            <a:r>
              <a:rPr lang="en-US" sz="2000" dirty="0"/>
              <a:t> </a:t>
            </a:r>
            <a:r>
              <a:rPr lang="en-US" sz="2000" dirty="0" err="1"/>
              <a:t>nakreslit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jen</a:t>
            </a:r>
            <a:r>
              <a:rPr lang="en-US" sz="2000" dirty="0"/>
              <a:t> </a:t>
            </a:r>
            <a:r>
              <a:rPr lang="en-US" sz="2000" dirty="0" err="1"/>
              <a:t>jednou</a:t>
            </a:r>
            <a:r>
              <a:rPr lang="en-US" sz="2000" dirty="0"/>
              <a:t>. </a:t>
            </a:r>
            <a:r>
              <a:rPr lang="en-US" sz="2000" dirty="0" err="1"/>
              <a:t>Obrázek</a:t>
            </a:r>
            <a:r>
              <a:rPr lang="en-US" sz="2000" dirty="0"/>
              <a:t> by </a:t>
            </a:r>
            <a:r>
              <a:rPr lang="en-US" sz="2000" dirty="0" err="1"/>
              <a:t>hned</a:t>
            </a:r>
            <a:r>
              <a:rPr lang="en-US" sz="2000" dirty="0"/>
              <a:t> </a:t>
            </a:r>
            <a:r>
              <a:rPr lang="en-US" sz="2000" dirty="0" err="1"/>
              <a:t>zhasnul</a:t>
            </a:r>
            <a:r>
              <a:rPr lang="en-US" sz="2000" dirty="0"/>
              <a:t>. 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414" y="1916832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 </a:t>
            </a:r>
            <a:r>
              <a:rPr lang="en-US" sz="2000" dirty="0" err="1"/>
              <a:t>nutné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a </a:t>
            </a:r>
            <a:r>
              <a:rPr lang="en-US" sz="2000" dirty="0" err="1"/>
              <a:t>znovu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Pomalu</a:t>
            </a:r>
            <a:r>
              <a:rPr lang="en-US" sz="2000" dirty="0"/>
              <a:t>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 a </a:t>
            </a:r>
            <a:r>
              <a:rPr lang="en-US" sz="2000" dirty="0" err="1"/>
              <a:t>prudce</a:t>
            </a:r>
            <a:r>
              <a:rPr lang="en-US" sz="2000" dirty="0"/>
              <a:t> </a:t>
            </a:r>
            <a:r>
              <a:rPr lang="en-US" sz="2000" dirty="0" err="1"/>
              <a:t>zpátky</a:t>
            </a:r>
            <a:r>
              <a:rPr lang="en-US" sz="2000" dirty="0"/>
              <a:t>.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znovu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rychle</a:t>
            </a:r>
            <a:r>
              <a:rPr lang="en-US" sz="2000" dirty="0"/>
              <a:t>, aby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nepostřehlo</a:t>
            </a:r>
            <a:r>
              <a:rPr lang="en-US" sz="2000" dirty="0"/>
              <a:t> </a:t>
            </a:r>
            <a:r>
              <a:rPr lang="en-US" sz="2000" dirty="0" err="1"/>
              <a:t>blikání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Každý</a:t>
            </a:r>
            <a:r>
              <a:rPr lang="en-US" sz="2000" dirty="0"/>
              <a:t>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běh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 </a:t>
            </a:r>
            <a:r>
              <a:rPr lang="en-US" sz="2000" dirty="0" err="1"/>
              <a:t>obrázek</a:t>
            </a:r>
            <a:r>
              <a:rPr lang="en-US" sz="2000" dirty="0"/>
              <a:t> do </a:t>
            </a:r>
            <a:r>
              <a:rPr lang="en-US" sz="2000" dirty="0" err="1"/>
              <a:t>stejného</a:t>
            </a:r>
            <a:r>
              <a:rPr lang="en-US" sz="2000" dirty="0"/>
              <a:t> </a:t>
            </a:r>
            <a:r>
              <a:rPr lang="en-US" sz="2000" dirty="0" err="1"/>
              <a:t>místa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byl</a:t>
            </a:r>
            <a:r>
              <a:rPr lang="en-US" sz="2000" dirty="0"/>
              <a:t> </a:t>
            </a:r>
            <a:r>
              <a:rPr lang="en-US" sz="2000" dirty="0" err="1"/>
              <a:t>předchozí</a:t>
            </a:r>
            <a:r>
              <a:rPr lang="en-US" sz="20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" y="5733256"/>
            <a:ext cx="8899074" cy="3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Tady</a:t>
            </a:r>
            <a:r>
              <a:rPr lang="en-US" sz="2000" dirty="0"/>
              <a:t> se to </a:t>
            </a:r>
            <a:r>
              <a:rPr lang="en-US" sz="2000" dirty="0" err="1"/>
              <a:t>nepovedlo</a:t>
            </a:r>
            <a:r>
              <a:rPr lang="en-US" sz="2000" dirty="0"/>
              <a:t>. </a:t>
            </a:r>
            <a:r>
              <a:rPr lang="en-US" sz="2000" dirty="0" err="1"/>
              <a:t>Každý</a:t>
            </a:r>
            <a:r>
              <a:rPr lang="en-US" sz="2000" dirty="0"/>
              <a:t>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obrázek</a:t>
            </a:r>
            <a:r>
              <a:rPr lang="en-US" sz="2000" dirty="0"/>
              <a:t> se </a:t>
            </a:r>
            <a:r>
              <a:rPr lang="en-US" sz="2000" dirty="0" err="1"/>
              <a:t>kreslí</a:t>
            </a:r>
            <a:r>
              <a:rPr lang="en-US" sz="2000" dirty="0"/>
              <a:t> </a:t>
            </a:r>
            <a:r>
              <a:rPr lang="en-US" sz="2000" dirty="0" err="1"/>
              <a:t>jinam</a:t>
            </a:r>
            <a:r>
              <a:rPr lang="en-US" sz="2000" dirty="0"/>
              <a:t>.</a:t>
            </a:r>
          </a:p>
          <a:p>
            <a:r>
              <a:rPr lang="en-US" sz="2000" dirty="0"/>
              <a:t>Je </a:t>
            </a:r>
            <a:r>
              <a:rPr lang="en-US" sz="2000" dirty="0" err="1"/>
              <a:t>špatná</a:t>
            </a:r>
            <a:r>
              <a:rPr lang="en-US" sz="2000" dirty="0"/>
              <a:t> </a:t>
            </a:r>
            <a:r>
              <a:rPr lang="en-US" sz="2000" b="1" dirty="0" err="1"/>
              <a:t>synchronizace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návratu</a:t>
            </a:r>
            <a:r>
              <a:rPr lang="en-US" sz="2000" dirty="0"/>
              <a:t> </a:t>
            </a:r>
            <a:r>
              <a:rPr lang="en-US" sz="2000" dirty="0" err="1"/>
              <a:t>zprava</a:t>
            </a:r>
            <a:r>
              <a:rPr lang="en-US" sz="2000" dirty="0"/>
              <a:t> </a:t>
            </a:r>
            <a:r>
              <a:rPr lang="en-US" sz="2000" dirty="0" err="1"/>
              <a:t>doleva</a:t>
            </a:r>
            <a:r>
              <a:rPr lang="en-US" sz="2000" dirty="0"/>
              <a:t> </a:t>
            </a:r>
            <a:r>
              <a:rPr lang="en-US" sz="2000" dirty="0" err="1"/>
              <a:t>nemůže</a:t>
            </a:r>
            <a:r>
              <a:rPr lang="en-US" sz="2000" dirty="0"/>
              <a:t> </a:t>
            </a:r>
            <a:r>
              <a:rPr lang="en-US" sz="2000" dirty="0" err="1"/>
              <a:t>bezhlavě</a:t>
            </a:r>
            <a:r>
              <a:rPr lang="en-US" sz="2000" dirty="0"/>
              <a:t> </a:t>
            </a:r>
            <a:r>
              <a:rPr lang="en-US" sz="2000" dirty="0" err="1"/>
              <a:t>hned</a:t>
            </a:r>
            <a:r>
              <a:rPr lang="en-US" sz="2000" dirty="0"/>
              <a:t> </a:t>
            </a:r>
            <a:r>
              <a:rPr lang="en-US" sz="2000" dirty="0" err="1"/>
              <a:t>vyrazit</a:t>
            </a:r>
            <a:r>
              <a:rPr lang="en-US" sz="2000" dirty="0"/>
              <a:t> a </a:t>
            </a:r>
            <a:r>
              <a:rPr lang="en-US" sz="2000" dirty="0" err="1"/>
              <a:t>kreslit</a:t>
            </a:r>
            <a:r>
              <a:rPr lang="en-US" sz="2000" dirty="0"/>
              <a:t>, </a:t>
            </a:r>
            <a:r>
              <a:rPr lang="en-US" sz="2000" dirty="0" err="1"/>
              <a:t>jako</a:t>
            </a:r>
            <a:r>
              <a:rPr lang="en-US" sz="2000" dirty="0"/>
              <a:t> to </a:t>
            </a:r>
            <a:r>
              <a:rPr lang="en-US" sz="2000" dirty="0" err="1"/>
              <a:t>dělá</a:t>
            </a:r>
            <a:r>
              <a:rPr lang="en-US" sz="2000" dirty="0"/>
              <a:t> </a:t>
            </a:r>
            <a:r>
              <a:rPr lang="en-US" sz="2000" dirty="0" err="1"/>
              <a:t>tady</a:t>
            </a:r>
            <a:r>
              <a:rPr lang="en-US" sz="2000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2515545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 na </a:t>
            </a:r>
            <a:r>
              <a:rPr lang="en-US" sz="2000" dirty="0" err="1"/>
              <a:t>vhodný</a:t>
            </a:r>
            <a:r>
              <a:rPr lang="en-US" sz="2000" dirty="0"/>
              <a:t> </a:t>
            </a:r>
            <a:r>
              <a:rPr lang="en-US" sz="2000" dirty="0" err="1"/>
              <a:t>okamžik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Osciloskop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procházet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stejným</a:t>
            </a:r>
            <a:r>
              <a:rPr lang="en-US" sz="2000" dirty="0"/>
              <a:t> </a:t>
            </a:r>
            <a:r>
              <a:rPr lang="en-US" sz="2000" dirty="0" err="1"/>
              <a:t>místem</a:t>
            </a:r>
            <a:r>
              <a:rPr lang="en-US" sz="2000" dirty="0"/>
              <a:t>,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protínat</a:t>
            </a:r>
            <a:r>
              <a:rPr lang="en-US" sz="2000" dirty="0"/>
              <a:t> </a:t>
            </a:r>
            <a:r>
              <a:rPr lang="en-US" sz="2000" dirty="0" err="1"/>
              <a:t>nulu</a:t>
            </a:r>
            <a:r>
              <a:rPr lang="en-US" sz="2000" dirty="0"/>
              <a:t>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začít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17830" b="18320"/>
          <a:stretch/>
        </p:blipFill>
        <p:spPr>
          <a:xfrm>
            <a:off x="3995936" y="2564904"/>
            <a:ext cx="502208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 na </a:t>
            </a:r>
            <a:r>
              <a:rPr lang="en-US" sz="2000" dirty="0" err="1"/>
              <a:t>vhodný</a:t>
            </a:r>
            <a:r>
              <a:rPr lang="en-US" sz="2000" dirty="0"/>
              <a:t> </a:t>
            </a:r>
            <a:r>
              <a:rPr lang="en-US" sz="2000" dirty="0" err="1"/>
              <a:t>okamžik</a:t>
            </a:r>
            <a:r>
              <a:rPr lang="en-US" sz="2000" dirty="0"/>
              <a:t>.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svůj</a:t>
            </a:r>
            <a:r>
              <a:rPr lang="en-US" sz="2000" dirty="0"/>
              <a:t> </a:t>
            </a:r>
            <a:r>
              <a:rPr lang="en-US" sz="2000" dirty="0" err="1"/>
              <a:t>běh</a:t>
            </a:r>
            <a:r>
              <a:rPr lang="en-US" sz="2000" dirty="0"/>
              <a:t> </a:t>
            </a:r>
            <a:r>
              <a:rPr lang="en-US" sz="2000" b="1" dirty="0" err="1"/>
              <a:t>synchronizovat</a:t>
            </a:r>
            <a:r>
              <a:rPr lang="en-US" sz="2000" dirty="0"/>
              <a:t> s </a:t>
            </a:r>
            <a:r>
              <a:rPr lang="en-US" sz="2000" dirty="0" err="1"/>
              <a:t>během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Osciloskop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procházet</a:t>
            </a:r>
            <a:r>
              <a:rPr lang="en-US" sz="2000" dirty="0"/>
              <a:t> </a:t>
            </a:r>
            <a:r>
              <a:rPr lang="en-US" sz="2000" dirty="0" err="1"/>
              <a:t>stejným</a:t>
            </a:r>
            <a:r>
              <a:rPr lang="en-US" sz="2000" dirty="0"/>
              <a:t> </a:t>
            </a:r>
            <a:r>
              <a:rPr lang="en-US" sz="2000" dirty="0" err="1"/>
              <a:t>místem</a:t>
            </a:r>
            <a:r>
              <a:rPr lang="en-US" sz="2000" dirty="0"/>
              <a:t>,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protínat</a:t>
            </a:r>
            <a:r>
              <a:rPr lang="en-US" sz="2000" dirty="0"/>
              <a:t> </a:t>
            </a:r>
            <a:r>
              <a:rPr lang="en-US" sz="2000" dirty="0" err="1"/>
              <a:t>nulu</a:t>
            </a:r>
            <a:r>
              <a:rPr lang="en-US" sz="2000" dirty="0"/>
              <a:t>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začít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Tady</a:t>
            </a:r>
            <a:r>
              <a:rPr lang="en-US" sz="2000" dirty="0"/>
              <a:t> se to </a:t>
            </a:r>
            <a:r>
              <a:rPr lang="en-US" sz="2000" dirty="0" err="1"/>
              <a:t>daří</a:t>
            </a:r>
            <a:r>
              <a:rPr lang="en-US" sz="20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40" y="1703997"/>
            <a:ext cx="5313537" cy="3794259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1835696" y="2996952"/>
            <a:ext cx="1800200" cy="576064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0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Ovládací</a:t>
            </a:r>
            <a:r>
              <a:rPr lang="en-US" sz="2000" b="1" dirty="0"/>
              <a:t> </a:t>
            </a:r>
            <a:r>
              <a:rPr lang="en-US" sz="2000" b="1" dirty="0" err="1"/>
              <a:t>prvek</a:t>
            </a:r>
            <a:r>
              <a:rPr lang="en-US" sz="2000" b="1" dirty="0"/>
              <a:t> </a:t>
            </a:r>
            <a:r>
              <a:rPr lang="en-US" sz="2000" b="1" dirty="0" err="1"/>
              <a:t>synchronizace</a:t>
            </a:r>
            <a:r>
              <a:rPr lang="en-US" sz="2000" dirty="0"/>
              <a:t> se </a:t>
            </a:r>
            <a:r>
              <a:rPr lang="en-US" sz="2000" dirty="0" err="1"/>
              <a:t>obvykle</a:t>
            </a:r>
            <a:r>
              <a:rPr lang="en-US" sz="2000" dirty="0"/>
              <a:t> </a:t>
            </a:r>
            <a:r>
              <a:rPr lang="en-US" sz="2000" dirty="0" err="1"/>
              <a:t>jmenuje</a:t>
            </a:r>
            <a:r>
              <a:rPr lang="en-US" sz="2000" dirty="0"/>
              <a:t> "</a:t>
            </a:r>
            <a:r>
              <a:rPr lang="en-US" sz="2000" b="1" dirty="0"/>
              <a:t>Level</a:t>
            </a:r>
            <a:r>
              <a:rPr lang="en-US" sz="2000" dirty="0"/>
              <a:t>", </a:t>
            </a:r>
            <a:r>
              <a:rPr lang="en-US" sz="2000" dirty="0" err="1"/>
              <a:t>česky</a:t>
            </a:r>
            <a:r>
              <a:rPr lang="en-US" sz="2000" dirty="0"/>
              <a:t> "</a:t>
            </a:r>
            <a:r>
              <a:rPr lang="en-US" sz="2000" b="1" dirty="0" err="1"/>
              <a:t>Úroveň</a:t>
            </a:r>
            <a:r>
              <a:rPr lang="en-US" sz="2000" dirty="0"/>
              <a:t>".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na 0,0V, 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prochází</a:t>
            </a:r>
            <a:r>
              <a:rPr lang="en-US" sz="2000" dirty="0"/>
              <a:t> </a:t>
            </a:r>
            <a:r>
              <a:rPr lang="en-US" sz="2000" dirty="0" err="1"/>
              <a:t>nulou</a:t>
            </a:r>
            <a:r>
              <a:rPr lang="en-US" sz="2000" dirty="0"/>
              <a:t>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Vždycky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1835696" y="2996952"/>
            <a:ext cx="2016224" cy="36004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76" y="1635422"/>
            <a:ext cx="4879287" cy="3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"</a:t>
            </a:r>
            <a:r>
              <a:rPr lang="en-US" sz="2000" b="1" dirty="0"/>
              <a:t>Level</a:t>
            </a:r>
            <a:r>
              <a:rPr lang="en-US" sz="2000" dirty="0"/>
              <a:t>", </a:t>
            </a:r>
            <a:r>
              <a:rPr lang="en-US" sz="2000" dirty="0" err="1"/>
              <a:t>česky</a:t>
            </a:r>
            <a:r>
              <a:rPr lang="en-US" sz="2000" dirty="0"/>
              <a:t> "</a:t>
            </a:r>
            <a:r>
              <a:rPr lang="en-US" sz="2000" b="1" dirty="0" err="1"/>
              <a:t>Úroveň</a:t>
            </a:r>
            <a:r>
              <a:rPr lang="en-US" sz="2000" dirty="0"/>
              <a:t>", je </a:t>
            </a:r>
            <a:r>
              <a:rPr lang="en-US" sz="2000" dirty="0" err="1"/>
              <a:t>potenciometr</a:t>
            </a:r>
            <a:r>
              <a:rPr lang="en-US" sz="2000" dirty="0"/>
              <a:t>. </a:t>
            </a:r>
            <a:r>
              <a:rPr lang="en-US" sz="2000" dirty="0" err="1"/>
              <a:t>Proměnné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z </a:t>
            </a:r>
            <a:r>
              <a:rPr lang="en-US" sz="2000" dirty="0" err="1"/>
              <a:t>něj</a:t>
            </a:r>
            <a:r>
              <a:rPr lang="en-US" sz="2000" dirty="0"/>
              <a:t> se </a:t>
            </a:r>
            <a:r>
              <a:rPr lang="en-US" sz="2000" dirty="0" err="1"/>
              <a:t>vede</a:t>
            </a:r>
            <a:r>
              <a:rPr lang="en-US" sz="2000" dirty="0"/>
              <a:t> na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dirty="0" err="1"/>
              <a:t>komparátoru</a:t>
            </a:r>
            <a:r>
              <a:rPr lang="en-US" sz="2000" dirty="0"/>
              <a:t>. Na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dirty="0" err="1"/>
              <a:t>komparátoru</a:t>
            </a:r>
            <a:r>
              <a:rPr lang="en-US" sz="2000" dirty="0"/>
              <a:t> se </a:t>
            </a:r>
            <a:r>
              <a:rPr lang="en-US" sz="2000" dirty="0" err="1"/>
              <a:t>přivede</a:t>
            </a:r>
            <a:r>
              <a:rPr lang="en-US" sz="2000" dirty="0"/>
              <a:t> </a:t>
            </a:r>
            <a:r>
              <a:rPr lang="en-US" sz="2000" dirty="0" err="1"/>
              <a:t>zobrazovaný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018" y="1852739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na +1,0V, </a:t>
            </a:r>
          </a:p>
          <a:p>
            <a:r>
              <a:rPr lang="en-US" sz="2000" dirty="0"/>
              <a:t>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prochází</a:t>
            </a:r>
            <a:r>
              <a:rPr lang="en-US" sz="2000" dirty="0"/>
              <a:t> </a:t>
            </a:r>
            <a:r>
              <a:rPr lang="en-US" sz="2000" dirty="0" err="1"/>
              <a:t>úrovní</a:t>
            </a:r>
            <a:r>
              <a:rPr lang="en-US" sz="2000" dirty="0"/>
              <a:t> +1V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Vždycky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2267744" y="2996952"/>
            <a:ext cx="1656184" cy="576064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30" y="1639866"/>
            <a:ext cx="4912504" cy="33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0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Komparátor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shodě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 s </a:t>
            </a:r>
            <a:r>
              <a:rPr lang="en-US" sz="2000" dirty="0" err="1"/>
              <a:t>napětím</a:t>
            </a:r>
            <a:r>
              <a:rPr lang="en-US" sz="2000" dirty="0"/>
              <a:t> na </a:t>
            </a:r>
            <a:r>
              <a:rPr lang="en-US" sz="2000" dirty="0" err="1"/>
              <a:t>potenciometru</a:t>
            </a:r>
            <a:r>
              <a:rPr lang="en-US" sz="2000" dirty="0"/>
              <a:t> </a:t>
            </a:r>
            <a:r>
              <a:rPr lang="en-US" sz="2000" b="1" dirty="0" err="1"/>
              <a:t>dá</a:t>
            </a:r>
            <a:r>
              <a:rPr lang="en-US" sz="2000" b="1" dirty="0"/>
              <a:t> </a:t>
            </a:r>
            <a:r>
              <a:rPr lang="en-US" sz="2000" b="1" dirty="0" err="1"/>
              <a:t>paprsku</a:t>
            </a:r>
            <a:r>
              <a:rPr lang="en-US" sz="2000" b="1" dirty="0"/>
              <a:t> </a:t>
            </a:r>
            <a:r>
              <a:rPr lang="en-US" sz="2000" b="1" dirty="0" err="1"/>
              <a:t>povel</a:t>
            </a:r>
            <a:r>
              <a:rPr lang="en-US" sz="2000" b="1" dirty="0"/>
              <a:t> k </a:t>
            </a:r>
            <a:r>
              <a:rPr lang="en-US" sz="2000" b="1" dirty="0" err="1"/>
              <a:t>vyběhnutí</a:t>
            </a:r>
            <a:r>
              <a:rPr lang="en-US" sz="2000" b="1" dirty="0"/>
              <a:t>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na +3,0V, </a:t>
            </a:r>
          </a:p>
          <a:p>
            <a:r>
              <a:rPr lang="en-US" sz="2000" dirty="0"/>
              <a:t>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prochází</a:t>
            </a:r>
            <a:r>
              <a:rPr lang="en-US" sz="2000" dirty="0"/>
              <a:t> </a:t>
            </a:r>
            <a:r>
              <a:rPr lang="en-US" sz="2000" dirty="0" err="1"/>
              <a:t>úrovní</a:t>
            </a:r>
            <a:r>
              <a:rPr lang="en-US" sz="2000" dirty="0"/>
              <a:t> +3V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Vždycky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699792" y="2204864"/>
            <a:ext cx="1224136" cy="100583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42" y="1616408"/>
            <a:ext cx="4876392" cy="33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Osciloskop</a:t>
            </a:r>
            <a:r>
              <a:rPr lang="en-US" sz="2800" dirty="0"/>
              <a:t> je </a:t>
            </a:r>
            <a:r>
              <a:rPr lang="en-US" sz="2800" dirty="0" err="1"/>
              <a:t>elektronický</a:t>
            </a:r>
            <a:r>
              <a:rPr lang="en-US" sz="2800" dirty="0"/>
              <a:t> </a:t>
            </a:r>
            <a:r>
              <a:rPr lang="en-US" sz="2800" dirty="0" err="1"/>
              <a:t>přístroj</a:t>
            </a:r>
            <a:r>
              <a:rPr lang="en-US" sz="2800" dirty="0"/>
              <a:t>, </a:t>
            </a:r>
            <a:r>
              <a:rPr lang="en-US" sz="2800" dirty="0" err="1"/>
              <a:t>který</a:t>
            </a:r>
            <a:r>
              <a:rPr lang="en-US" sz="2800" dirty="0"/>
              <a:t> </a:t>
            </a:r>
            <a:r>
              <a:rPr lang="en-US" sz="2800" dirty="0" err="1"/>
              <a:t>umožňuje</a:t>
            </a:r>
            <a:r>
              <a:rPr lang="en-US" sz="2800" dirty="0"/>
              <a:t> </a:t>
            </a:r>
            <a:r>
              <a:rPr lang="en-US" sz="2800" dirty="0" err="1"/>
              <a:t>zobrazit</a:t>
            </a:r>
            <a:r>
              <a:rPr lang="en-US" sz="2800" dirty="0"/>
              <a:t> </a:t>
            </a:r>
            <a:r>
              <a:rPr lang="en-US" sz="2800" dirty="0" err="1"/>
              <a:t>časové</a:t>
            </a:r>
            <a:r>
              <a:rPr lang="en-US" sz="2800" dirty="0"/>
              <a:t> </a:t>
            </a:r>
            <a:r>
              <a:rPr lang="en-US" sz="2800" dirty="0" err="1"/>
              <a:t>průběhy</a:t>
            </a:r>
            <a:r>
              <a:rPr lang="en-US" sz="2800" dirty="0"/>
              <a:t> </a:t>
            </a:r>
            <a:r>
              <a:rPr lang="en-US" sz="2800" dirty="0" err="1"/>
              <a:t>veličin</a:t>
            </a:r>
            <a:r>
              <a:rPr lang="en-US" sz="2800" dirty="0"/>
              <a:t>.</a:t>
            </a:r>
          </a:p>
          <a:p>
            <a:endParaRPr lang="en-US" dirty="0"/>
          </a:p>
          <a:p>
            <a:r>
              <a:rPr lang="en-US" sz="2000" b="1" dirty="0" err="1"/>
              <a:t>Časový</a:t>
            </a:r>
            <a:r>
              <a:rPr lang="en-US" sz="2000" b="1" dirty="0"/>
              <a:t> </a:t>
            </a:r>
            <a:r>
              <a:rPr lang="en-US" sz="2000" b="1" dirty="0" err="1"/>
              <a:t>průběh</a:t>
            </a:r>
            <a:r>
              <a:rPr lang="en-US" sz="2000" b="1" dirty="0"/>
              <a:t> </a:t>
            </a:r>
            <a:r>
              <a:rPr lang="en-US" sz="2000" b="1" dirty="0" err="1"/>
              <a:t>může</a:t>
            </a:r>
            <a:r>
              <a:rPr lang="en-US" sz="2000" b="1" dirty="0"/>
              <a:t> </a:t>
            </a:r>
            <a:r>
              <a:rPr lang="en-US" sz="2000" b="1" dirty="0" err="1"/>
              <a:t>být</a:t>
            </a:r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peridický</a:t>
            </a:r>
            <a:r>
              <a:rPr lang="en-US" sz="2000" dirty="0"/>
              <a:t>, </a:t>
            </a:r>
            <a:r>
              <a:rPr lang="en-US" sz="2000" dirty="0" err="1"/>
              <a:t>tj</a:t>
            </a:r>
            <a:r>
              <a:rPr lang="en-US" sz="2000" dirty="0"/>
              <a:t>. </a:t>
            </a:r>
            <a:r>
              <a:rPr lang="en-US" sz="2000" dirty="0" err="1"/>
              <a:t>pravidelně</a:t>
            </a:r>
            <a:r>
              <a:rPr lang="en-US" sz="2000" dirty="0"/>
              <a:t> se </a:t>
            </a:r>
            <a:r>
              <a:rPr lang="en-US" sz="2000" dirty="0" err="1"/>
              <a:t>opakující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sinusový</a:t>
            </a:r>
            <a:r>
              <a:rPr lang="en-US" sz="2000" dirty="0"/>
              <a:t>, </a:t>
            </a:r>
            <a:r>
              <a:rPr lang="en-US" sz="2000" dirty="0" err="1"/>
              <a:t>obdélníkový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jednorázový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záznam</a:t>
            </a:r>
            <a:r>
              <a:rPr lang="en-US" sz="2000" dirty="0"/>
              <a:t> </a:t>
            </a:r>
            <a:r>
              <a:rPr lang="en-US" sz="2000" dirty="0" err="1"/>
              <a:t>jednoho</a:t>
            </a:r>
            <a:r>
              <a:rPr lang="en-US" sz="2000" dirty="0"/>
              <a:t> </a:t>
            </a:r>
            <a:r>
              <a:rPr lang="en-US" sz="2000" dirty="0" err="1"/>
              <a:t>slova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náhodný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šum</a:t>
            </a: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24" y="4287765"/>
            <a:ext cx="1952610" cy="1567160"/>
          </a:xfrm>
          <a:prstGeom prst="rect">
            <a:avLst/>
          </a:prstGeom>
        </p:spPr>
      </p:pic>
      <p:pic>
        <p:nvPicPr>
          <p:cNvPr id="9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" y="4261012"/>
            <a:ext cx="2047157" cy="1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38702" y="3732853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Příklady</a:t>
            </a:r>
            <a:r>
              <a:rPr lang="en-US" b="1" dirty="0"/>
              <a:t> </a:t>
            </a:r>
            <a:r>
              <a:rPr lang="en-US" b="1" dirty="0" err="1"/>
              <a:t>průběhů</a:t>
            </a:r>
            <a:r>
              <a:rPr lang="en-US" b="1" dirty="0"/>
              <a:t> </a:t>
            </a:r>
            <a:r>
              <a:rPr lang="en-US" b="1" dirty="0" err="1"/>
              <a:t>napětí</a:t>
            </a:r>
            <a:endParaRPr lang="en-US" b="1" dirty="0"/>
          </a:p>
        </p:txBody>
      </p:sp>
      <p:pic>
        <p:nvPicPr>
          <p:cNvPr id="2050" name="Picture 2" descr="Sine wave in frequency doma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r="6117" b="20231"/>
          <a:stretch/>
        </p:blipFill>
        <p:spPr bwMode="auto">
          <a:xfrm>
            <a:off x="7067700" y="4365104"/>
            <a:ext cx="1975468" cy="1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295" y="4263635"/>
            <a:ext cx="2063511" cy="1618043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95413"/>
              </p:ext>
            </p:extLst>
          </p:nvPr>
        </p:nvGraphicFramePr>
        <p:xfrm>
          <a:off x="179512" y="5989614"/>
          <a:ext cx="88636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914">
                  <a:extLst>
                    <a:ext uri="{9D8B030D-6E8A-4147-A177-3AD203B41FA5}">
                      <a16:colId xmlns:a16="http://schemas.microsoft.com/office/drawing/2014/main" val="3706475095"/>
                    </a:ext>
                  </a:extLst>
                </a:gridCol>
                <a:gridCol w="2215914">
                  <a:extLst>
                    <a:ext uri="{9D8B030D-6E8A-4147-A177-3AD203B41FA5}">
                      <a16:colId xmlns:a16="http://schemas.microsoft.com/office/drawing/2014/main" val="3709130355"/>
                    </a:ext>
                  </a:extLst>
                </a:gridCol>
                <a:gridCol w="2215914">
                  <a:extLst>
                    <a:ext uri="{9D8B030D-6E8A-4147-A177-3AD203B41FA5}">
                      <a16:colId xmlns:a16="http://schemas.microsoft.com/office/drawing/2014/main" val="2063626405"/>
                    </a:ext>
                  </a:extLst>
                </a:gridCol>
                <a:gridCol w="2215914">
                  <a:extLst>
                    <a:ext uri="{9D8B030D-6E8A-4147-A177-3AD203B41FA5}">
                      <a16:colId xmlns:a16="http://schemas.microsoft.com/office/drawing/2014/main" val="1471785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Periodický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sinusový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Periodický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obdélníkový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Jednorázový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záznam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"amore"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Náhodný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64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0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Komparátor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na </a:t>
            </a:r>
            <a:r>
              <a:rPr lang="en-US" sz="2000" dirty="0" err="1"/>
              <a:t>shodu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 s </a:t>
            </a:r>
            <a:r>
              <a:rPr lang="en-US" sz="2000" dirty="0" err="1"/>
              <a:t>napětím</a:t>
            </a:r>
            <a:r>
              <a:rPr lang="en-US" sz="2000" dirty="0"/>
              <a:t> z </a:t>
            </a:r>
            <a:r>
              <a:rPr lang="en-US" sz="2000" dirty="0" err="1"/>
              <a:t>potenciometru</a:t>
            </a:r>
            <a:r>
              <a:rPr lang="en-US" sz="2000" dirty="0"/>
              <a:t> "Level", </a:t>
            </a:r>
            <a:r>
              <a:rPr lang="en-US" sz="2000" dirty="0" err="1"/>
              <a:t>nedočká</a:t>
            </a:r>
            <a:r>
              <a:rPr lang="en-US" sz="2000" dirty="0"/>
              <a:t> se.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851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</a:t>
            </a:r>
            <a:r>
              <a:rPr lang="en-US" sz="2000" dirty="0" err="1"/>
              <a:t>kamsi</a:t>
            </a:r>
            <a:r>
              <a:rPr lang="en-US" sz="2000" dirty="0"/>
              <a:t> na +5,0V, </a:t>
            </a:r>
          </a:p>
          <a:p>
            <a:r>
              <a:rPr lang="en-US" sz="2000" dirty="0"/>
              <a:t>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projde</a:t>
            </a:r>
            <a:r>
              <a:rPr lang="en-US" sz="2000" dirty="0"/>
              <a:t> </a:t>
            </a:r>
            <a:r>
              <a:rPr lang="en-US" sz="2000" dirty="0" err="1"/>
              <a:t>úrovní</a:t>
            </a:r>
            <a:r>
              <a:rPr lang="en-US" sz="2000" dirty="0"/>
              <a:t> +5V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ale </a:t>
            </a:r>
            <a:r>
              <a:rPr lang="en-US" sz="2000" dirty="0" err="1"/>
              <a:t>nikdy</a:t>
            </a:r>
            <a:r>
              <a:rPr lang="en-US" sz="2000" dirty="0"/>
              <a:t> se </a:t>
            </a:r>
            <a:r>
              <a:rPr lang="en-US" sz="2000" dirty="0" err="1"/>
              <a:t>nedočká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chvíli</a:t>
            </a:r>
            <a:r>
              <a:rPr lang="en-US" sz="2000" dirty="0"/>
              <a:t> </a:t>
            </a:r>
            <a:r>
              <a:rPr lang="en-US" sz="2000" dirty="0" err="1"/>
              <a:t>marného</a:t>
            </a:r>
            <a:r>
              <a:rPr lang="en-US" sz="2000" dirty="0"/>
              <a:t> </a:t>
            </a:r>
            <a:r>
              <a:rPr lang="en-US" sz="2000" dirty="0" err="1"/>
              <a:t>čekání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Pokaždé</a:t>
            </a:r>
            <a:r>
              <a:rPr lang="en-US" sz="2000" dirty="0"/>
              <a:t> </a:t>
            </a:r>
            <a:r>
              <a:rPr lang="en-US" sz="2000" dirty="0" err="1"/>
              <a:t>jinak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2627784" y="1635422"/>
            <a:ext cx="1296144" cy="569442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42" y="1616408"/>
            <a:ext cx="4903008" cy="33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1668401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283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Osciloskop</a:t>
            </a:r>
            <a:r>
              <a:rPr lang="en-US" sz="2000" b="1" dirty="0"/>
              <a:t> </a:t>
            </a:r>
            <a:r>
              <a:rPr lang="en-US" sz="2000" b="1" dirty="0" err="1"/>
              <a:t>má</a:t>
            </a:r>
            <a:r>
              <a:rPr lang="en-US" sz="2000" b="1" dirty="0"/>
              <a:t> </a:t>
            </a:r>
            <a:r>
              <a:rPr lang="en-US" sz="2000" b="1" dirty="0" err="1"/>
              <a:t>tři</a:t>
            </a:r>
            <a:r>
              <a:rPr lang="en-US" sz="2000" b="1" dirty="0"/>
              <a:t> </a:t>
            </a:r>
            <a:r>
              <a:rPr lang="en-US" sz="2000" b="1" dirty="0" err="1"/>
              <a:t>hlavní</a:t>
            </a:r>
            <a:r>
              <a:rPr lang="en-US" sz="2000" b="1" dirty="0"/>
              <a:t> </a:t>
            </a:r>
            <a:r>
              <a:rPr lang="en-US" sz="2000" b="1" dirty="0" err="1"/>
              <a:t>obvody</a:t>
            </a:r>
            <a:r>
              <a:rPr lang="en-US" sz="2000" b="1" dirty="0"/>
              <a:t>: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FF"/>
                </a:solidFill>
              </a:rPr>
              <a:t>Horizontální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vychylování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23" y="2735914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se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zobrazit</a:t>
            </a:r>
            <a:r>
              <a:rPr lang="en-US" sz="2000" dirty="0"/>
              <a:t>, je </a:t>
            </a:r>
            <a:r>
              <a:rPr lang="en-US" sz="2000" dirty="0" err="1"/>
              <a:t>připojený</a:t>
            </a:r>
            <a:r>
              <a:rPr lang="en-US" sz="2000" dirty="0"/>
              <a:t> na </a:t>
            </a:r>
            <a:r>
              <a:rPr lang="en-US" sz="2000" dirty="0" err="1"/>
              <a:t>svorku</a:t>
            </a:r>
            <a:r>
              <a:rPr lang="en-US" sz="2000" dirty="0"/>
              <a:t> "</a:t>
            </a:r>
            <a:r>
              <a:rPr lang="en-US" sz="2000" b="1" dirty="0"/>
              <a:t>Signal input</a:t>
            </a:r>
            <a:r>
              <a:rPr lang="en-US" sz="2000" dirty="0"/>
              <a:t>".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/>
              <a:t>Přepínač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</a:t>
            </a:r>
            <a:r>
              <a:rPr lang="en-US" sz="2000" dirty="0" err="1"/>
              <a:t>určí</a:t>
            </a:r>
            <a:r>
              <a:rPr lang="en-US" sz="2000" dirty="0"/>
              <a:t>, </a:t>
            </a:r>
            <a:r>
              <a:rPr lang="en-US" sz="2000" dirty="0" err="1"/>
              <a:t>zda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veden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přes</a:t>
            </a:r>
            <a:r>
              <a:rPr lang="en-US" sz="2000" dirty="0"/>
              <a:t> kondenzátor – </a:t>
            </a:r>
            <a:r>
              <a:rPr lang="en-US" sz="2000" dirty="0" err="1"/>
              <a:t>horní</a:t>
            </a:r>
            <a:r>
              <a:rPr lang="en-US" sz="2000" dirty="0"/>
              <a:t> </a:t>
            </a:r>
            <a:r>
              <a:rPr lang="en-US" sz="2000" dirty="0" err="1"/>
              <a:t>poloha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AC</a:t>
            </a:r>
            <a:r>
              <a:rPr lang="en-US" sz="2000" dirty="0"/>
              <a:t>. </a:t>
            </a:r>
            <a:r>
              <a:rPr lang="en-US" sz="2000" dirty="0" err="1"/>
              <a:t>Hodí</a:t>
            </a:r>
            <a:r>
              <a:rPr lang="en-US" sz="2000" dirty="0"/>
              <a:t> se pro </a:t>
            </a:r>
            <a:r>
              <a:rPr lang="en-US" sz="2000" dirty="0" err="1"/>
              <a:t>zobrazení</a:t>
            </a:r>
            <a:r>
              <a:rPr lang="en-US" sz="2000" dirty="0"/>
              <a:t> </a:t>
            </a:r>
            <a:r>
              <a:rPr lang="en-US" sz="2000" dirty="0" err="1"/>
              <a:t>malých</a:t>
            </a:r>
            <a:r>
              <a:rPr lang="en-US" sz="2000" dirty="0"/>
              <a:t> </a:t>
            </a:r>
            <a:r>
              <a:rPr lang="en-US" sz="2000" dirty="0" err="1"/>
              <a:t>střídavých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s </a:t>
            </a:r>
            <a:r>
              <a:rPr lang="en-US" sz="2000" dirty="0" err="1"/>
              <a:t>velkou</a:t>
            </a:r>
            <a:r>
              <a:rPr lang="en-US" sz="2000" dirty="0"/>
              <a:t> </a:t>
            </a:r>
            <a:r>
              <a:rPr lang="en-US" sz="2000" dirty="0" err="1"/>
              <a:t>stejnosměrnou</a:t>
            </a:r>
            <a:r>
              <a:rPr lang="en-US" sz="2000" dirty="0"/>
              <a:t> </a:t>
            </a:r>
            <a:r>
              <a:rPr lang="en-US" sz="2000" dirty="0" err="1"/>
              <a:t>složkou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přímo</a:t>
            </a:r>
            <a:r>
              <a:rPr lang="en-US" sz="2000" dirty="0"/>
              <a:t> – </a:t>
            </a:r>
            <a:r>
              <a:rPr lang="en-US" sz="2000" dirty="0" err="1"/>
              <a:t>dolní</a:t>
            </a:r>
            <a:r>
              <a:rPr lang="en-US" sz="2000" dirty="0"/>
              <a:t> </a:t>
            </a:r>
            <a:r>
              <a:rPr lang="en-US" sz="2000" dirty="0" err="1"/>
              <a:t>poloha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DC</a:t>
            </a:r>
            <a:r>
              <a:rPr lang="en-US" sz="2000" dirty="0"/>
              <a:t>. </a:t>
            </a:r>
            <a:r>
              <a:rPr lang="en-US" sz="2000" dirty="0" err="1"/>
              <a:t>Hodí</a:t>
            </a:r>
            <a:r>
              <a:rPr lang="en-US" sz="2000" dirty="0"/>
              <a:t> se pro </a:t>
            </a:r>
            <a:r>
              <a:rPr lang="en-US" sz="2000" dirty="0" err="1"/>
              <a:t>zachování</a:t>
            </a:r>
            <a:r>
              <a:rPr lang="en-US" sz="2000" dirty="0"/>
              <a:t> ss </a:t>
            </a:r>
            <a:r>
              <a:rPr lang="en-US" sz="2000" dirty="0" err="1"/>
              <a:t>složky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měření</a:t>
            </a:r>
            <a:r>
              <a:rPr lang="en-US" sz="2000" dirty="0"/>
              <a:t> </a:t>
            </a:r>
            <a:r>
              <a:rPr lang="en-US" sz="2000" dirty="0" err="1"/>
              <a:t>ss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6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/>
              <a:t>Přepínač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</a:t>
            </a:r>
            <a:r>
              <a:rPr lang="en-US" sz="2000" dirty="0" err="1"/>
              <a:t>mívá</a:t>
            </a:r>
            <a:r>
              <a:rPr lang="en-US" sz="2000" dirty="0"/>
              <a:t> </a:t>
            </a:r>
            <a:r>
              <a:rPr lang="en-US" sz="2000" dirty="0" err="1"/>
              <a:t>ještě</a:t>
            </a:r>
            <a:r>
              <a:rPr lang="en-US" sz="2000" dirty="0"/>
              <a:t> </a:t>
            </a:r>
            <a:r>
              <a:rPr lang="en-US" sz="2000" dirty="0" err="1"/>
              <a:t>jednu</a:t>
            </a:r>
            <a:r>
              <a:rPr lang="en-US" sz="2000" dirty="0"/>
              <a:t> </a:t>
            </a:r>
            <a:r>
              <a:rPr lang="en-US" sz="2000" dirty="0" err="1"/>
              <a:t>polohu</a:t>
            </a:r>
            <a:r>
              <a:rPr lang="en-US" sz="2000" dirty="0"/>
              <a:t> – </a:t>
            </a:r>
            <a:r>
              <a:rPr lang="en-US" sz="2000" dirty="0" err="1"/>
              <a:t>prostřední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Bývá</a:t>
            </a:r>
            <a:r>
              <a:rPr lang="en-US" sz="2000" dirty="0"/>
              <a:t> </a:t>
            </a:r>
            <a:r>
              <a:rPr lang="en-US" sz="2000" dirty="0" err="1"/>
              <a:t>označená</a:t>
            </a:r>
            <a:r>
              <a:rPr lang="en-US" sz="2000" dirty="0"/>
              <a:t> GND a </a:t>
            </a:r>
            <a:r>
              <a:rPr lang="en-US" sz="2000" dirty="0" err="1"/>
              <a:t>připojí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dirty="0" err="1"/>
              <a:t>děliče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dirty="0"/>
              <a:t> na </a:t>
            </a:r>
            <a:r>
              <a:rPr lang="en-US" sz="2000" dirty="0" err="1"/>
              <a:t>zem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Hodí</a:t>
            </a:r>
            <a:r>
              <a:rPr lang="en-US" sz="2000" dirty="0"/>
              <a:t> se pro </a:t>
            </a:r>
            <a:r>
              <a:rPr lang="en-US" sz="2000" dirty="0" err="1"/>
              <a:t>nastavení</a:t>
            </a:r>
            <a:r>
              <a:rPr lang="en-US" sz="2000" dirty="0"/>
              <a:t> </a:t>
            </a:r>
            <a:r>
              <a:rPr lang="en-US" sz="2000" dirty="0" err="1"/>
              <a:t>stopy</a:t>
            </a:r>
            <a:r>
              <a:rPr lang="en-US" sz="2000" dirty="0"/>
              <a:t> na </a:t>
            </a:r>
            <a:r>
              <a:rPr lang="en-US" sz="2000" dirty="0" err="1"/>
              <a:t>nulovou</a:t>
            </a:r>
            <a:r>
              <a:rPr lang="en-US" sz="2000" dirty="0"/>
              <a:t> </a:t>
            </a:r>
            <a:r>
              <a:rPr lang="en-US" sz="2000" dirty="0" err="1"/>
              <a:t>linii</a:t>
            </a:r>
            <a:r>
              <a:rPr lang="en-US" sz="2000" dirty="0"/>
              <a:t> </a:t>
            </a:r>
            <a:r>
              <a:rPr lang="en-US" sz="2000" dirty="0" err="1"/>
              <a:t>prvkem</a:t>
            </a:r>
            <a:r>
              <a:rPr lang="en-US" sz="2000" dirty="0"/>
              <a:t> </a:t>
            </a:r>
            <a:r>
              <a:rPr lang="en-US" sz="2000" b="1" dirty="0"/>
              <a:t>Y shift control </a:t>
            </a:r>
            <a:r>
              <a:rPr lang="en-US" sz="2000" dirty="0"/>
              <a:t>(</a:t>
            </a:r>
            <a:r>
              <a:rPr lang="en-US" sz="2000" dirty="0" err="1"/>
              <a:t>viz</a:t>
            </a:r>
            <a:r>
              <a:rPr lang="en-US" sz="2000" dirty="0"/>
              <a:t> </a:t>
            </a:r>
            <a:r>
              <a:rPr lang="en-US" sz="2000" dirty="0" err="1"/>
              <a:t>dále</a:t>
            </a:r>
            <a:r>
              <a:rPr lang="en-US" sz="2000" dirty="0"/>
              <a:t>).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2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Y attenuator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/>
              <a:t> = </a:t>
            </a:r>
            <a:r>
              <a:rPr lang="en-US" sz="2000" b="1" dirty="0" err="1"/>
              <a:t>Dělič</a:t>
            </a:r>
            <a:r>
              <a:rPr lang="en-US" sz="2000" b="1" dirty="0"/>
              <a:t> </a:t>
            </a:r>
            <a:r>
              <a:rPr lang="en-US" sz="2000" b="1" dirty="0" err="1"/>
              <a:t>napětí</a:t>
            </a:r>
            <a:r>
              <a:rPr lang="en-US" sz="2000" b="1" dirty="0"/>
              <a:t> </a:t>
            </a:r>
            <a:r>
              <a:rPr lang="en-US" sz="2000" dirty="0" err="1"/>
              <a:t>slouží</a:t>
            </a:r>
            <a:r>
              <a:rPr lang="en-US" sz="2000" dirty="0"/>
              <a:t> pro </a:t>
            </a:r>
            <a:r>
              <a:rPr lang="en-US" sz="2000" dirty="0" err="1"/>
              <a:t>zmešení</a:t>
            </a:r>
            <a:r>
              <a:rPr lang="en-US" sz="2000" dirty="0"/>
              <a:t> </a:t>
            </a:r>
            <a:r>
              <a:rPr lang="en-US" sz="2000" dirty="0" err="1"/>
              <a:t>příliš</a:t>
            </a:r>
            <a:r>
              <a:rPr lang="en-US" sz="2000" dirty="0"/>
              <a:t> </a:t>
            </a:r>
            <a:r>
              <a:rPr lang="en-US" sz="2000" dirty="0" err="1"/>
              <a:t>velkých</a:t>
            </a:r>
            <a:r>
              <a:rPr lang="en-US" sz="2000" dirty="0"/>
              <a:t> </a:t>
            </a:r>
            <a:r>
              <a:rPr lang="en-US" sz="2000" dirty="0" err="1"/>
              <a:t>vstupních</a:t>
            </a:r>
            <a:r>
              <a:rPr lang="en-US" sz="2000" dirty="0"/>
              <a:t> </a:t>
            </a:r>
            <a:r>
              <a:rPr lang="en-US" sz="2000" dirty="0" err="1"/>
              <a:t>signálů</a:t>
            </a:r>
            <a:r>
              <a:rPr lang="en-US" sz="2000" dirty="0"/>
              <a:t>.</a:t>
            </a:r>
          </a:p>
          <a:p>
            <a:r>
              <a:rPr lang="en-US" sz="2000" b="1" dirty="0"/>
              <a:t>Y amplifier </a:t>
            </a:r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b="1" dirty="0"/>
              <a:t> =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zesilovač</a:t>
            </a:r>
            <a:r>
              <a:rPr lang="en-US" sz="2000" b="1" dirty="0"/>
              <a:t> </a:t>
            </a:r>
            <a:r>
              <a:rPr lang="en-US" sz="2000" dirty="0" err="1"/>
              <a:t>zesiluje</a:t>
            </a:r>
            <a:r>
              <a:rPr lang="en-US" sz="2000" dirty="0"/>
              <a:t> </a:t>
            </a:r>
            <a:r>
              <a:rPr lang="en-US" sz="2000" dirty="0" err="1"/>
              <a:t>malé</a:t>
            </a:r>
            <a:r>
              <a:rPr lang="en-US" sz="2000" dirty="0"/>
              <a:t> </a:t>
            </a:r>
            <a:r>
              <a:rPr lang="en-US" sz="2000" dirty="0" err="1"/>
              <a:t>vstupní</a:t>
            </a:r>
            <a:r>
              <a:rPr lang="en-US" sz="2000" dirty="0"/>
              <a:t> </a:t>
            </a:r>
            <a:r>
              <a:rPr lang="en-US" sz="2000" dirty="0" err="1"/>
              <a:t>signály</a:t>
            </a:r>
            <a:r>
              <a:rPr lang="en-US" sz="2000" dirty="0"/>
              <a:t>.</a:t>
            </a:r>
          </a:p>
          <a:p>
            <a:r>
              <a:rPr lang="en-US" sz="2000" b="1" dirty="0"/>
              <a:t>Y shift control =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posuv</a:t>
            </a:r>
            <a:r>
              <a:rPr lang="en-US" sz="2000" b="1" dirty="0"/>
              <a:t> </a:t>
            </a:r>
            <a:r>
              <a:rPr lang="en-US" sz="2000" dirty="0" err="1"/>
              <a:t>slouží</a:t>
            </a:r>
            <a:r>
              <a:rPr lang="en-US" sz="2000" dirty="0"/>
              <a:t> pro </a:t>
            </a:r>
            <a:r>
              <a:rPr lang="en-US" sz="2000" dirty="0" err="1"/>
              <a:t>posun</a:t>
            </a:r>
            <a:r>
              <a:rPr lang="en-US" sz="2000" dirty="0"/>
              <a:t> </a:t>
            </a:r>
            <a:r>
              <a:rPr lang="en-US" sz="2000" dirty="0" err="1"/>
              <a:t>zobrazeného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 a </a:t>
            </a:r>
            <a:r>
              <a:rPr lang="en-US" sz="2000" dirty="0" err="1"/>
              <a:t>dolů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obrazovce</a:t>
            </a:r>
            <a:r>
              <a:rPr lang="en-US" sz="2000" dirty="0"/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50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Y deflection circuit </a:t>
            </a:r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000" b="1" dirty="0"/>
              <a:t> =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b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koncový</a:t>
            </a:r>
            <a:r>
              <a:rPr lang="en-US" sz="2000" dirty="0"/>
              <a:t> </a:t>
            </a:r>
            <a:r>
              <a:rPr lang="en-US" sz="2000" dirty="0" err="1"/>
              <a:t>zesilovač</a:t>
            </a:r>
            <a:r>
              <a:rPr lang="en-US" sz="2000" dirty="0"/>
              <a:t> se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výstupy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zajistí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na </a:t>
            </a:r>
            <a:r>
              <a:rPr lang="en-US" sz="2000" dirty="0" err="1"/>
              <a:t>destičkách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buzení</a:t>
            </a:r>
            <a:r>
              <a:rPr lang="en-US" sz="2000" dirty="0"/>
              <a:t> </a:t>
            </a:r>
            <a:r>
              <a:rPr lang="en-US" sz="2000" dirty="0" err="1"/>
              <a:t>destiček</a:t>
            </a:r>
            <a:r>
              <a:rPr lang="en-US" sz="2000" dirty="0"/>
              <a:t> v </a:t>
            </a:r>
            <a:r>
              <a:rPr lang="en-US" sz="2000" dirty="0" err="1"/>
              <a:t>protifázi</a:t>
            </a:r>
            <a:r>
              <a:rPr lang="en-US" sz="2000" dirty="0"/>
              <a:t>: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  <a:r>
              <a:rPr lang="en-US" sz="2000" dirty="0" err="1"/>
              <a:t>druhá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dolů</a:t>
            </a: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7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Horizontální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vychylování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/>
              <a:t>Ramp generator = </a:t>
            </a:r>
            <a:r>
              <a:rPr lang="en-US" sz="2000" b="1" dirty="0" err="1"/>
              <a:t>Timebase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5 </a:t>
            </a:r>
            <a:r>
              <a:rPr lang="en-US" sz="2000" b="1" dirty="0"/>
              <a:t>= </a:t>
            </a:r>
            <a:r>
              <a:rPr lang="en-US" sz="2000" b="1" dirty="0" err="1"/>
              <a:t>Generátor</a:t>
            </a:r>
            <a:r>
              <a:rPr lang="en-US" sz="2000" b="1" dirty="0"/>
              <a:t> </a:t>
            </a:r>
            <a:r>
              <a:rPr lang="en-US" sz="2000" b="1" dirty="0" err="1"/>
              <a:t>pily</a:t>
            </a:r>
            <a:r>
              <a:rPr lang="en-US" sz="2000" b="1" dirty="0"/>
              <a:t> = </a:t>
            </a:r>
            <a:r>
              <a:rPr lang="en-US" sz="2000" b="1" dirty="0" err="1"/>
              <a:t>Časová</a:t>
            </a:r>
            <a:r>
              <a:rPr lang="en-US" sz="2000" b="1" dirty="0"/>
              <a:t> </a:t>
            </a:r>
            <a:r>
              <a:rPr lang="en-US" sz="2000" b="1" dirty="0" err="1"/>
              <a:t>základna</a:t>
            </a:r>
            <a:r>
              <a:rPr lang="en-US" sz="2000" dirty="0"/>
              <a:t> </a:t>
            </a:r>
            <a:r>
              <a:rPr lang="en-US" sz="2000" dirty="0" err="1"/>
              <a:t>generuje</a:t>
            </a:r>
            <a:r>
              <a:rPr lang="en-US" sz="2000" dirty="0"/>
              <a:t> </a:t>
            </a:r>
            <a:r>
              <a:rPr lang="en-US" sz="2000" dirty="0" err="1"/>
              <a:t>pilový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pro </a:t>
            </a:r>
            <a:r>
              <a:rPr lang="en-US" sz="2000" dirty="0" err="1"/>
              <a:t>posouvání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 a </a:t>
            </a:r>
            <a:r>
              <a:rPr lang="en-US" sz="2000" dirty="0" err="1"/>
              <a:t>prudce</a:t>
            </a:r>
            <a:r>
              <a:rPr lang="en-US" sz="2000" dirty="0"/>
              <a:t> </a:t>
            </a:r>
            <a:r>
              <a:rPr lang="en-US" sz="2000" dirty="0" err="1"/>
              <a:t>zpět</a:t>
            </a:r>
            <a:r>
              <a:rPr lang="en-US" sz="2000" dirty="0"/>
              <a:t>.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činnost</a:t>
            </a:r>
            <a:r>
              <a:rPr lang="en-US" sz="2000" dirty="0"/>
              <a:t> je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řízena</a:t>
            </a:r>
            <a:r>
              <a:rPr lang="en-US" sz="2000" dirty="0"/>
              <a:t> </a:t>
            </a:r>
            <a:r>
              <a:rPr lang="en-US" sz="2000" dirty="0" err="1"/>
              <a:t>synchronizačními</a:t>
            </a:r>
            <a:r>
              <a:rPr lang="en-US" sz="2000" dirty="0"/>
              <a:t> </a:t>
            </a:r>
            <a:r>
              <a:rPr lang="en-US" sz="2000" dirty="0" err="1"/>
              <a:t>obvody</a:t>
            </a:r>
            <a:r>
              <a:rPr lang="en-US" sz="2000" dirty="0"/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4" y="2661025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4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Horizontální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vychylování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/>
              <a:t>X deflection circuit </a:t>
            </a:r>
            <a:r>
              <a:rPr lang="en-US" sz="2000" b="1" dirty="0">
                <a:solidFill>
                  <a:srgbClr val="0000FF"/>
                </a:solidFill>
              </a:rPr>
              <a:t>6</a:t>
            </a:r>
            <a:r>
              <a:rPr lang="en-US" sz="2000" b="1" dirty="0"/>
              <a:t> = </a:t>
            </a:r>
            <a:r>
              <a:rPr lang="en-US" sz="2000" b="1" dirty="0" err="1"/>
              <a:t>Horizontální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b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koncový</a:t>
            </a:r>
            <a:r>
              <a:rPr lang="en-US" sz="2000" dirty="0"/>
              <a:t> </a:t>
            </a:r>
            <a:r>
              <a:rPr lang="en-US" sz="2000" dirty="0" err="1"/>
              <a:t>zesilovač</a:t>
            </a:r>
            <a:r>
              <a:rPr lang="en-US" sz="2000" dirty="0"/>
              <a:t> se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výstupy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zajistí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na </a:t>
            </a:r>
            <a:r>
              <a:rPr lang="en-US" sz="2000" dirty="0" err="1"/>
              <a:t>destičkách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buzení</a:t>
            </a:r>
            <a:r>
              <a:rPr lang="en-US" sz="2000" dirty="0"/>
              <a:t> </a:t>
            </a:r>
            <a:r>
              <a:rPr lang="en-US" sz="2000" dirty="0" err="1"/>
              <a:t>destiček</a:t>
            </a:r>
            <a:r>
              <a:rPr lang="en-US" sz="2000" dirty="0"/>
              <a:t> v </a:t>
            </a:r>
            <a:r>
              <a:rPr lang="en-US" sz="2000" dirty="0" err="1"/>
              <a:t>protifázi</a:t>
            </a:r>
            <a:r>
              <a:rPr lang="en-US" sz="2000" dirty="0"/>
              <a:t>: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  <a:r>
              <a:rPr lang="en-US" sz="2000" dirty="0" err="1"/>
              <a:t>druhá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dolů</a:t>
            </a:r>
            <a:endParaRPr lang="en-US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4" y="2661025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Rozdělení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000" y="769350"/>
            <a:ext cx="9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Osciloskop</a:t>
            </a:r>
            <a:r>
              <a:rPr lang="en-US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analogový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paměťový</a:t>
            </a:r>
            <a:endParaRPr lang="en-US" sz="3600" dirty="0"/>
          </a:p>
          <a:p>
            <a:endParaRPr lang="en-US" sz="2800" dirty="0"/>
          </a:p>
          <a:p>
            <a:r>
              <a:rPr lang="en-US" sz="2800" b="1" dirty="0" err="1"/>
              <a:t>Analogový</a:t>
            </a:r>
            <a:r>
              <a:rPr lang="en-US" sz="2800" b="1" dirty="0"/>
              <a:t> </a:t>
            </a:r>
            <a:r>
              <a:rPr lang="en-US" sz="2800" b="1" dirty="0" err="1"/>
              <a:t>osciloskop</a:t>
            </a:r>
            <a:r>
              <a:rPr lang="en-US" sz="2800" b="1" dirty="0"/>
              <a:t> </a:t>
            </a:r>
            <a:r>
              <a:rPr lang="en-US" sz="2800" dirty="0" err="1"/>
              <a:t>nemá</a:t>
            </a:r>
            <a:r>
              <a:rPr lang="en-US" sz="2800" dirty="0"/>
              <a:t> </a:t>
            </a:r>
            <a:r>
              <a:rPr lang="en-US" sz="2800" dirty="0" err="1"/>
              <a:t>paměť</a:t>
            </a:r>
            <a:r>
              <a:rPr lang="en-US" sz="2800" dirty="0"/>
              <a:t>. Aby </a:t>
            </a:r>
            <a:r>
              <a:rPr lang="en-US" sz="2800" dirty="0" err="1"/>
              <a:t>obraz</a:t>
            </a:r>
            <a:r>
              <a:rPr lang="en-US" sz="2800" dirty="0"/>
              <a:t> na </a:t>
            </a:r>
            <a:r>
              <a:rPr lang="en-US" sz="2800" dirty="0" err="1"/>
              <a:t>obrazovce</a:t>
            </a:r>
            <a:r>
              <a:rPr lang="en-US" sz="2800" dirty="0"/>
              <a:t> </a:t>
            </a:r>
            <a:r>
              <a:rPr lang="en-US" sz="2800" dirty="0" err="1"/>
              <a:t>byl</a:t>
            </a:r>
            <a:r>
              <a:rPr lang="en-US" sz="2800" dirty="0"/>
              <a:t> </a:t>
            </a:r>
            <a:r>
              <a:rPr lang="en-US" sz="2800" dirty="0" err="1"/>
              <a:t>trvale</a:t>
            </a:r>
            <a:r>
              <a:rPr lang="en-US" sz="2800" dirty="0"/>
              <a:t> </a:t>
            </a:r>
            <a:r>
              <a:rPr lang="en-US" sz="2800" dirty="0" err="1"/>
              <a:t>viditelný</a:t>
            </a:r>
            <a:r>
              <a:rPr lang="en-US" sz="2800" dirty="0"/>
              <a:t>, </a:t>
            </a:r>
            <a:r>
              <a:rPr lang="en-US" sz="2800" dirty="0" err="1"/>
              <a:t>musí</a:t>
            </a:r>
            <a:r>
              <a:rPr lang="en-US" sz="2800" dirty="0"/>
              <a:t> se </a:t>
            </a:r>
            <a:r>
              <a:rPr lang="en-US" sz="2800" dirty="0" err="1"/>
              <a:t>kreslit</a:t>
            </a:r>
            <a:r>
              <a:rPr lang="en-US" sz="2800" dirty="0"/>
              <a:t> </a:t>
            </a:r>
            <a:r>
              <a:rPr lang="en-US" sz="2800" dirty="0" err="1"/>
              <a:t>znovu</a:t>
            </a:r>
            <a:r>
              <a:rPr lang="en-US" sz="2800" dirty="0"/>
              <a:t> a </a:t>
            </a:r>
            <a:r>
              <a:rPr lang="en-US" sz="2800" dirty="0" err="1"/>
              <a:t>znovu</a:t>
            </a:r>
            <a:r>
              <a:rPr lang="en-US" sz="2800" dirty="0"/>
              <a:t>. </a:t>
            </a:r>
            <a:r>
              <a:rPr lang="en-US" sz="2800" dirty="0" err="1"/>
              <a:t>Hodí</a:t>
            </a:r>
            <a:r>
              <a:rPr lang="en-US" sz="2800" dirty="0"/>
              <a:t> se proto </a:t>
            </a:r>
            <a:r>
              <a:rPr lang="en-US" sz="2800" dirty="0" err="1"/>
              <a:t>jen</a:t>
            </a:r>
            <a:r>
              <a:rPr lang="en-US" sz="2800" dirty="0"/>
              <a:t> pro </a:t>
            </a:r>
            <a:r>
              <a:rPr lang="en-US" sz="2800" dirty="0" err="1"/>
              <a:t>periodické</a:t>
            </a:r>
            <a:r>
              <a:rPr lang="en-US" sz="2800" dirty="0"/>
              <a:t> </a:t>
            </a:r>
            <a:r>
              <a:rPr lang="en-US" sz="2800" dirty="0" err="1"/>
              <a:t>průběhy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b="1" dirty="0" err="1"/>
              <a:t>Paměťový</a:t>
            </a:r>
            <a:r>
              <a:rPr lang="en-US" sz="2800" b="1" dirty="0"/>
              <a:t> </a:t>
            </a:r>
            <a:r>
              <a:rPr lang="en-US" sz="2800" b="1" dirty="0" err="1"/>
              <a:t>osciloskop</a:t>
            </a:r>
            <a:r>
              <a:rPr lang="en-US" sz="2800" b="1" dirty="0"/>
              <a:t> </a:t>
            </a:r>
            <a:r>
              <a:rPr lang="en-US" sz="2800" dirty="0" err="1"/>
              <a:t>zaznamená</a:t>
            </a:r>
            <a:r>
              <a:rPr lang="en-US" sz="2800" dirty="0"/>
              <a:t> </a:t>
            </a:r>
            <a:r>
              <a:rPr lang="en-US" sz="2800" dirty="0" err="1"/>
              <a:t>průběh</a:t>
            </a:r>
            <a:r>
              <a:rPr lang="en-US" sz="2800" dirty="0"/>
              <a:t> do </a:t>
            </a:r>
            <a:r>
              <a:rPr lang="en-US" sz="2800" dirty="0" err="1"/>
              <a:t>paměti</a:t>
            </a:r>
            <a:r>
              <a:rPr lang="en-US" sz="2800" dirty="0"/>
              <a:t> a z </a:t>
            </a:r>
            <a:r>
              <a:rPr lang="en-US" sz="2800" dirty="0" err="1"/>
              <a:t>paměti</a:t>
            </a:r>
            <a:r>
              <a:rPr lang="en-US" sz="2800" dirty="0"/>
              <a:t> </a:t>
            </a:r>
            <a:r>
              <a:rPr lang="en-US" sz="2800" dirty="0" err="1"/>
              <a:t>jej</a:t>
            </a:r>
            <a:r>
              <a:rPr lang="en-US" sz="2800" dirty="0"/>
              <a:t> </a:t>
            </a:r>
            <a:r>
              <a:rPr lang="en-US" sz="2800" dirty="0" err="1"/>
              <a:t>může</a:t>
            </a:r>
            <a:r>
              <a:rPr lang="en-US" sz="2800" dirty="0"/>
              <a:t> </a:t>
            </a:r>
            <a:r>
              <a:rPr lang="en-US" sz="2800" dirty="0" err="1"/>
              <a:t>kreslit</a:t>
            </a:r>
            <a:r>
              <a:rPr lang="en-US" sz="2800" dirty="0"/>
              <a:t> </a:t>
            </a:r>
            <a:r>
              <a:rPr lang="en-US" sz="2800" dirty="0" err="1"/>
              <a:t>znovu</a:t>
            </a:r>
            <a:r>
              <a:rPr lang="en-US" sz="2800" dirty="0"/>
              <a:t> a </a:t>
            </a:r>
            <a:r>
              <a:rPr lang="en-US" sz="2800" dirty="0" err="1"/>
              <a:t>znovu</a:t>
            </a:r>
            <a:r>
              <a:rPr lang="en-US" sz="2800" dirty="0"/>
              <a:t>,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když</a:t>
            </a:r>
            <a:r>
              <a:rPr lang="en-US" sz="2800" dirty="0"/>
              <a:t> </a:t>
            </a:r>
            <a:r>
              <a:rPr lang="en-US" sz="2800" dirty="0" err="1"/>
              <a:t>průběh</a:t>
            </a:r>
            <a:r>
              <a:rPr lang="en-US" sz="2800" dirty="0"/>
              <a:t> ve </a:t>
            </a:r>
            <a:r>
              <a:rPr lang="en-US" sz="2800" dirty="0" err="1"/>
              <a:t>skutečnosti</a:t>
            </a:r>
            <a:r>
              <a:rPr lang="en-US" sz="2800" dirty="0"/>
              <a:t> </a:t>
            </a:r>
            <a:r>
              <a:rPr lang="en-US" sz="2800" dirty="0" err="1"/>
              <a:t>dávno</a:t>
            </a:r>
            <a:r>
              <a:rPr lang="en-US" sz="2800" dirty="0"/>
              <a:t> </a:t>
            </a:r>
            <a:r>
              <a:rPr lang="en-US" sz="2800" dirty="0" err="1"/>
              <a:t>pominul</a:t>
            </a:r>
            <a:r>
              <a:rPr lang="en-US" sz="2800" dirty="0"/>
              <a:t>. </a:t>
            </a:r>
            <a:r>
              <a:rPr lang="en-US" sz="2800" dirty="0" err="1"/>
              <a:t>Hodí</a:t>
            </a:r>
            <a:r>
              <a:rPr lang="en-US" sz="2800" dirty="0"/>
              <a:t> se proto </a:t>
            </a:r>
            <a:r>
              <a:rPr lang="en-US" sz="2800" dirty="0" err="1"/>
              <a:t>i</a:t>
            </a:r>
            <a:r>
              <a:rPr lang="en-US" sz="2800" dirty="0"/>
              <a:t> pro </a:t>
            </a:r>
            <a:r>
              <a:rPr lang="en-US" sz="2800" dirty="0" err="1"/>
              <a:t>průběhy</a:t>
            </a:r>
            <a:r>
              <a:rPr lang="en-US" sz="2800" dirty="0"/>
              <a:t> </a:t>
            </a:r>
            <a:r>
              <a:rPr lang="en-US" sz="2800" dirty="0" err="1"/>
              <a:t>jednorázové</a:t>
            </a:r>
            <a:r>
              <a:rPr lang="en-US" sz="2800" dirty="0"/>
              <a:t> a </a:t>
            </a:r>
            <a:r>
              <a:rPr lang="en-US" sz="2800" dirty="0" err="1"/>
              <a:t>náhodné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082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704762" cy="36571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b="1" dirty="0">
              <a:solidFill>
                <a:srgbClr val="00FF00"/>
              </a:solidFill>
            </a:endParaRPr>
          </a:p>
          <a:p>
            <a:r>
              <a:rPr lang="en-US" sz="2000" dirty="0"/>
              <a:t>S </a:t>
            </a:r>
            <a:r>
              <a:rPr lang="en-US" sz="2000" dirty="0" err="1"/>
              <a:t>přepínačem</a:t>
            </a:r>
            <a:r>
              <a:rPr lang="en-US" sz="2000" dirty="0"/>
              <a:t> v </a:t>
            </a:r>
            <a:r>
              <a:rPr lang="en-US" sz="2000" dirty="0" err="1"/>
              <a:t>poloze</a:t>
            </a:r>
            <a:r>
              <a:rPr lang="en-US" sz="2000" dirty="0"/>
              <a:t> </a:t>
            </a:r>
            <a:r>
              <a:rPr lang="en-US" sz="2000" b="1" dirty="0"/>
              <a:t>Internal trigger = </a:t>
            </a:r>
            <a:r>
              <a:rPr lang="en-US" sz="2000" b="1" dirty="0" err="1"/>
              <a:t>Vnitřní</a:t>
            </a:r>
            <a:r>
              <a:rPr lang="en-US" sz="2000" b="1" dirty="0"/>
              <a:t> </a:t>
            </a:r>
            <a:r>
              <a:rPr lang="en-US" sz="2000" b="1" dirty="0" err="1"/>
              <a:t>spouštění</a:t>
            </a:r>
            <a:r>
              <a:rPr lang="en-US" sz="2000" b="1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zesílený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se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zobrazovat</a:t>
            </a:r>
            <a:r>
              <a:rPr lang="en-US" sz="2000" dirty="0"/>
              <a:t>, </a:t>
            </a:r>
            <a:r>
              <a:rPr lang="en-US" sz="2000" dirty="0" err="1"/>
              <a:t>přivádí</a:t>
            </a:r>
            <a:r>
              <a:rPr lang="en-US" sz="2000" dirty="0"/>
              <a:t> </a:t>
            </a:r>
            <a:r>
              <a:rPr lang="en-US" sz="2000" dirty="0" err="1"/>
              <a:t>také</a:t>
            </a:r>
            <a:r>
              <a:rPr lang="en-US" sz="2000" dirty="0"/>
              <a:t> na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b="1" dirty="0" err="1"/>
              <a:t>komparátoru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FF00"/>
                </a:solidFill>
              </a:rPr>
              <a:t>7</a:t>
            </a:r>
            <a:r>
              <a:rPr lang="en-US" sz="2000" dirty="0"/>
              <a:t>, na </a:t>
            </a:r>
            <a:r>
              <a:rPr lang="en-US" sz="2000" dirty="0" err="1"/>
              <a:t>jehož</a:t>
            </a:r>
            <a:r>
              <a:rPr lang="en-US" sz="2000" dirty="0"/>
              <a:t>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(není </a:t>
            </a:r>
            <a:r>
              <a:rPr lang="en-US" sz="2000" dirty="0" err="1"/>
              <a:t>nakreslený</a:t>
            </a:r>
            <a:r>
              <a:rPr lang="en-US" sz="2000" dirty="0"/>
              <a:t>) se </a:t>
            </a:r>
            <a:r>
              <a:rPr lang="en-US" sz="2000" dirty="0" err="1"/>
              <a:t>přivádí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z </a:t>
            </a:r>
            <a:r>
              <a:rPr lang="en-US" sz="2000" dirty="0" err="1"/>
              <a:t>potenciometru</a:t>
            </a:r>
            <a:r>
              <a:rPr lang="en-US" sz="2000" dirty="0"/>
              <a:t> </a:t>
            </a:r>
            <a:r>
              <a:rPr lang="en-US" sz="2000" b="1" dirty="0"/>
              <a:t>Level </a:t>
            </a:r>
            <a:r>
              <a:rPr lang="en-US" sz="2000" dirty="0"/>
              <a:t>(není </a:t>
            </a:r>
            <a:r>
              <a:rPr lang="en-US" sz="2000" dirty="0" err="1"/>
              <a:t>nakreslený</a:t>
            </a:r>
            <a:r>
              <a:rPr lang="en-US" sz="2000" dirty="0"/>
              <a:t>)</a:t>
            </a:r>
            <a:r>
              <a:rPr lang="en-US" sz="2000" b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922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704762" cy="36571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722709"/>
            <a:ext cx="9001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b="1" dirty="0">
              <a:solidFill>
                <a:srgbClr val="00FF00"/>
              </a:solidFill>
            </a:endParaRPr>
          </a:p>
          <a:p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nastane</a:t>
            </a:r>
            <a:r>
              <a:rPr lang="en-US" sz="2000" dirty="0"/>
              <a:t> </a:t>
            </a:r>
            <a:r>
              <a:rPr lang="en-US" sz="2000" dirty="0" err="1"/>
              <a:t>shoda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napětím</a:t>
            </a:r>
            <a:r>
              <a:rPr lang="en-US" sz="2000" dirty="0"/>
              <a:t> </a:t>
            </a:r>
            <a:r>
              <a:rPr lang="en-US" sz="2000" b="1" dirty="0"/>
              <a:t>Level </a:t>
            </a:r>
            <a:r>
              <a:rPr lang="en-US" sz="2000" dirty="0"/>
              <a:t>a </a:t>
            </a:r>
            <a:r>
              <a:rPr lang="en-US" sz="2000" dirty="0" err="1"/>
              <a:t>signálem</a:t>
            </a:r>
            <a:r>
              <a:rPr lang="en-US" sz="2000" dirty="0"/>
              <a:t>, </a:t>
            </a:r>
            <a:r>
              <a:rPr lang="en-US" sz="2000" dirty="0" err="1"/>
              <a:t>hrana</a:t>
            </a:r>
            <a:r>
              <a:rPr lang="en-US" sz="2000" dirty="0"/>
              <a:t> na </a:t>
            </a:r>
            <a:r>
              <a:rPr lang="en-US" sz="2000" dirty="0" err="1"/>
              <a:t>výstupu</a:t>
            </a:r>
            <a:r>
              <a:rPr lang="en-US" sz="2000" dirty="0"/>
              <a:t> </a:t>
            </a:r>
            <a:r>
              <a:rPr lang="en-US" sz="2000" b="1" dirty="0" err="1"/>
              <a:t>komparátoru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FF00"/>
                </a:solidFill>
              </a:rPr>
              <a:t>7</a:t>
            </a:r>
            <a:r>
              <a:rPr lang="en-US" sz="2000" b="1" dirty="0"/>
              <a:t> </a:t>
            </a:r>
            <a:r>
              <a:rPr lang="en-US" sz="2000" dirty="0" err="1"/>
              <a:t>dá</a:t>
            </a:r>
            <a:r>
              <a:rPr lang="en-US" sz="2000" dirty="0"/>
              <a:t> </a:t>
            </a:r>
            <a:r>
              <a:rPr lang="en-US" sz="2000" dirty="0" err="1"/>
              <a:t>povel</a:t>
            </a:r>
            <a:r>
              <a:rPr lang="en-US" sz="2000" dirty="0"/>
              <a:t> </a:t>
            </a:r>
            <a:r>
              <a:rPr lang="en-US" sz="2000" b="1" dirty="0" err="1"/>
              <a:t>generátoru</a:t>
            </a:r>
            <a:r>
              <a:rPr lang="en-US" sz="2000" b="1" dirty="0"/>
              <a:t> </a:t>
            </a:r>
            <a:r>
              <a:rPr lang="en-US" sz="2000" b="1" dirty="0" err="1"/>
              <a:t>pily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5</a:t>
            </a:r>
            <a:r>
              <a:rPr lang="en-US" sz="2000" b="1" dirty="0"/>
              <a:t>, </a:t>
            </a:r>
            <a:r>
              <a:rPr lang="en-US" sz="2000" dirty="0"/>
              <a:t>aby </a:t>
            </a:r>
            <a:r>
              <a:rPr lang="en-US" sz="2000" dirty="0" err="1"/>
              <a:t>odstartoval</a:t>
            </a:r>
            <a:r>
              <a:rPr lang="en-US" sz="2000" dirty="0"/>
              <a:t> </a:t>
            </a:r>
            <a:r>
              <a:rPr lang="en-US" sz="2000" dirty="0" err="1"/>
              <a:t>nový</a:t>
            </a:r>
            <a:r>
              <a:rPr lang="en-US" sz="2000" dirty="0"/>
              <a:t> </a:t>
            </a:r>
            <a:r>
              <a:rPr lang="en-US" sz="2000" dirty="0" err="1"/>
              <a:t>běh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15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704762" cy="36571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b="1" dirty="0">
              <a:solidFill>
                <a:srgbClr val="00FF00"/>
              </a:solidFill>
            </a:endParaRPr>
          </a:p>
          <a:p>
            <a:r>
              <a:rPr lang="en-US" sz="2000" dirty="0"/>
              <a:t>S </a:t>
            </a:r>
            <a:r>
              <a:rPr lang="en-US" sz="2000" dirty="0" err="1"/>
              <a:t>přepínačem</a:t>
            </a:r>
            <a:r>
              <a:rPr lang="en-US" sz="2000" dirty="0"/>
              <a:t> v </a:t>
            </a:r>
            <a:r>
              <a:rPr lang="en-US" sz="2000" dirty="0" err="1"/>
              <a:t>poloze</a:t>
            </a:r>
            <a:r>
              <a:rPr lang="en-US" sz="2000" dirty="0"/>
              <a:t> </a:t>
            </a:r>
            <a:r>
              <a:rPr lang="en-US" sz="2000" b="1" dirty="0"/>
              <a:t>External trigger = </a:t>
            </a:r>
            <a:r>
              <a:rPr lang="en-US" sz="2000" b="1" dirty="0" err="1"/>
              <a:t>Vnější</a:t>
            </a:r>
            <a:r>
              <a:rPr lang="en-US" sz="2000" b="1" dirty="0"/>
              <a:t> </a:t>
            </a:r>
            <a:r>
              <a:rPr lang="en-US" sz="2000" b="1" dirty="0" err="1"/>
              <a:t>spouštění</a:t>
            </a:r>
            <a:r>
              <a:rPr lang="en-US" sz="2000" b="1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synchronizační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přivádí</a:t>
            </a:r>
            <a:r>
              <a:rPr lang="en-US" sz="2000" dirty="0"/>
              <a:t> </a:t>
            </a:r>
            <a:r>
              <a:rPr lang="en-US" sz="2000" dirty="0" err="1"/>
              <a:t>zvenku</a:t>
            </a:r>
            <a:r>
              <a:rPr lang="en-US" sz="2000" b="1" dirty="0"/>
              <a:t>.</a:t>
            </a:r>
          </a:p>
          <a:p>
            <a:r>
              <a:rPr lang="en-US" sz="2000" dirty="0" err="1"/>
              <a:t>Hodí</a:t>
            </a:r>
            <a:r>
              <a:rPr lang="en-US" sz="2000" dirty="0"/>
              <a:t> se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měření</a:t>
            </a:r>
            <a:r>
              <a:rPr lang="en-US" sz="2000" dirty="0"/>
              <a:t> v TV </a:t>
            </a:r>
            <a:r>
              <a:rPr lang="en-US" sz="2000" dirty="0" err="1"/>
              <a:t>přijímači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mnoho</a:t>
            </a:r>
            <a:r>
              <a:rPr lang="en-US" sz="2000" dirty="0"/>
              <a:t> </a:t>
            </a:r>
            <a:r>
              <a:rPr lang="en-US" sz="2000" dirty="0" err="1"/>
              <a:t>signálů</a:t>
            </a:r>
            <a:r>
              <a:rPr lang="en-US" sz="2000" dirty="0"/>
              <a:t> je </a:t>
            </a:r>
            <a:r>
              <a:rPr lang="en-US" sz="2000" dirty="0" err="1"/>
              <a:t>synchronních</a:t>
            </a:r>
            <a:r>
              <a:rPr lang="en-US" sz="2000" dirty="0"/>
              <a:t> </a:t>
            </a:r>
            <a:r>
              <a:rPr lang="en-US" sz="2000" dirty="0" err="1"/>
              <a:t>buď</a:t>
            </a:r>
            <a:r>
              <a:rPr lang="en-US" sz="2000" dirty="0"/>
              <a:t> s </a:t>
            </a:r>
            <a:r>
              <a:rPr lang="en-US" sz="2000"/>
              <a:t>řádkovým,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snímkovým</a:t>
            </a:r>
            <a:r>
              <a:rPr lang="en-US" sz="2000" dirty="0"/>
              <a:t> </a:t>
            </a:r>
            <a:r>
              <a:rPr lang="en-US" sz="2000" dirty="0" err="1"/>
              <a:t>rozkladem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114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1612" y="6511341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prvky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04" y="726064"/>
            <a:ext cx="5682512" cy="40489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363573" y="4891964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dirty="0"/>
              <a:t>Ramp generator = </a:t>
            </a:r>
            <a:r>
              <a:rPr lang="en-US" b="1" dirty="0" err="1"/>
              <a:t>Timebase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5 </a:t>
            </a:r>
            <a:r>
              <a:rPr lang="en-US" b="1" dirty="0"/>
              <a:t>= </a:t>
            </a:r>
            <a:r>
              <a:rPr lang="en-US" b="1" dirty="0" err="1"/>
              <a:t>Generátor</a:t>
            </a:r>
            <a:r>
              <a:rPr lang="en-US" b="1" dirty="0"/>
              <a:t> </a:t>
            </a:r>
            <a:r>
              <a:rPr lang="en-US" b="1" dirty="0" err="1"/>
              <a:t>pily</a:t>
            </a:r>
            <a:r>
              <a:rPr lang="en-US" b="1" dirty="0"/>
              <a:t> = </a:t>
            </a:r>
            <a:r>
              <a:rPr lang="en-US" b="1" dirty="0" err="1"/>
              <a:t>Časová</a:t>
            </a:r>
            <a:r>
              <a:rPr lang="en-US" b="1" dirty="0"/>
              <a:t> </a:t>
            </a:r>
            <a:r>
              <a:rPr lang="en-US" b="1" dirty="0" err="1"/>
              <a:t>základna</a:t>
            </a:r>
            <a:r>
              <a:rPr lang="en-US" b="1" dirty="0"/>
              <a:t> </a:t>
            </a:r>
            <a:r>
              <a:rPr lang="en-US" dirty="0" err="1"/>
              <a:t>reguluje</a:t>
            </a:r>
            <a:r>
              <a:rPr lang="en-US" dirty="0"/>
              <a:t> </a:t>
            </a:r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běhu</a:t>
            </a:r>
            <a:r>
              <a:rPr lang="en-US" dirty="0"/>
              <a:t> </a:t>
            </a:r>
            <a:r>
              <a:rPr lang="en-US" dirty="0" err="1"/>
              <a:t>paprsku</a:t>
            </a:r>
            <a:r>
              <a:rPr lang="en-US" dirty="0"/>
              <a:t> po </a:t>
            </a:r>
            <a:r>
              <a:rPr lang="en-US" dirty="0" err="1"/>
              <a:t>obrazovce</a:t>
            </a:r>
            <a:r>
              <a:rPr lang="en-US" dirty="0"/>
              <a:t>,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dirty="0" err="1"/>
              <a:t>vodorovné</a:t>
            </a:r>
            <a:r>
              <a:rPr lang="en-US" dirty="0"/>
              <a:t> </a:t>
            </a:r>
            <a:r>
              <a:rPr lang="en-US" dirty="0" err="1"/>
              <a:t>roztažení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zhuštění</a:t>
            </a:r>
            <a:r>
              <a:rPr lang="en-US" dirty="0"/>
              <a:t> </a:t>
            </a:r>
            <a:r>
              <a:rPr lang="en-US" dirty="0" err="1"/>
              <a:t>křivky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4963972"/>
            <a:ext cx="363589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Y attenuator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= </a:t>
            </a:r>
            <a:r>
              <a:rPr lang="en-US" b="1" dirty="0" err="1"/>
              <a:t>Dělič</a:t>
            </a:r>
            <a:r>
              <a:rPr lang="en-US" b="1" dirty="0"/>
              <a:t> </a:t>
            </a:r>
            <a:r>
              <a:rPr lang="en-US" b="1" dirty="0" err="1"/>
              <a:t>napětí</a:t>
            </a:r>
            <a:endParaRPr lang="en-US" b="1" dirty="0"/>
          </a:p>
          <a:p>
            <a:r>
              <a:rPr lang="en-US" dirty="0" err="1"/>
              <a:t>reguluje</a:t>
            </a:r>
            <a:r>
              <a:rPr lang="en-US" dirty="0"/>
              <a:t>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zesílení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, </a:t>
            </a:r>
          </a:p>
          <a:p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dirty="0" err="1"/>
              <a:t>výšku</a:t>
            </a:r>
            <a:r>
              <a:rPr lang="en-US" dirty="0"/>
              <a:t> </a:t>
            </a:r>
            <a:r>
              <a:rPr lang="en-US" dirty="0" err="1"/>
              <a:t>křivky</a:t>
            </a:r>
            <a:r>
              <a:rPr lang="en-US" dirty="0"/>
              <a:t> na </a:t>
            </a:r>
            <a:r>
              <a:rPr lang="en-US" dirty="0" err="1"/>
              <a:t>obrazovce</a:t>
            </a:r>
            <a:r>
              <a:rPr lang="en-US" b="1" dirty="0"/>
              <a:t>.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95418" y="1894372"/>
            <a:ext cx="194390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Y shift control = </a:t>
            </a:r>
            <a:r>
              <a:rPr lang="en-US" b="1" dirty="0" err="1"/>
              <a:t>vertikální</a:t>
            </a:r>
            <a:r>
              <a:rPr lang="en-US" b="1" dirty="0"/>
              <a:t> </a:t>
            </a:r>
            <a:r>
              <a:rPr lang="en-US" b="1" dirty="0" err="1"/>
              <a:t>posuv</a:t>
            </a:r>
            <a:endParaRPr lang="en-US" b="1" dirty="0"/>
          </a:p>
          <a:p>
            <a:r>
              <a:rPr lang="en-US" dirty="0" err="1"/>
              <a:t>posouvá</a:t>
            </a:r>
            <a:r>
              <a:rPr lang="en-US" dirty="0"/>
              <a:t> </a:t>
            </a:r>
            <a:r>
              <a:rPr lang="en-US" dirty="0" err="1"/>
              <a:t>křivku</a:t>
            </a:r>
            <a:r>
              <a:rPr lang="en-US" dirty="0"/>
              <a:t> na </a:t>
            </a:r>
            <a:r>
              <a:rPr lang="en-US" dirty="0" err="1"/>
              <a:t>obrazovce</a:t>
            </a:r>
            <a:r>
              <a:rPr lang="en-US" dirty="0"/>
              <a:t> </a:t>
            </a:r>
          </a:p>
          <a:p>
            <a:r>
              <a:rPr lang="en-US" dirty="0" err="1"/>
              <a:t>nahoru</a:t>
            </a:r>
            <a:r>
              <a:rPr lang="en-US" dirty="0"/>
              <a:t> a </a:t>
            </a:r>
            <a:r>
              <a:rPr lang="en-US" dirty="0" err="1"/>
              <a:t>dolů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33779" y="1328416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Signal input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195736" y="2207392"/>
            <a:ext cx="2520280" cy="1617757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12" idx="3"/>
          </p:cNvCxnSpPr>
          <p:nvPr/>
        </p:nvCxnSpPr>
        <p:spPr>
          <a:xfrm>
            <a:off x="2339319" y="1513082"/>
            <a:ext cx="1152561" cy="69431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088232" y="4063296"/>
            <a:ext cx="1475439" cy="94988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372200" y="4005064"/>
            <a:ext cx="936104" cy="958908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5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1612" y="6511341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prvky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5682512" cy="40489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868144" y="1408130"/>
            <a:ext cx="31750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Příklad</a:t>
            </a:r>
            <a:r>
              <a:rPr lang="en-US" b="1" dirty="0"/>
              <a:t>:</a:t>
            </a:r>
          </a:p>
          <a:p>
            <a:r>
              <a:rPr lang="en-US" dirty="0" err="1"/>
              <a:t>Zobrazení</a:t>
            </a:r>
            <a:r>
              <a:rPr lang="en-US" dirty="0"/>
              <a:t> </a:t>
            </a:r>
            <a:r>
              <a:rPr lang="en-US" dirty="0" err="1"/>
              <a:t>sinusového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o </a:t>
            </a:r>
            <a:r>
              <a:rPr lang="en-US" dirty="0" err="1"/>
              <a:t>amplitudě</a:t>
            </a:r>
            <a:r>
              <a:rPr lang="en-US" dirty="0"/>
              <a:t> 2 V, </a:t>
            </a:r>
          </a:p>
          <a:p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b="1" dirty="0"/>
              <a:t>4 V </a:t>
            </a:r>
            <a:r>
              <a:rPr lang="en-US" b="1" dirty="0" err="1"/>
              <a:t>špička</a:t>
            </a:r>
            <a:r>
              <a:rPr lang="en-US" b="1" dirty="0"/>
              <a:t> – </a:t>
            </a:r>
            <a:r>
              <a:rPr lang="en-US" b="1" dirty="0" err="1"/>
              <a:t>špička</a:t>
            </a:r>
            <a:r>
              <a:rPr lang="en-US" dirty="0"/>
              <a:t>, </a:t>
            </a:r>
          </a:p>
          <a:p>
            <a:r>
              <a:rPr lang="en-US" dirty="0"/>
              <a:t>s </a:t>
            </a:r>
            <a:r>
              <a:rPr lang="en-US" dirty="0" err="1"/>
              <a:t>kmitočtem</a:t>
            </a:r>
            <a:r>
              <a:rPr lang="en-US" dirty="0"/>
              <a:t> </a:t>
            </a:r>
            <a:r>
              <a:rPr lang="en-US" b="1" dirty="0"/>
              <a:t>200 Hz</a:t>
            </a:r>
            <a:r>
              <a:rPr lang="en-US" dirty="0"/>
              <a:t>, </a:t>
            </a:r>
          </a:p>
          <a:p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periodou</a:t>
            </a:r>
            <a:r>
              <a:rPr lang="en-US" dirty="0"/>
              <a:t> </a:t>
            </a:r>
            <a:r>
              <a:rPr lang="en-US" b="1" dirty="0"/>
              <a:t>5 </a:t>
            </a:r>
            <a:r>
              <a:rPr lang="en-US" b="1" dirty="0" err="1"/>
              <a:t>ms</a:t>
            </a:r>
            <a:r>
              <a:rPr lang="en-US" dirty="0" err="1"/>
              <a:t>.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9E3904E-A71A-489A-91B5-65CA8E8BA2B7}"/>
              </a:ext>
            </a:extLst>
          </p:cNvPr>
          <p:cNvSpPr/>
          <p:nvPr/>
        </p:nvSpPr>
        <p:spPr>
          <a:xfrm>
            <a:off x="5861472" y="4196940"/>
            <a:ext cx="31750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základny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dirty="0"/>
              <a:t> </a:t>
            </a:r>
            <a:r>
              <a:rPr lang="en-US" dirty="0" err="1"/>
              <a:t>nastavena</a:t>
            </a:r>
            <a:r>
              <a:rPr lang="en-US" dirty="0"/>
              <a:t> na 1 ms/d.</a:t>
            </a:r>
            <a:endParaRPr lang="cs-CZ" dirty="0"/>
          </a:p>
        </p:txBody>
      </p:sp>
      <p:cxnSp>
        <p:nvCxnSpPr>
          <p:cNvPr id="22" name="Přímá spojnice se šipkou 21"/>
          <p:cNvCxnSpPr>
            <a:cxnSpLocks/>
            <a:stCxn id="15" idx="1"/>
          </p:cNvCxnSpPr>
          <p:nvPr/>
        </p:nvCxnSpPr>
        <p:spPr>
          <a:xfrm flipH="1" flipV="1">
            <a:off x="5508104" y="4196940"/>
            <a:ext cx="353368" cy="323166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5C00A8-85AB-46AE-8372-853E6D788C08}"/>
              </a:ext>
            </a:extLst>
          </p:cNvPr>
          <p:cNvSpPr/>
          <p:nvPr/>
        </p:nvSpPr>
        <p:spPr>
          <a:xfrm>
            <a:off x="143238" y="5656602"/>
            <a:ext cx="32766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Citlivost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nastavena</a:t>
            </a:r>
            <a:r>
              <a:rPr lang="en-US" dirty="0"/>
              <a:t> na 1 V/d.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6334E2A-0A9C-4FA7-8C82-4093431FCAF9}"/>
              </a:ext>
            </a:extLst>
          </p:cNvPr>
          <p:cNvCxnSpPr>
            <a:cxnSpLocks/>
          </p:cNvCxnSpPr>
          <p:nvPr/>
        </p:nvCxnSpPr>
        <p:spPr>
          <a:xfrm flipH="1" flipV="1">
            <a:off x="467544" y="4216442"/>
            <a:ext cx="216024" cy="144016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E2597A84-3183-4053-A036-4B7D5C77471A}"/>
              </a:ext>
            </a:extLst>
          </p:cNvPr>
          <p:cNvCxnSpPr>
            <a:cxnSpLocks/>
          </p:cNvCxnSpPr>
          <p:nvPr/>
        </p:nvCxnSpPr>
        <p:spPr>
          <a:xfrm flipH="1">
            <a:off x="1637539" y="2065574"/>
            <a:ext cx="1350285" cy="0"/>
          </a:xfrm>
          <a:prstGeom prst="straightConnector1">
            <a:avLst/>
          </a:prstGeom>
          <a:ln w="6350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A2AE9D6C-284C-4F47-9C27-EC738A11E83A}"/>
              </a:ext>
            </a:extLst>
          </p:cNvPr>
          <p:cNvSpPr/>
          <p:nvPr/>
        </p:nvSpPr>
        <p:spPr>
          <a:xfrm>
            <a:off x="1066544" y="1475492"/>
            <a:ext cx="3289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Délka</a:t>
            </a:r>
            <a:r>
              <a:rPr lang="en-US" dirty="0"/>
              <a:t> </a:t>
            </a:r>
            <a:r>
              <a:rPr lang="en-US" dirty="0" err="1"/>
              <a:t>periody</a:t>
            </a:r>
            <a:r>
              <a:rPr lang="en-US" dirty="0"/>
              <a:t> je 5x1 d = 5 ms</a:t>
            </a:r>
            <a:endParaRPr lang="cs-CZ" dirty="0"/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65085404-25E7-438A-B6FC-D8CA4F719B43}"/>
              </a:ext>
            </a:extLst>
          </p:cNvPr>
          <p:cNvCxnSpPr>
            <a:cxnSpLocks/>
          </p:cNvCxnSpPr>
          <p:nvPr/>
        </p:nvCxnSpPr>
        <p:spPr>
          <a:xfrm>
            <a:off x="2051720" y="2276872"/>
            <a:ext cx="0" cy="720080"/>
          </a:xfrm>
          <a:prstGeom prst="straightConnector1">
            <a:avLst/>
          </a:prstGeom>
          <a:ln w="6350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>
            <a:extLst>
              <a:ext uri="{FF2B5EF4-FFF2-40B4-BE49-F238E27FC236}">
                <a16:creationId xmlns:a16="http://schemas.microsoft.com/office/drawing/2014/main" id="{23AAB484-A97F-4ACF-9D3A-5710D2ECA079}"/>
              </a:ext>
            </a:extLst>
          </p:cNvPr>
          <p:cNvSpPr/>
          <p:nvPr/>
        </p:nvSpPr>
        <p:spPr>
          <a:xfrm>
            <a:off x="66761" y="2180939"/>
            <a:ext cx="16249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Výška</a:t>
            </a:r>
            <a:r>
              <a:rPr lang="en-US" dirty="0"/>
              <a:t> </a:t>
            </a:r>
            <a:r>
              <a:rPr lang="en-US" dirty="0" err="1"/>
              <a:t>křivky</a:t>
            </a:r>
            <a:r>
              <a:rPr lang="en-US" dirty="0"/>
              <a:t> je 4x1 d = 4 V</a:t>
            </a:r>
            <a:endParaRPr lang="cs-CZ" dirty="0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F27F6C9-5784-4602-8327-E41D7FF0183E}"/>
              </a:ext>
            </a:extLst>
          </p:cNvPr>
          <p:cNvSpPr/>
          <p:nvPr/>
        </p:nvSpPr>
        <p:spPr>
          <a:xfrm>
            <a:off x="4211960" y="5702082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err="1"/>
              <a:t>Barevná</a:t>
            </a:r>
            <a:r>
              <a:rPr lang="en-US" i="1" dirty="0"/>
              <a:t> </a:t>
            </a:r>
            <a:r>
              <a:rPr lang="en-US" i="1" dirty="0" err="1"/>
              <a:t>čísla</a:t>
            </a:r>
            <a:r>
              <a:rPr lang="en-US" i="1" dirty="0"/>
              <a:t> </a:t>
            </a:r>
            <a:r>
              <a:rPr lang="en-US" i="1" dirty="0" err="1"/>
              <a:t>odkazují</a:t>
            </a:r>
            <a:r>
              <a:rPr lang="en-US" i="1" dirty="0"/>
              <a:t> na </a:t>
            </a:r>
            <a:r>
              <a:rPr lang="en-US" i="1" dirty="0" err="1"/>
              <a:t>položky</a:t>
            </a:r>
            <a:r>
              <a:rPr lang="en-US" i="1" dirty="0"/>
              <a:t> v </a:t>
            </a:r>
            <a:r>
              <a:rPr lang="en-US" i="1" dirty="0" err="1"/>
              <a:t>blokových</a:t>
            </a:r>
            <a:r>
              <a:rPr lang="en-US" i="1" dirty="0"/>
              <a:t> </a:t>
            </a:r>
            <a:r>
              <a:rPr lang="en-US" i="1" dirty="0" err="1"/>
              <a:t>schématech</a:t>
            </a:r>
            <a:r>
              <a:rPr lang="en-US" i="1" dirty="0"/>
              <a:t> na </a:t>
            </a:r>
            <a:r>
              <a:rPr lang="en-US" i="1" dirty="0" err="1"/>
              <a:t>předchozích</a:t>
            </a:r>
            <a:r>
              <a:rPr lang="en-US" i="1" dirty="0"/>
              <a:t> </a:t>
            </a:r>
            <a:r>
              <a:rPr lang="en-US" i="1" dirty="0" err="1"/>
              <a:t>snímcích</a:t>
            </a:r>
            <a:r>
              <a:rPr lang="en-US" i="1" dirty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95913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82081E-5E2E-A40E-7883-1933D66491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2B2FD3-CF5B-D6D9-F904-86101C260E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F1195E-2809-9511-E329-B3AE5ACFBC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D0D2C8-8217-DF13-7239-10D6B5F6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88" y="1953707"/>
            <a:ext cx="8229600" cy="1015663"/>
          </a:xfrm>
        </p:spPr>
        <p:txBody>
          <a:bodyPr/>
          <a:lstStyle/>
          <a:p>
            <a:r>
              <a:rPr lang="cs-CZ" sz="6000" dirty="0">
                <a:solidFill>
                  <a:srgbClr val="FF0000"/>
                </a:solidFill>
              </a:rPr>
              <a:t>M2A </a:t>
            </a:r>
            <a:r>
              <a:rPr lang="en-US" sz="6000" dirty="0">
                <a:solidFill>
                  <a:srgbClr val="FF0000"/>
                </a:solidFill>
              </a:rPr>
              <a:t>12</a:t>
            </a:r>
            <a:r>
              <a:rPr lang="cs-CZ" sz="6000" dirty="0">
                <a:solidFill>
                  <a:srgbClr val="FF0000"/>
                </a:solidFill>
              </a:rPr>
              <a:t>/</a:t>
            </a:r>
            <a:r>
              <a:rPr lang="en-US" sz="6000">
                <a:solidFill>
                  <a:srgbClr val="FF0000"/>
                </a:solidFill>
              </a:rPr>
              <a:t>5</a:t>
            </a:r>
            <a:r>
              <a:rPr lang="cs-CZ" sz="6000">
                <a:solidFill>
                  <a:srgbClr val="FF0000"/>
                </a:solidFill>
              </a:rPr>
              <a:t>/25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69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A07D8-EE5C-AA1D-2AA4-6D8FA6DE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6070396-9D60-DF1E-D98C-00177FDF91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307E81-AB50-12C0-D2BE-35C821672B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5E7D93-358D-ADBD-A309-C129DD7354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4D3477-78F1-CC75-E59F-6DB1B6FF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err="1"/>
              <a:t>Dvoukanálové</a:t>
            </a:r>
            <a:r>
              <a:rPr lang="en-US" dirty="0"/>
              <a:t> </a:t>
            </a:r>
            <a:r>
              <a:rPr lang="en-US" dirty="0" err="1"/>
              <a:t>zobrazení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95D10-8293-3ADC-9226-A3EA9037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052736"/>
            <a:ext cx="6457950" cy="3714750"/>
          </a:xfrm>
          <a:prstGeom prst="rect">
            <a:avLst/>
          </a:prstGeom>
        </p:spPr>
      </p:pic>
      <p:sp>
        <p:nvSpPr>
          <p:cNvPr id="6" name="Obdélník 8">
            <a:extLst>
              <a:ext uri="{FF2B5EF4-FFF2-40B4-BE49-F238E27FC236}">
                <a16:creationId xmlns:a16="http://schemas.microsoft.com/office/drawing/2014/main" id="{D640F388-FC0A-5DF3-4ECF-BEF28099AD0C}"/>
              </a:ext>
            </a:extLst>
          </p:cNvPr>
          <p:cNvSpPr/>
          <p:nvPr/>
        </p:nvSpPr>
        <p:spPr>
          <a:xfrm>
            <a:off x="179512" y="4869160"/>
            <a:ext cx="87849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Zobrazení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 na </a:t>
            </a:r>
            <a:r>
              <a:rPr lang="en-US" dirty="0" err="1"/>
              <a:t>jedné</a:t>
            </a:r>
            <a:r>
              <a:rPr lang="en-US" dirty="0"/>
              <a:t> </a:t>
            </a:r>
            <a:r>
              <a:rPr lang="en-US" dirty="0" err="1"/>
              <a:t>obrazovce</a:t>
            </a:r>
            <a:r>
              <a:rPr lang="en-US" dirty="0"/>
              <a:t>.</a:t>
            </a:r>
          </a:p>
          <a:p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elektronový</a:t>
            </a:r>
            <a:r>
              <a:rPr lang="en-US" dirty="0"/>
              <a:t> </a:t>
            </a:r>
            <a:r>
              <a:rPr lang="en-US" dirty="0" err="1"/>
              <a:t>paprsek</a:t>
            </a:r>
            <a:r>
              <a:rPr lang="en-US" dirty="0"/>
              <a:t>.</a:t>
            </a:r>
          </a:p>
          <a:p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stihnout</a:t>
            </a:r>
            <a:r>
              <a:rPr lang="en-US" dirty="0"/>
              <a:t> </a:t>
            </a:r>
            <a:r>
              <a:rPr lang="en-US" dirty="0" err="1"/>
              <a:t>kreslit</a:t>
            </a:r>
            <a:r>
              <a:rPr lang="en-US" dirty="0"/>
              <a:t> oba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aby to </a:t>
            </a:r>
            <a:r>
              <a:rPr lang="en-US" dirty="0" err="1"/>
              <a:t>vypadalo</a:t>
            </a:r>
            <a:r>
              <a:rPr lang="en-US" dirty="0"/>
              <a:t> </a:t>
            </a:r>
            <a:r>
              <a:rPr lang="en-US" dirty="0" err="1"/>
              <a:t>najednou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Obdélník 8">
            <a:extLst>
              <a:ext uri="{FF2B5EF4-FFF2-40B4-BE49-F238E27FC236}">
                <a16:creationId xmlns:a16="http://schemas.microsoft.com/office/drawing/2014/main" id="{46F2FAE8-FFB4-F153-5C66-69BC7CB9A02B}"/>
              </a:ext>
            </a:extLst>
          </p:cNvPr>
          <p:cNvSpPr/>
          <p:nvPr/>
        </p:nvSpPr>
        <p:spPr>
          <a:xfrm>
            <a:off x="107504" y="1092754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Sinusový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D2088A-AF2F-0266-4216-297A27508FC6}"/>
              </a:ext>
            </a:extLst>
          </p:cNvPr>
          <p:cNvSpPr/>
          <p:nvPr/>
        </p:nvSpPr>
        <p:spPr>
          <a:xfrm>
            <a:off x="97342" y="407707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cs-CZ" dirty="0"/>
          </a:p>
        </p:txBody>
      </p:sp>
      <p:cxnSp>
        <p:nvCxnSpPr>
          <p:cNvPr id="11" name="Přímá spojnice se šipkou 19">
            <a:extLst>
              <a:ext uri="{FF2B5EF4-FFF2-40B4-BE49-F238E27FC236}">
                <a16:creationId xmlns:a16="http://schemas.microsoft.com/office/drawing/2014/main" id="{FD91432D-F5D3-A387-A26E-B315FCAC35BB}"/>
              </a:ext>
            </a:extLst>
          </p:cNvPr>
          <p:cNvCxnSpPr>
            <a:cxnSpLocks/>
          </p:cNvCxnSpPr>
          <p:nvPr/>
        </p:nvCxnSpPr>
        <p:spPr>
          <a:xfrm>
            <a:off x="1187624" y="1556792"/>
            <a:ext cx="1368152" cy="36004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9">
            <a:extLst>
              <a:ext uri="{FF2B5EF4-FFF2-40B4-BE49-F238E27FC236}">
                <a16:creationId xmlns:a16="http://schemas.microsoft.com/office/drawing/2014/main" id="{9C81B2B3-4861-3B9C-B6EE-AEA7AA73C9DB}"/>
              </a:ext>
            </a:extLst>
          </p:cNvPr>
          <p:cNvCxnSpPr>
            <a:cxnSpLocks/>
          </p:cNvCxnSpPr>
          <p:nvPr/>
        </p:nvCxnSpPr>
        <p:spPr>
          <a:xfrm flipV="1">
            <a:off x="899592" y="3717032"/>
            <a:ext cx="1728192" cy="36004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20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B02BA-454E-29E9-08BE-A83B0F3C5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BC6FEA-A4DA-23B7-9686-6CB44D3E97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2DDA90-2210-86FE-634A-E0815F1244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555E4E-3AA0-1268-E4A9-4FF64EBEF9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1451FDA-105F-FA4A-9E3D-B235F994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err="1"/>
              <a:t>Dvoukanálové</a:t>
            </a:r>
            <a:r>
              <a:rPr lang="en-US" dirty="0"/>
              <a:t> </a:t>
            </a:r>
            <a:r>
              <a:rPr lang="en-US" dirty="0" err="1"/>
              <a:t>zobrazení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7358E2-9C7C-4485-E4A4-9C4F7B71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052736"/>
            <a:ext cx="2281486" cy="1312359"/>
          </a:xfrm>
          <a:prstGeom prst="rect">
            <a:avLst/>
          </a:prstGeom>
        </p:spPr>
      </p:pic>
      <p:sp>
        <p:nvSpPr>
          <p:cNvPr id="6" name="Obdélník 8">
            <a:extLst>
              <a:ext uri="{FF2B5EF4-FFF2-40B4-BE49-F238E27FC236}">
                <a16:creationId xmlns:a16="http://schemas.microsoft.com/office/drawing/2014/main" id="{D285D306-7559-A718-4919-4AFD6C9C1C0C}"/>
              </a:ext>
            </a:extLst>
          </p:cNvPr>
          <p:cNvSpPr/>
          <p:nvPr/>
        </p:nvSpPr>
        <p:spPr>
          <a:xfrm>
            <a:off x="228924" y="5589240"/>
            <a:ext cx="87849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... a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dalším</a:t>
            </a:r>
            <a:r>
              <a:rPr lang="en-US" dirty="0"/>
              <a:t> </a:t>
            </a:r>
            <a:r>
              <a:rPr lang="en-US" dirty="0" err="1"/>
              <a:t>běhu</a:t>
            </a:r>
            <a:r>
              <a:rPr lang="en-US" dirty="0"/>
              <a:t> </a:t>
            </a:r>
            <a:r>
              <a:rPr lang="en-US" dirty="0" err="1"/>
              <a:t>paprsku</a:t>
            </a:r>
            <a:r>
              <a:rPr lang="en-US" dirty="0"/>
              <a:t> </a:t>
            </a:r>
            <a:r>
              <a:rPr lang="en-US" dirty="0" err="1"/>
              <a:t>druhý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tak</a:t>
            </a:r>
            <a:r>
              <a:rPr lang="en-US" dirty="0"/>
              <a:t> to </a:t>
            </a:r>
            <a:r>
              <a:rPr lang="en-US" dirty="0" err="1"/>
              <a:t>střídat</a:t>
            </a:r>
            <a:r>
              <a:rPr lang="en-US" dirty="0"/>
              <a:t>. Oko </a:t>
            </a:r>
            <a:r>
              <a:rPr lang="en-US" dirty="0" err="1"/>
              <a:t>nic</a:t>
            </a:r>
            <a:r>
              <a:rPr lang="en-US" dirty="0"/>
              <a:t> </a:t>
            </a:r>
            <a:r>
              <a:rPr lang="en-US" dirty="0" err="1"/>
              <a:t>nepozná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střídání</a:t>
            </a:r>
            <a:r>
              <a:rPr lang="en-US" dirty="0"/>
              <a:t> je </a:t>
            </a:r>
            <a:r>
              <a:rPr lang="en-US" dirty="0" err="1"/>
              <a:t>rychlé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Obdélník 8">
            <a:extLst>
              <a:ext uri="{FF2B5EF4-FFF2-40B4-BE49-F238E27FC236}">
                <a16:creationId xmlns:a16="http://schemas.microsoft.com/office/drawing/2014/main" id="{B9A091C9-955D-114E-D2A8-7CC0BE22A454}"/>
              </a:ext>
            </a:extLst>
          </p:cNvPr>
          <p:cNvSpPr/>
          <p:nvPr/>
        </p:nvSpPr>
        <p:spPr>
          <a:xfrm>
            <a:off x="151008" y="791873"/>
            <a:ext cx="56451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Jsou</a:t>
            </a:r>
            <a:r>
              <a:rPr lang="en-US" dirty="0"/>
              <a:t>-li </a:t>
            </a:r>
            <a:r>
              <a:rPr lang="en-US" dirty="0" err="1"/>
              <a:t>signály</a:t>
            </a:r>
            <a:r>
              <a:rPr lang="en-US" dirty="0"/>
              <a:t> dost </a:t>
            </a:r>
            <a:r>
              <a:rPr lang="en-US" dirty="0" err="1"/>
              <a:t>rychlé</a:t>
            </a:r>
            <a:r>
              <a:rPr lang="en-US" dirty="0"/>
              <a:t>,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nakreslit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...</a:t>
            </a:r>
            <a:endParaRPr lang="cs-CZ" dirty="0"/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D223B4DD-1CC2-80DB-C204-427770C0A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417422"/>
            <a:ext cx="5612294" cy="3966326"/>
          </a:xfrm>
          <a:prstGeom prst="rect">
            <a:avLst/>
          </a:prstGeom>
        </p:spPr>
      </p:pic>
      <p:cxnSp>
        <p:nvCxnSpPr>
          <p:cNvPr id="11" name="Přímá spojnice se šipkou 19">
            <a:extLst>
              <a:ext uri="{FF2B5EF4-FFF2-40B4-BE49-F238E27FC236}">
                <a16:creationId xmlns:a16="http://schemas.microsoft.com/office/drawing/2014/main" id="{B39D4A22-5B43-23F6-6DEC-E3AB1DE34015}"/>
              </a:ext>
            </a:extLst>
          </p:cNvPr>
          <p:cNvCxnSpPr>
            <a:cxnSpLocks/>
          </p:cNvCxnSpPr>
          <p:nvPr/>
        </p:nvCxnSpPr>
        <p:spPr>
          <a:xfrm flipH="1">
            <a:off x="2123728" y="1183728"/>
            <a:ext cx="1293979" cy="2461296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9">
            <a:extLst>
              <a:ext uri="{FF2B5EF4-FFF2-40B4-BE49-F238E27FC236}">
                <a16:creationId xmlns:a16="http://schemas.microsoft.com/office/drawing/2014/main" id="{4A1896E6-2914-60FB-2FD4-36C8F65D9BE6}"/>
              </a:ext>
            </a:extLst>
          </p:cNvPr>
          <p:cNvCxnSpPr>
            <a:cxnSpLocks/>
          </p:cNvCxnSpPr>
          <p:nvPr/>
        </p:nvCxnSpPr>
        <p:spPr>
          <a:xfrm flipV="1">
            <a:off x="2267744" y="5157192"/>
            <a:ext cx="792088" cy="482773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8">
            <a:extLst>
              <a:ext uri="{FF2B5EF4-FFF2-40B4-BE49-F238E27FC236}">
                <a16:creationId xmlns:a16="http://schemas.microsoft.com/office/drawing/2014/main" id="{BDD4D381-CD74-D697-56F5-F91B918C5E5F}"/>
              </a:ext>
            </a:extLst>
          </p:cNvPr>
          <p:cNvSpPr/>
          <p:nvPr/>
        </p:nvSpPr>
        <p:spPr>
          <a:xfrm>
            <a:off x="6547890" y="2564904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Alternate</a:t>
            </a:r>
            <a:r>
              <a:rPr lang="en-US" dirty="0"/>
              <a:t> mode =</a:t>
            </a:r>
          </a:p>
          <a:p>
            <a:r>
              <a:rPr lang="en-US" dirty="0"/>
              <a:t>= </a:t>
            </a:r>
            <a:r>
              <a:rPr lang="en-US" dirty="0" err="1"/>
              <a:t>Režim</a:t>
            </a:r>
            <a:r>
              <a:rPr lang="en-US" dirty="0"/>
              <a:t> </a:t>
            </a:r>
            <a:r>
              <a:rPr lang="en-US" dirty="0" err="1"/>
              <a:t>střídání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359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8A65-C451-4BCB-836D-BFDDCD73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C20DFC33-2E6D-A40A-7DEC-0D18FDE0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205270"/>
            <a:ext cx="4788569" cy="434096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C1B021-6874-8009-53FB-6805420DFE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9FBA55-89D4-FB58-C9EB-5E341E361B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A184CC-06AF-546A-FE38-67B5E4E10E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4B71530-6EE3-EDF8-B95E-C9DE7B31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err="1"/>
              <a:t>Dvoukanálové</a:t>
            </a:r>
            <a:r>
              <a:rPr lang="en-US" dirty="0"/>
              <a:t> </a:t>
            </a:r>
            <a:r>
              <a:rPr lang="en-US" dirty="0" err="1"/>
              <a:t>zobrazení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62474-7484-291B-48B2-E7A2D092B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052736"/>
            <a:ext cx="2281486" cy="1312359"/>
          </a:xfrm>
          <a:prstGeom prst="rect">
            <a:avLst/>
          </a:prstGeom>
        </p:spPr>
      </p:pic>
      <p:sp>
        <p:nvSpPr>
          <p:cNvPr id="6" name="Obdélník 8">
            <a:extLst>
              <a:ext uri="{FF2B5EF4-FFF2-40B4-BE49-F238E27FC236}">
                <a16:creationId xmlns:a16="http://schemas.microsoft.com/office/drawing/2014/main" id="{6F3537CD-6FFD-A04F-58B4-B6E974C2BAA8}"/>
              </a:ext>
            </a:extLst>
          </p:cNvPr>
          <p:cNvSpPr/>
          <p:nvPr/>
        </p:nvSpPr>
        <p:spPr>
          <a:xfrm>
            <a:off x="228924" y="5734997"/>
            <a:ext cx="87849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každém</a:t>
            </a:r>
            <a:r>
              <a:rPr lang="en-US" dirty="0"/>
              <a:t> </a:t>
            </a:r>
            <a:r>
              <a:rPr lang="en-US" dirty="0" err="1"/>
              <a:t>běhu</a:t>
            </a:r>
            <a:r>
              <a:rPr lang="en-US" dirty="0"/>
              <a:t> </a:t>
            </a:r>
            <a:r>
              <a:rPr lang="en-US" dirty="0" err="1"/>
              <a:t>paprsku</a:t>
            </a:r>
            <a:r>
              <a:rPr lang="en-US" dirty="0"/>
              <a:t> </a:t>
            </a:r>
            <a:r>
              <a:rPr lang="en-US" dirty="0" err="1"/>
              <a:t>nakreslí</a:t>
            </a:r>
            <a:r>
              <a:rPr lang="en-US" dirty="0"/>
              <a:t> oba </a:t>
            </a:r>
            <a:r>
              <a:rPr lang="en-US" dirty="0" err="1"/>
              <a:t>kanály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rychle</a:t>
            </a:r>
            <a:r>
              <a:rPr lang="en-US" dirty="0"/>
              <a:t> </a:t>
            </a:r>
            <a:r>
              <a:rPr lang="en-US" dirty="0" err="1"/>
              <a:t>přeskakuje</a:t>
            </a:r>
            <a:r>
              <a:rPr lang="en-US" dirty="0"/>
              <a:t> z </a:t>
            </a:r>
            <a:r>
              <a:rPr lang="en-US" dirty="0" err="1"/>
              <a:t>jednoho</a:t>
            </a:r>
            <a:r>
              <a:rPr lang="en-US" dirty="0"/>
              <a:t> na </a:t>
            </a:r>
            <a:r>
              <a:rPr lang="en-US" dirty="0" err="1"/>
              <a:t>druhý</a:t>
            </a:r>
            <a:r>
              <a:rPr lang="en-US" dirty="0"/>
              <a:t>.</a:t>
            </a:r>
          </a:p>
        </p:txBody>
      </p:sp>
      <p:sp>
        <p:nvSpPr>
          <p:cNvPr id="7" name="Obdélník 8">
            <a:extLst>
              <a:ext uri="{FF2B5EF4-FFF2-40B4-BE49-F238E27FC236}">
                <a16:creationId xmlns:a16="http://schemas.microsoft.com/office/drawing/2014/main" id="{25337F57-4F8A-2BF5-AEAA-02CBD4EE612F}"/>
              </a:ext>
            </a:extLst>
          </p:cNvPr>
          <p:cNvSpPr/>
          <p:nvPr/>
        </p:nvSpPr>
        <p:spPr>
          <a:xfrm>
            <a:off x="151008" y="791873"/>
            <a:ext cx="66532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Jsou</a:t>
            </a:r>
            <a:r>
              <a:rPr lang="en-US" dirty="0"/>
              <a:t>-li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pomalé</a:t>
            </a:r>
            <a:r>
              <a:rPr lang="en-US" dirty="0"/>
              <a:t>, </a:t>
            </a:r>
            <a:r>
              <a:rPr lang="en-US" dirty="0" err="1"/>
              <a:t>střídání</a:t>
            </a:r>
            <a:r>
              <a:rPr lang="en-US" dirty="0"/>
              <a:t> </a:t>
            </a:r>
            <a:r>
              <a:rPr lang="en-US" dirty="0" err="1"/>
              <a:t>obou</a:t>
            </a:r>
            <a:r>
              <a:rPr lang="en-US" dirty="0"/>
              <a:t> </a:t>
            </a:r>
            <a:r>
              <a:rPr lang="en-US" dirty="0" err="1"/>
              <a:t>křivek</a:t>
            </a:r>
            <a:r>
              <a:rPr lang="en-US" dirty="0"/>
              <a:t> by </a:t>
            </a:r>
            <a:r>
              <a:rPr lang="en-US" dirty="0" err="1"/>
              <a:t>blikalo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23" name="Obdélník 8">
            <a:extLst>
              <a:ext uri="{FF2B5EF4-FFF2-40B4-BE49-F238E27FC236}">
                <a16:creationId xmlns:a16="http://schemas.microsoft.com/office/drawing/2014/main" id="{E72B5FBB-7D5E-321D-1E37-9CAE362D800F}"/>
              </a:ext>
            </a:extLst>
          </p:cNvPr>
          <p:cNvSpPr/>
          <p:nvPr/>
        </p:nvSpPr>
        <p:spPr>
          <a:xfrm>
            <a:off x="6547890" y="2564904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Chopped</a:t>
            </a:r>
            <a:r>
              <a:rPr lang="en-US" dirty="0"/>
              <a:t> mode =</a:t>
            </a:r>
          </a:p>
          <a:p>
            <a:r>
              <a:rPr lang="en-US" dirty="0"/>
              <a:t>= </a:t>
            </a:r>
            <a:r>
              <a:rPr lang="en-US" dirty="0" err="1"/>
              <a:t>Režim</a:t>
            </a:r>
            <a:r>
              <a:rPr lang="en-US" dirty="0"/>
              <a:t> </a:t>
            </a:r>
            <a:r>
              <a:rPr lang="en-US" dirty="0" err="1"/>
              <a:t>přepínání</a:t>
            </a:r>
            <a:endParaRPr lang="en-US" dirty="0"/>
          </a:p>
        </p:txBody>
      </p:sp>
      <p:sp>
        <p:nvSpPr>
          <p:cNvPr id="13" name="Obdélník 8">
            <a:extLst>
              <a:ext uri="{FF2B5EF4-FFF2-40B4-BE49-F238E27FC236}">
                <a16:creationId xmlns:a16="http://schemas.microsoft.com/office/drawing/2014/main" id="{2B62121C-AA69-680C-278E-F9152417A182}"/>
              </a:ext>
            </a:extLst>
          </p:cNvPr>
          <p:cNvSpPr/>
          <p:nvPr/>
        </p:nvSpPr>
        <p:spPr>
          <a:xfrm>
            <a:off x="0" y="3288607"/>
            <a:ext cx="189561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Nakrelí</a:t>
            </a:r>
            <a:r>
              <a:rPr lang="en-US" dirty="0"/>
              <a:t> </a:t>
            </a:r>
            <a:r>
              <a:rPr lang="en-US" dirty="0" err="1"/>
              <a:t>tečku</a:t>
            </a:r>
            <a:r>
              <a:rPr lang="en-US" dirty="0"/>
              <a:t> </a:t>
            </a:r>
            <a:r>
              <a:rPr lang="en-US" dirty="0" err="1"/>
              <a:t>prvního</a:t>
            </a:r>
            <a:r>
              <a:rPr lang="en-US" dirty="0"/>
              <a:t> </a:t>
            </a:r>
            <a:r>
              <a:rPr lang="en-US" dirty="0" err="1"/>
              <a:t>kanálu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 a za </a:t>
            </a:r>
            <a:r>
              <a:rPr lang="en-US" dirty="0" err="1"/>
              <a:t>okamžik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tečku</a:t>
            </a:r>
            <a:r>
              <a:rPr lang="en-US" dirty="0"/>
              <a:t> </a:t>
            </a:r>
            <a:r>
              <a:rPr lang="en-US" dirty="0" err="1"/>
              <a:t>druhého</a:t>
            </a:r>
            <a:r>
              <a:rPr lang="en-US" dirty="0"/>
              <a:t> </a:t>
            </a:r>
            <a:r>
              <a:rPr lang="en-US" dirty="0" err="1"/>
              <a:t>kanálu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9" name="Obdélník 8">
            <a:extLst>
              <a:ext uri="{FF2B5EF4-FFF2-40B4-BE49-F238E27FC236}">
                <a16:creationId xmlns:a16="http://schemas.microsoft.com/office/drawing/2014/main" id="{01B88E8C-7C2A-544C-4CD5-C8DBABC69BF3}"/>
              </a:ext>
            </a:extLst>
          </p:cNvPr>
          <p:cNvSpPr/>
          <p:nvPr/>
        </p:nvSpPr>
        <p:spPr>
          <a:xfrm>
            <a:off x="6695765" y="377051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Sinusový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cs-CZ" dirty="0"/>
          </a:p>
        </p:txBody>
      </p:sp>
      <p:sp>
        <p:nvSpPr>
          <p:cNvPr id="20" name="Obdélník 8">
            <a:extLst>
              <a:ext uri="{FF2B5EF4-FFF2-40B4-BE49-F238E27FC236}">
                <a16:creationId xmlns:a16="http://schemas.microsoft.com/office/drawing/2014/main" id="{A1E20C30-84CC-520B-C0AB-67CB980FB92D}"/>
              </a:ext>
            </a:extLst>
          </p:cNvPr>
          <p:cNvSpPr/>
          <p:nvPr/>
        </p:nvSpPr>
        <p:spPr>
          <a:xfrm>
            <a:off x="6680957" y="4593240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Obdélníkový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cs-CZ" dirty="0"/>
          </a:p>
        </p:txBody>
      </p:sp>
      <p:cxnSp>
        <p:nvCxnSpPr>
          <p:cNvPr id="21" name="Přímá spojnice se šipkou 19">
            <a:extLst>
              <a:ext uri="{FF2B5EF4-FFF2-40B4-BE49-F238E27FC236}">
                <a16:creationId xmlns:a16="http://schemas.microsoft.com/office/drawing/2014/main" id="{B0162E70-8BAF-6ADA-240E-F996F265A2DF}"/>
              </a:ext>
            </a:extLst>
          </p:cNvPr>
          <p:cNvCxnSpPr>
            <a:cxnSpLocks/>
          </p:cNvCxnSpPr>
          <p:nvPr/>
        </p:nvCxnSpPr>
        <p:spPr>
          <a:xfrm flipH="1" flipV="1">
            <a:off x="4932040" y="3770512"/>
            <a:ext cx="1800200" cy="198692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19">
            <a:extLst>
              <a:ext uri="{FF2B5EF4-FFF2-40B4-BE49-F238E27FC236}">
                <a16:creationId xmlns:a16="http://schemas.microsoft.com/office/drawing/2014/main" id="{6EEFF97D-03B2-9EC7-85B4-B57B8CB656FB}"/>
              </a:ext>
            </a:extLst>
          </p:cNvPr>
          <p:cNvCxnSpPr>
            <a:cxnSpLocks/>
          </p:cNvCxnSpPr>
          <p:nvPr/>
        </p:nvCxnSpPr>
        <p:spPr>
          <a:xfrm flipH="1">
            <a:off x="5292080" y="4782358"/>
            <a:ext cx="1368152" cy="23357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9">
            <a:extLst>
              <a:ext uri="{FF2B5EF4-FFF2-40B4-BE49-F238E27FC236}">
                <a16:creationId xmlns:a16="http://schemas.microsoft.com/office/drawing/2014/main" id="{CFB3F2AA-1C0F-003B-99A1-4EB7B822830A}"/>
              </a:ext>
            </a:extLst>
          </p:cNvPr>
          <p:cNvCxnSpPr>
            <a:cxnSpLocks/>
          </p:cNvCxnSpPr>
          <p:nvPr/>
        </p:nvCxnSpPr>
        <p:spPr>
          <a:xfrm flipV="1">
            <a:off x="1691680" y="3645024"/>
            <a:ext cx="792088" cy="125488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9">
            <a:extLst>
              <a:ext uri="{FF2B5EF4-FFF2-40B4-BE49-F238E27FC236}">
                <a16:creationId xmlns:a16="http://schemas.microsoft.com/office/drawing/2014/main" id="{270CCEBE-1451-D9EC-45B0-52A89D4E3E65}"/>
              </a:ext>
            </a:extLst>
          </p:cNvPr>
          <p:cNvCxnSpPr>
            <a:cxnSpLocks/>
          </p:cNvCxnSpPr>
          <p:nvPr/>
        </p:nvCxnSpPr>
        <p:spPr>
          <a:xfrm flipV="1">
            <a:off x="1547664" y="4946672"/>
            <a:ext cx="1008112" cy="138512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76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6060-EB36-A0FE-0550-11F431F5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5BEC1D-9562-4567-8F46-E1D3D84B0A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817B78-FA9F-E91F-8433-524CF471A5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7D3741-A5CC-3F56-E1D9-7A0C5E1C52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F2C3CAC-3410-4E7B-7A3D-23B12CC6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 err="1"/>
              <a:t>Dvoukanálové</a:t>
            </a:r>
            <a:r>
              <a:rPr lang="en-US" dirty="0"/>
              <a:t> </a:t>
            </a:r>
            <a:r>
              <a:rPr lang="en-US" dirty="0" err="1"/>
              <a:t>zobrazení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1D88B-23CA-7899-1E2A-00B13E099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052736"/>
            <a:ext cx="2281486" cy="1312359"/>
          </a:xfrm>
          <a:prstGeom prst="rect">
            <a:avLst/>
          </a:prstGeom>
        </p:spPr>
      </p:pic>
      <p:cxnSp>
        <p:nvCxnSpPr>
          <p:cNvPr id="21" name="Přímá spojnice se šipkou 19">
            <a:extLst>
              <a:ext uri="{FF2B5EF4-FFF2-40B4-BE49-F238E27FC236}">
                <a16:creationId xmlns:a16="http://schemas.microsoft.com/office/drawing/2014/main" id="{8C945D19-A245-339D-6647-058ABEAE2E50}"/>
              </a:ext>
            </a:extLst>
          </p:cNvPr>
          <p:cNvCxnSpPr>
            <a:cxnSpLocks/>
          </p:cNvCxnSpPr>
          <p:nvPr/>
        </p:nvCxnSpPr>
        <p:spPr>
          <a:xfrm flipH="1" flipV="1">
            <a:off x="4932040" y="3770512"/>
            <a:ext cx="1800200" cy="198692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2EB3CC9-17DF-B517-0CDD-A6B2C2FA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8" y="2492896"/>
            <a:ext cx="80415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55536"/>
            <a:ext cx="3937620" cy="31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980728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Analogový</a:t>
            </a:r>
            <a:r>
              <a:rPr lang="en-US" sz="2800" b="1" dirty="0"/>
              <a:t> </a:t>
            </a:r>
            <a:r>
              <a:rPr lang="en-US" sz="2800" b="1" dirty="0" err="1"/>
              <a:t>osciloskop</a:t>
            </a:r>
            <a:r>
              <a:rPr lang="en-US" sz="2800" dirty="0"/>
              <a:t> </a:t>
            </a:r>
            <a:r>
              <a:rPr lang="en-US" sz="2800" dirty="0" err="1"/>
              <a:t>pomocí</a:t>
            </a:r>
            <a:r>
              <a:rPr lang="en-US" sz="2800" dirty="0"/>
              <a:t> </a:t>
            </a:r>
            <a:r>
              <a:rPr lang="en-US" sz="2800" dirty="0" err="1"/>
              <a:t>elektronového</a:t>
            </a:r>
            <a:r>
              <a:rPr lang="en-US" sz="2800" dirty="0"/>
              <a:t> </a:t>
            </a:r>
            <a:r>
              <a:rPr lang="en-US" sz="2800" dirty="0" err="1"/>
              <a:t>paprsku</a:t>
            </a:r>
            <a:r>
              <a:rPr lang="en-US" sz="2800" dirty="0"/>
              <a:t> </a:t>
            </a:r>
            <a:r>
              <a:rPr lang="en-US" sz="2800" dirty="0" err="1"/>
              <a:t>vykresluje</a:t>
            </a:r>
            <a:r>
              <a:rPr lang="en-US" sz="2800" dirty="0"/>
              <a:t> </a:t>
            </a:r>
            <a:r>
              <a:rPr lang="en-US" sz="2800" dirty="0" err="1"/>
              <a:t>obraz</a:t>
            </a:r>
            <a:r>
              <a:rPr lang="en-US" sz="2800" dirty="0"/>
              <a:t> do </a:t>
            </a:r>
            <a:r>
              <a:rPr lang="en-US" sz="2800" dirty="0" err="1"/>
              <a:t>světélkující</a:t>
            </a:r>
            <a:r>
              <a:rPr lang="en-US" sz="2800" dirty="0"/>
              <a:t> </a:t>
            </a:r>
            <a:r>
              <a:rPr lang="en-US" sz="2800" dirty="0" err="1"/>
              <a:t>vrstvy</a:t>
            </a:r>
            <a:r>
              <a:rPr lang="en-US" sz="2800" dirty="0"/>
              <a:t> – </a:t>
            </a:r>
            <a:r>
              <a:rPr lang="en-US" sz="2800" dirty="0" err="1"/>
              <a:t>luminoforu</a:t>
            </a:r>
            <a:r>
              <a:rPr lang="en-US" sz="2800" dirty="0"/>
              <a:t> – na </a:t>
            </a:r>
            <a:r>
              <a:rPr lang="en-US" sz="2800" dirty="0" err="1"/>
              <a:t>vnitřní</a:t>
            </a:r>
            <a:r>
              <a:rPr lang="en-US" sz="2800" dirty="0"/>
              <a:t> </a:t>
            </a:r>
            <a:r>
              <a:rPr lang="en-US" sz="2800" dirty="0" err="1"/>
              <a:t>stranu</a:t>
            </a:r>
            <a:r>
              <a:rPr lang="en-US" sz="2800" dirty="0"/>
              <a:t> </a:t>
            </a:r>
            <a:r>
              <a:rPr lang="en-US" sz="2800" dirty="0" err="1"/>
              <a:t>vzduchoprázdné</a:t>
            </a:r>
            <a:r>
              <a:rPr lang="en-US" sz="2800" dirty="0"/>
              <a:t> </a:t>
            </a:r>
            <a:r>
              <a:rPr lang="en-US" sz="2800" dirty="0" err="1"/>
              <a:t>baňky</a:t>
            </a:r>
            <a:r>
              <a:rPr lang="en-US" sz="2800" dirty="0"/>
              <a:t> – </a:t>
            </a:r>
            <a:r>
              <a:rPr lang="en-US" sz="2800" dirty="0" err="1"/>
              <a:t>obrazovky</a:t>
            </a:r>
            <a:r>
              <a:rPr lang="en-US" sz="2800" dirty="0"/>
              <a:t>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055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prvky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769350"/>
            <a:ext cx="8647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http://hyperphysics.phy-astr.gsu.edu/hbase/Electronic/oscope.html</a:t>
            </a:r>
            <a:endParaRPr lang="en-US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759"/>
            <a:ext cx="5688632" cy="48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5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Odkazy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/>
          </a:p>
          <a:p>
            <a:r>
              <a:rPr lang="en-US" sz="3200" dirty="0" err="1"/>
              <a:t>Další</a:t>
            </a:r>
            <a:r>
              <a:rPr lang="en-US" sz="3200" dirty="0"/>
              <a:t> </a:t>
            </a:r>
            <a:r>
              <a:rPr lang="cs-CZ" sz="3200" dirty="0"/>
              <a:t>informace jsou v</a:t>
            </a:r>
          </a:p>
          <a:p>
            <a:r>
              <a:rPr lang="cs-CZ" sz="3200" dirty="0">
                <a:hlinkClick r:id="rId3"/>
              </a:rPr>
              <a:t>http://www.sse-najizdarne.cz/</a:t>
            </a:r>
            <a:endParaRPr lang="cs-CZ" sz="3200" dirty="0"/>
          </a:p>
          <a:p>
            <a:r>
              <a:rPr lang="cs-CZ" sz="2400" dirty="0"/>
              <a:t>Dokumenty – Učební texty – Elektrická měření – od str. 56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42205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Články</a:t>
            </a:r>
          </a:p>
          <a:p>
            <a:r>
              <a:rPr lang="cs-CZ" sz="3200" b="1" u="sng" dirty="0">
                <a:hlinkClick r:id="rId3"/>
              </a:rPr>
              <a:t>http://www.ledametrix.com/oscope/</a:t>
            </a:r>
            <a:endParaRPr lang="cs-CZ" sz="3200" b="1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0742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Sound Card Oscilloscope - How To Make A PC Scope</a:t>
            </a:r>
            <a:endParaRPr lang="cs-CZ" sz="2400" b="1" dirty="0"/>
          </a:p>
          <a:p>
            <a:r>
              <a:rPr lang="cs-CZ" sz="2400" dirty="0">
                <a:hlinkClick r:id="rId3"/>
              </a:rPr>
              <a:t>https://www.youtube.com/watch?v=jpFqNTuD9C8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772816"/>
            <a:ext cx="7445779" cy="42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46213"/>
            <a:ext cx="2713484" cy="21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980728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Elektronový</a:t>
            </a:r>
            <a:r>
              <a:rPr lang="en-US" sz="2800" b="1" dirty="0"/>
              <a:t> </a:t>
            </a:r>
            <a:r>
              <a:rPr lang="en-US" sz="2800" b="1" dirty="0" err="1"/>
              <a:t>paprsek</a:t>
            </a:r>
            <a:r>
              <a:rPr lang="en-US" sz="2800" b="1" dirty="0"/>
              <a:t> </a:t>
            </a:r>
            <a:r>
              <a:rPr lang="en-US" sz="2800" dirty="0"/>
              <a:t>není </a:t>
            </a:r>
            <a:r>
              <a:rPr lang="en-US" sz="2800" dirty="0" err="1"/>
              <a:t>vidět</a:t>
            </a:r>
            <a:r>
              <a:rPr lang="en-US" sz="2800" dirty="0"/>
              <a:t>.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vidět</a:t>
            </a:r>
            <a:r>
              <a:rPr lang="en-US" sz="2800" dirty="0"/>
              <a:t> </a:t>
            </a:r>
            <a:r>
              <a:rPr lang="en-US" sz="2800" dirty="0" err="1"/>
              <a:t>jeho</a:t>
            </a:r>
            <a:r>
              <a:rPr lang="en-US" sz="2800" dirty="0"/>
              <a:t> </a:t>
            </a:r>
            <a:r>
              <a:rPr lang="en-US" sz="2800" dirty="0" err="1"/>
              <a:t>účinky</a:t>
            </a:r>
            <a:r>
              <a:rPr lang="en-US" sz="2800" dirty="0"/>
              <a:t> na </a:t>
            </a:r>
            <a:r>
              <a:rPr lang="en-US" sz="2800" dirty="0" err="1"/>
              <a:t>luminofor</a:t>
            </a:r>
            <a:r>
              <a:rPr lang="en-US" sz="2800" dirty="0"/>
              <a:t>.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506852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Obrazovka</a:t>
            </a:r>
            <a:r>
              <a:rPr lang="en-US" sz="2800" b="1" dirty="0"/>
              <a:t>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být</a:t>
            </a:r>
            <a:r>
              <a:rPr lang="en-US" sz="2800" dirty="0"/>
              <a:t> </a:t>
            </a:r>
            <a:r>
              <a:rPr lang="en-US" sz="2800" dirty="0" err="1"/>
              <a:t>vzduchoprázdná</a:t>
            </a:r>
            <a:r>
              <a:rPr lang="en-US" sz="2800" dirty="0"/>
              <a:t>. </a:t>
            </a:r>
          </a:p>
          <a:p>
            <a:r>
              <a:rPr lang="en-US" sz="2800" dirty="0"/>
              <a:t>Ve </a:t>
            </a:r>
            <a:r>
              <a:rPr lang="en-US" sz="2800" dirty="0" err="1"/>
              <a:t>vzduchu</a:t>
            </a:r>
            <a:r>
              <a:rPr lang="en-US" sz="2800" dirty="0"/>
              <a:t> by se </a:t>
            </a:r>
            <a:r>
              <a:rPr lang="en-US" sz="2800" dirty="0" err="1"/>
              <a:t>elektrony</a:t>
            </a:r>
            <a:r>
              <a:rPr lang="en-US" sz="2800" dirty="0"/>
              <a:t> </a:t>
            </a:r>
            <a:r>
              <a:rPr lang="en-US" sz="2800" dirty="0" err="1"/>
              <a:t>nemohly</a:t>
            </a:r>
            <a:r>
              <a:rPr lang="en-US" sz="2800" dirty="0"/>
              <a:t> </a:t>
            </a:r>
            <a:r>
              <a:rPr lang="en-US" sz="2800" dirty="0" err="1"/>
              <a:t>volně</a:t>
            </a:r>
            <a:r>
              <a:rPr lang="en-US" sz="2800" dirty="0"/>
              <a:t> </a:t>
            </a:r>
            <a:r>
              <a:rPr lang="en-US" sz="2800" dirty="0" err="1"/>
              <a:t>pohybovat</a:t>
            </a:r>
            <a:r>
              <a:rPr lang="en-US" sz="2800" dirty="0"/>
              <a:t>, </a:t>
            </a:r>
            <a:r>
              <a:rPr lang="en-US" sz="2800" dirty="0" err="1"/>
              <a:t>narážely</a:t>
            </a:r>
            <a:r>
              <a:rPr lang="en-US" sz="2800" dirty="0"/>
              <a:t> by do </a:t>
            </a:r>
            <a:r>
              <a:rPr lang="en-US" sz="2800" dirty="0" err="1"/>
              <a:t>molekul</a:t>
            </a:r>
            <a:r>
              <a:rPr lang="en-US" sz="2800" dirty="0"/>
              <a:t> </a:t>
            </a:r>
            <a:r>
              <a:rPr lang="en-US" sz="2800" dirty="0" err="1"/>
              <a:t>plynů</a:t>
            </a:r>
            <a:r>
              <a:rPr lang="en-US" sz="28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27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2355"/>
            <a:ext cx="2713484" cy="21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980728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 </a:t>
            </a:r>
            <a:r>
              <a:rPr lang="en-US" sz="2800" dirty="0" err="1"/>
              <a:t>paprskem</a:t>
            </a:r>
            <a:r>
              <a:rPr lang="en-US" sz="2800" dirty="0"/>
              <a:t> je </a:t>
            </a:r>
            <a:r>
              <a:rPr lang="en-US" sz="2800" dirty="0" err="1"/>
              <a:t>nutno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luminoforu</a:t>
            </a:r>
            <a:r>
              <a:rPr lang="en-US" sz="2800" dirty="0"/>
              <a:t> </a:t>
            </a:r>
            <a:r>
              <a:rPr lang="en-US" sz="2800" dirty="0" err="1"/>
              <a:t>pohybovat</a:t>
            </a:r>
            <a:r>
              <a:rPr lang="en-US" sz="2800" dirty="0"/>
              <a:t> </a:t>
            </a:r>
            <a:r>
              <a:rPr lang="en-US" sz="2800" dirty="0" err="1"/>
              <a:t>jako</a:t>
            </a:r>
            <a:r>
              <a:rPr lang="en-US" sz="2800" dirty="0"/>
              <a:t> s </a:t>
            </a:r>
            <a:r>
              <a:rPr lang="en-US" sz="2800" dirty="0" err="1"/>
              <a:t>tužkou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papíru</a:t>
            </a:r>
            <a:r>
              <a:rPr lang="en-US" sz="2800" dirty="0"/>
              <a:t>.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506852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Chceme</a:t>
            </a:r>
            <a:r>
              <a:rPr lang="en-US" sz="2800" dirty="0"/>
              <a:t>-li </a:t>
            </a:r>
            <a:r>
              <a:rPr lang="en-US" sz="2800" dirty="0" err="1"/>
              <a:t>tužkou</a:t>
            </a:r>
            <a:r>
              <a:rPr lang="en-US" sz="2800" dirty="0"/>
              <a:t> </a:t>
            </a:r>
            <a:r>
              <a:rPr lang="en-US" sz="2800" dirty="0" err="1"/>
              <a:t>nakreslit</a:t>
            </a:r>
            <a:r>
              <a:rPr lang="en-US" sz="2800" dirty="0"/>
              <a:t> na </a:t>
            </a:r>
            <a:r>
              <a:rPr lang="en-US" sz="2800" dirty="0" err="1"/>
              <a:t>papír</a:t>
            </a:r>
            <a:r>
              <a:rPr lang="en-US" sz="2800" dirty="0"/>
              <a:t> sinus,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ruka</a:t>
            </a:r>
            <a:r>
              <a:rPr lang="en-US" sz="2800" dirty="0"/>
              <a:t> </a:t>
            </a:r>
            <a:r>
              <a:rPr lang="en-US" sz="2800" dirty="0" err="1"/>
              <a:t>vykonávat</a:t>
            </a:r>
            <a:r>
              <a:rPr lang="en-US" sz="2800" dirty="0"/>
              <a:t>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pohyby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nahoru</a:t>
            </a:r>
            <a:r>
              <a:rPr lang="en-US" sz="2800" dirty="0"/>
              <a:t> – </a:t>
            </a:r>
            <a:r>
              <a:rPr lang="en-US" sz="2800" dirty="0" err="1"/>
              <a:t>dolů</a:t>
            </a:r>
            <a:r>
              <a:rPr lang="en-US" sz="2800" dirty="0"/>
              <a:t> = </a:t>
            </a:r>
            <a:r>
              <a:rPr lang="en-US" sz="2800" dirty="0" err="1"/>
              <a:t>vertikálně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zleva</a:t>
            </a:r>
            <a:r>
              <a:rPr lang="en-US" sz="2800" dirty="0"/>
              <a:t> </a:t>
            </a:r>
            <a:r>
              <a:rPr lang="en-US" sz="2800" dirty="0" err="1"/>
              <a:t>doprava</a:t>
            </a:r>
            <a:r>
              <a:rPr lang="en-US" sz="2800" dirty="0"/>
              <a:t> = </a:t>
            </a:r>
            <a:r>
              <a:rPr lang="en-US" sz="2800" dirty="0" err="1"/>
              <a:t>horizontálně</a:t>
            </a:r>
            <a:endParaRPr lang="en-US" sz="20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7" y="1615472"/>
            <a:ext cx="3378598" cy="2860276"/>
          </a:xfrm>
          <a:prstGeom prst="rect">
            <a:avLst/>
          </a:prstGeom>
        </p:spPr>
      </p:pic>
      <p:cxnSp>
        <p:nvCxnSpPr>
          <p:cNvPr id="17" name="Přímá spojnice se šipkou 16"/>
          <p:cNvCxnSpPr/>
          <p:nvPr/>
        </p:nvCxnSpPr>
        <p:spPr>
          <a:xfrm>
            <a:off x="8532440" y="2231157"/>
            <a:ext cx="0" cy="883126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5832009" y="3199648"/>
            <a:ext cx="1241634" cy="0"/>
          </a:xfrm>
          <a:prstGeom prst="straightConnector1">
            <a:avLst/>
          </a:prstGeom>
          <a:ln w="762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7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80728"/>
            <a:ext cx="9001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Pokus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000" dirty="0" err="1"/>
              <a:t>Potřebujeme</a:t>
            </a:r>
            <a:r>
              <a:rPr lang="en-US" sz="20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žák</a:t>
            </a:r>
            <a:r>
              <a:rPr lang="en-US" sz="2000" dirty="0"/>
              <a:t>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žák</a:t>
            </a:r>
            <a:r>
              <a:rPr lang="en-US" sz="2000" dirty="0"/>
              <a:t>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tužka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papír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Žák</a:t>
            </a:r>
            <a:r>
              <a:rPr lang="en-US" sz="2000" dirty="0"/>
              <a:t> 1 </a:t>
            </a:r>
            <a:r>
              <a:rPr lang="en-US" sz="2000" dirty="0" err="1"/>
              <a:t>pohybuje</a:t>
            </a:r>
            <a:r>
              <a:rPr lang="en-US" sz="2000" dirty="0"/>
              <a:t> </a:t>
            </a:r>
            <a:r>
              <a:rPr lang="en-US" sz="2000" dirty="0" err="1"/>
              <a:t>tužkou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 – </a:t>
            </a:r>
            <a:r>
              <a:rPr lang="en-US" sz="2000" dirty="0" err="1"/>
              <a:t>dolů</a:t>
            </a:r>
            <a:r>
              <a:rPr lang="en-US" sz="2000" dirty="0"/>
              <a:t> = </a:t>
            </a:r>
            <a:r>
              <a:rPr lang="en-US" sz="2000" dirty="0" err="1"/>
              <a:t>vertikálně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Žák</a:t>
            </a:r>
            <a:r>
              <a:rPr lang="en-US" sz="2000" dirty="0"/>
              <a:t> 2 </a:t>
            </a:r>
            <a:r>
              <a:rPr lang="en-US" sz="2000" dirty="0" err="1"/>
              <a:t>pohybuje</a:t>
            </a:r>
            <a:r>
              <a:rPr lang="en-US" sz="2000" dirty="0"/>
              <a:t> </a:t>
            </a:r>
            <a:r>
              <a:rPr lang="en-US" sz="2000" dirty="0" err="1"/>
              <a:t>papírem</a:t>
            </a:r>
            <a:r>
              <a:rPr lang="en-US" sz="2000" dirty="0"/>
              <a:t> pod </a:t>
            </a:r>
            <a:r>
              <a:rPr lang="en-US" sz="2000" dirty="0" err="1"/>
              <a:t>tužkou</a:t>
            </a:r>
            <a:r>
              <a:rPr lang="en-US" sz="2000" dirty="0"/>
              <a:t> </a:t>
            </a:r>
            <a:r>
              <a:rPr lang="en-US" sz="2000" dirty="0" err="1"/>
              <a:t>vodorovně</a:t>
            </a:r>
            <a:r>
              <a:rPr lang="en-US" sz="2000" dirty="0"/>
              <a:t> = </a:t>
            </a:r>
            <a:r>
              <a:rPr lang="en-US" sz="2000" dirty="0" err="1"/>
              <a:t>horizontálně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Výsledek</a:t>
            </a:r>
            <a:r>
              <a:rPr lang="en-US" sz="2000" dirty="0"/>
              <a:t>: </a:t>
            </a:r>
            <a:r>
              <a:rPr lang="en-US" sz="2000" dirty="0" err="1"/>
              <a:t>sinusová</a:t>
            </a:r>
            <a:r>
              <a:rPr lang="en-US" sz="2000" dirty="0"/>
              <a:t> </a:t>
            </a:r>
            <a:r>
              <a:rPr lang="en-US" sz="2000" dirty="0" err="1"/>
              <a:t>křivka</a:t>
            </a:r>
            <a:r>
              <a:rPr lang="en-US" sz="2000" dirty="0"/>
              <a:t> na </a:t>
            </a:r>
            <a:r>
              <a:rPr lang="en-US" sz="2000" dirty="0" err="1"/>
              <a:t>papíře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1400" i="1" dirty="0" err="1"/>
              <a:t>Metodická</a:t>
            </a:r>
            <a:r>
              <a:rPr lang="en-US" sz="1400" i="1" dirty="0"/>
              <a:t> </a:t>
            </a:r>
            <a:r>
              <a:rPr lang="en-US" sz="1400" i="1" dirty="0" err="1"/>
              <a:t>poznámka</a:t>
            </a:r>
            <a:r>
              <a:rPr lang="en-US" sz="1400" i="1" dirty="0"/>
              <a:t>: Aby se </a:t>
            </a:r>
            <a:r>
              <a:rPr lang="en-US" sz="1400" i="1" dirty="0" err="1"/>
              <a:t>tužka</a:t>
            </a:r>
            <a:r>
              <a:rPr lang="en-US" sz="1400" i="1" dirty="0"/>
              <a:t> </a:t>
            </a:r>
            <a:r>
              <a:rPr lang="en-US" sz="1400" i="1" dirty="0" err="1"/>
              <a:t>pohybovala</a:t>
            </a:r>
            <a:r>
              <a:rPr lang="en-US" sz="1400" i="1" dirty="0"/>
              <a:t> </a:t>
            </a:r>
            <a:r>
              <a:rPr lang="en-US" sz="1400" i="1" dirty="0" err="1"/>
              <a:t>vůči</a:t>
            </a:r>
            <a:r>
              <a:rPr lang="en-US" sz="1400" i="1" dirty="0"/>
              <a:t> </a:t>
            </a:r>
            <a:r>
              <a:rPr lang="en-US" sz="1400" i="1" dirty="0" err="1"/>
              <a:t>papíru</a:t>
            </a:r>
            <a:r>
              <a:rPr lang="en-US" sz="1400" i="1" dirty="0"/>
              <a:t> </a:t>
            </a:r>
            <a:r>
              <a:rPr lang="en-US" sz="1400" i="1" dirty="0" err="1"/>
              <a:t>zleva</a:t>
            </a:r>
            <a:r>
              <a:rPr lang="en-US" sz="1400" i="1" dirty="0"/>
              <a:t> </a:t>
            </a:r>
            <a:r>
              <a:rPr lang="en-US" sz="1400" i="1" dirty="0" err="1"/>
              <a:t>doprava</a:t>
            </a:r>
            <a:r>
              <a:rPr lang="en-US" sz="1400" i="1" dirty="0"/>
              <a:t>, je </a:t>
            </a:r>
            <a:r>
              <a:rPr lang="en-US" sz="1400" i="1" dirty="0" err="1"/>
              <a:t>nutno</a:t>
            </a:r>
            <a:r>
              <a:rPr lang="en-US" sz="1400" i="1" dirty="0"/>
              <a:t> </a:t>
            </a:r>
            <a:r>
              <a:rPr lang="en-US" sz="1400" i="1" dirty="0" err="1"/>
              <a:t>táhnout</a:t>
            </a:r>
            <a:r>
              <a:rPr lang="en-US" sz="1400" i="1" dirty="0"/>
              <a:t> </a:t>
            </a:r>
            <a:r>
              <a:rPr lang="en-US" sz="1400" i="1" dirty="0" err="1"/>
              <a:t>papír</a:t>
            </a:r>
            <a:r>
              <a:rPr lang="en-US" sz="1400" i="1" dirty="0"/>
              <a:t> </a:t>
            </a:r>
            <a:r>
              <a:rPr lang="en-US" sz="1400" i="1" dirty="0" err="1"/>
              <a:t>doleva</a:t>
            </a:r>
            <a:r>
              <a:rPr lang="en-US" sz="1400" i="1" dirty="0"/>
              <a:t>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4642"/>
            <a:ext cx="4418281" cy="3740458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8532440" y="1772816"/>
            <a:ext cx="0" cy="1570819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508104" y="3429000"/>
            <a:ext cx="1656184" cy="0"/>
          </a:xfrm>
          <a:prstGeom prst="straightConnector1">
            <a:avLst/>
          </a:prstGeom>
          <a:ln w="762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943271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Electron gun = </a:t>
            </a:r>
            <a:r>
              <a:rPr lang="en-US" sz="2000" dirty="0" err="1"/>
              <a:t>elektronová</a:t>
            </a:r>
            <a:r>
              <a:rPr lang="en-US" sz="2000" dirty="0"/>
              <a:t> </a:t>
            </a:r>
            <a:r>
              <a:rPr lang="en-US" sz="2000" dirty="0" err="1"/>
              <a:t>tryska</a:t>
            </a:r>
            <a:r>
              <a:rPr lang="en-US" sz="2000" dirty="0"/>
              <a:t> = </a:t>
            </a:r>
            <a:r>
              <a:rPr lang="en-US" sz="2000" dirty="0" err="1"/>
              <a:t>katoda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topné</a:t>
            </a:r>
            <a:r>
              <a:rPr lang="en-US" sz="2000" dirty="0"/>
              <a:t> </a:t>
            </a:r>
            <a:r>
              <a:rPr lang="en-US" sz="2000" dirty="0" err="1"/>
              <a:t>tělísko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ji</a:t>
            </a:r>
            <a:r>
              <a:rPr lang="en-US" sz="2000" dirty="0"/>
              <a:t> </a:t>
            </a:r>
            <a:r>
              <a:rPr lang="en-US" sz="2000" dirty="0" err="1"/>
              <a:t>rozžhaví</a:t>
            </a:r>
            <a:r>
              <a:rPr lang="en-US" sz="2000" dirty="0"/>
              <a:t>. </a:t>
            </a:r>
            <a:r>
              <a:rPr lang="en-US" sz="2000" dirty="0" err="1"/>
              <a:t>Volné</a:t>
            </a:r>
            <a:r>
              <a:rPr lang="en-US" sz="2000" dirty="0"/>
              <a:t> </a:t>
            </a:r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přítomné</a:t>
            </a:r>
            <a:r>
              <a:rPr lang="en-US" sz="2000" dirty="0"/>
              <a:t> v </a:t>
            </a:r>
            <a:r>
              <a:rPr lang="en-US" sz="2000" dirty="0" err="1"/>
              <a:t>každém</a:t>
            </a:r>
            <a:r>
              <a:rPr lang="en-US" sz="2000" dirty="0"/>
              <a:t> </a:t>
            </a:r>
            <a:r>
              <a:rPr lang="en-US" sz="2000" dirty="0" err="1"/>
              <a:t>kovu</a:t>
            </a:r>
            <a:r>
              <a:rPr lang="en-US" sz="2000" dirty="0"/>
              <a:t> se </a:t>
            </a:r>
            <a:r>
              <a:rPr lang="en-US" sz="2000" dirty="0" err="1"/>
              <a:t>vlivem</a:t>
            </a:r>
            <a:r>
              <a:rPr lang="en-US" sz="2000" dirty="0"/>
              <a:t> </a:t>
            </a:r>
            <a:r>
              <a:rPr lang="en-US" sz="2000" dirty="0" err="1"/>
              <a:t>teploty</a:t>
            </a:r>
            <a:r>
              <a:rPr lang="en-US" sz="2000" dirty="0"/>
              <a:t> </a:t>
            </a:r>
            <a:r>
              <a:rPr lang="en-US" sz="2000" dirty="0" err="1"/>
              <a:t>pohybují</a:t>
            </a:r>
            <a:r>
              <a:rPr lang="en-US" sz="2000" dirty="0"/>
              <a:t> </a:t>
            </a:r>
            <a:r>
              <a:rPr lang="en-US" sz="2000" dirty="0" err="1"/>
              <a:t>prudce</a:t>
            </a:r>
            <a:r>
              <a:rPr lang="en-US" sz="2000" dirty="0"/>
              <a:t>, </a:t>
            </a:r>
            <a:r>
              <a:rPr lang="en-US" sz="2000" dirty="0" err="1"/>
              <a:t>občas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vyskočí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povrch</a:t>
            </a:r>
            <a:r>
              <a:rPr lang="en-US" sz="2000" dirty="0"/>
              <a:t> </a:t>
            </a:r>
            <a:r>
              <a:rPr lang="en-US" sz="2000" dirty="0" err="1"/>
              <a:t>kovu</a:t>
            </a:r>
            <a:r>
              <a:rPr lang="en-US" sz="2000" dirty="0"/>
              <a:t>. </a:t>
            </a:r>
            <a:r>
              <a:rPr lang="en-US" sz="2000" dirty="0" err="1"/>
              <a:t>Normálně</a:t>
            </a:r>
            <a:r>
              <a:rPr lang="en-US" sz="2000" dirty="0"/>
              <a:t> by </a:t>
            </a:r>
            <a:r>
              <a:rPr lang="en-US" sz="2000" dirty="0" err="1"/>
              <a:t>spadly</a:t>
            </a:r>
            <a:r>
              <a:rPr lang="en-US" sz="2000" dirty="0"/>
              <a:t> </a:t>
            </a:r>
            <a:r>
              <a:rPr lang="en-US" sz="2000" dirty="0" err="1"/>
              <a:t>zpět</a:t>
            </a:r>
            <a:r>
              <a:rPr lang="en-US" sz="2000" dirty="0"/>
              <a:t> a </a:t>
            </a:r>
            <a:r>
              <a:rPr lang="en-US" sz="2000" dirty="0" err="1"/>
              <a:t>nic.</a:t>
            </a:r>
            <a:endParaRPr lang="en-US" sz="20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2009413"/>
            <a:ext cx="3851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Tady</a:t>
            </a:r>
            <a:r>
              <a:rPr lang="en-US" sz="2000" dirty="0"/>
              <a:t> na </a:t>
            </a:r>
            <a:r>
              <a:rPr lang="en-US" sz="2000" dirty="0" err="1"/>
              <a:t>ně</a:t>
            </a:r>
            <a:r>
              <a:rPr lang="en-US" sz="2000" dirty="0"/>
              <a:t> ale </a:t>
            </a:r>
            <a:r>
              <a:rPr lang="en-US" sz="2000" dirty="0" err="1"/>
              <a:t>číhá</a:t>
            </a:r>
            <a:r>
              <a:rPr lang="en-US" sz="2000" dirty="0"/>
              <a:t> </a:t>
            </a:r>
            <a:r>
              <a:rPr lang="en-US" sz="2000" dirty="0" err="1"/>
              <a:t>elektrické</a:t>
            </a:r>
            <a:r>
              <a:rPr lang="en-US" sz="2000" dirty="0"/>
              <a:t> pole od </a:t>
            </a:r>
            <a:r>
              <a:rPr lang="en-US" sz="2000" dirty="0" err="1"/>
              <a:t>anody</a:t>
            </a:r>
            <a:r>
              <a:rPr lang="en-US" sz="2000" dirty="0"/>
              <a:t> s </a:t>
            </a:r>
            <a:r>
              <a:rPr lang="en-US" sz="2000" dirty="0" err="1"/>
              <a:t>obrovským</a:t>
            </a:r>
            <a:r>
              <a:rPr lang="en-US" sz="2000" dirty="0"/>
              <a:t> </a:t>
            </a:r>
            <a:r>
              <a:rPr lang="en-US" sz="2000" dirty="0" err="1"/>
              <a:t>kladným</a:t>
            </a:r>
            <a:r>
              <a:rPr lang="en-US" sz="2000" dirty="0"/>
              <a:t> </a:t>
            </a:r>
            <a:r>
              <a:rPr lang="en-US" sz="2000" dirty="0" err="1"/>
              <a:t>napětím</a:t>
            </a:r>
            <a:r>
              <a:rPr lang="en-US" sz="2000" dirty="0"/>
              <a:t> na </a:t>
            </a:r>
            <a:r>
              <a:rPr lang="en-US" sz="2000" dirty="0" err="1"/>
              <a:t>druhém</a:t>
            </a:r>
            <a:r>
              <a:rPr lang="en-US" sz="2000" dirty="0"/>
              <a:t> </a:t>
            </a:r>
            <a:r>
              <a:rPr lang="en-US" sz="2000" dirty="0" err="1"/>
              <a:t>konci</a:t>
            </a:r>
            <a:r>
              <a:rPr lang="en-US" sz="2000" dirty="0"/>
              <a:t> </a:t>
            </a:r>
            <a:r>
              <a:rPr lang="en-US" sz="2000" dirty="0" err="1"/>
              <a:t>obrazovky</a:t>
            </a:r>
            <a:r>
              <a:rPr lang="en-US" sz="2000" dirty="0"/>
              <a:t>. </a:t>
            </a:r>
            <a:r>
              <a:rPr lang="en-US" sz="2000" dirty="0" err="1"/>
              <a:t>Anoda</a:t>
            </a:r>
            <a:r>
              <a:rPr lang="en-US" sz="2000" dirty="0"/>
              <a:t> </a:t>
            </a:r>
            <a:r>
              <a:rPr lang="en-US" sz="2000" dirty="0" err="1"/>
              <a:t>zde</a:t>
            </a:r>
            <a:r>
              <a:rPr lang="en-US" sz="2000" dirty="0"/>
              <a:t> není </a:t>
            </a:r>
            <a:r>
              <a:rPr lang="en-US" sz="2000" dirty="0" err="1"/>
              <a:t>nakreslená</a:t>
            </a:r>
            <a:r>
              <a:rPr lang="en-US" sz="2000" dirty="0"/>
              <a:t>. Je to </a:t>
            </a:r>
            <a:r>
              <a:rPr lang="en-US" sz="2000" dirty="0" err="1"/>
              <a:t>celý</a:t>
            </a:r>
            <a:r>
              <a:rPr lang="en-US" sz="2000" dirty="0"/>
              <a:t> </a:t>
            </a:r>
            <a:r>
              <a:rPr lang="en-US" sz="2000" dirty="0" err="1"/>
              <a:t>vnitřní</a:t>
            </a:r>
            <a:r>
              <a:rPr lang="en-US" sz="2000" dirty="0"/>
              <a:t> </a:t>
            </a:r>
            <a:r>
              <a:rPr lang="en-US" sz="2000" dirty="0" err="1"/>
              <a:t>povrch</a:t>
            </a:r>
            <a:r>
              <a:rPr lang="en-US" sz="2000" dirty="0"/>
              <a:t> </a:t>
            </a:r>
            <a:r>
              <a:rPr lang="en-US" sz="2000" dirty="0" err="1"/>
              <a:t>baňky</a:t>
            </a:r>
            <a:r>
              <a:rPr lang="en-US" sz="2000" dirty="0"/>
              <a:t> na </a:t>
            </a:r>
            <a:r>
              <a:rPr lang="en-US" sz="2000" dirty="0" err="1"/>
              <a:t>přední</a:t>
            </a:r>
            <a:r>
              <a:rPr lang="en-US" sz="2000" dirty="0"/>
              <a:t> </a:t>
            </a:r>
            <a:r>
              <a:rPr lang="en-US" sz="2000" dirty="0" err="1"/>
              <a:t>straně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pokrytý</a:t>
            </a:r>
            <a:r>
              <a:rPr lang="en-US" sz="2000" dirty="0"/>
              <a:t> </a:t>
            </a:r>
            <a:r>
              <a:rPr lang="en-US" sz="2000" dirty="0" err="1"/>
              <a:t>vodivou</a:t>
            </a:r>
            <a:r>
              <a:rPr lang="en-US" sz="2000" dirty="0"/>
              <a:t> </a:t>
            </a:r>
            <a:r>
              <a:rPr lang="en-US" sz="2000" dirty="0" err="1"/>
              <a:t>vrstvou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Elektrony</a:t>
            </a:r>
            <a:r>
              <a:rPr lang="en-US" sz="2000" dirty="0"/>
              <a:t> se </a:t>
            </a:r>
            <a:r>
              <a:rPr lang="en-US" sz="2000" dirty="0" err="1"/>
              <a:t>nechají</a:t>
            </a:r>
            <a:r>
              <a:rPr lang="en-US" sz="2000" dirty="0"/>
              <a:t> </a:t>
            </a:r>
            <a:r>
              <a:rPr lang="en-US" sz="2000" dirty="0" err="1"/>
              <a:t>vylákat</a:t>
            </a:r>
            <a:r>
              <a:rPr lang="en-US" sz="2000" dirty="0"/>
              <a:t> a </a:t>
            </a:r>
            <a:r>
              <a:rPr lang="en-US" sz="2000" dirty="0" err="1"/>
              <a:t>vylétnou</a:t>
            </a:r>
            <a:r>
              <a:rPr lang="en-US" sz="2000" dirty="0"/>
              <a:t> do </a:t>
            </a:r>
            <a:r>
              <a:rPr lang="en-US" sz="2000" dirty="0" err="1"/>
              <a:t>vakua</a:t>
            </a:r>
            <a:r>
              <a:rPr lang="en-US" sz="2000" dirty="0"/>
              <a:t> </a:t>
            </a:r>
            <a:r>
              <a:rPr lang="en-US" sz="2000" dirty="0" err="1"/>
              <a:t>směrem</a:t>
            </a:r>
            <a:r>
              <a:rPr lang="en-US" sz="2000" dirty="0"/>
              <a:t> k </a:t>
            </a:r>
            <a:r>
              <a:rPr lang="en-US" sz="2000" dirty="0" err="1"/>
              <a:t>anodě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Cestou</a:t>
            </a:r>
            <a:r>
              <a:rPr lang="en-US" sz="2000" dirty="0"/>
              <a:t> mu</a:t>
            </a:r>
            <a:r>
              <a:rPr lang="cs-CZ" sz="2000" dirty="0"/>
              <a:t>s</a:t>
            </a:r>
            <a:r>
              <a:rPr lang="en-US" sz="2000" dirty="0"/>
              <a:t>í </a:t>
            </a:r>
            <a:r>
              <a:rPr lang="en-US" sz="2000" dirty="0" err="1"/>
              <a:t>projít</a:t>
            </a:r>
            <a:r>
              <a:rPr lang="en-US" sz="2000" dirty="0"/>
              <a:t> </a:t>
            </a:r>
            <a:r>
              <a:rPr lang="en-US" sz="2000" dirty="0" err="1"/>
              <a:t>soustavou</a:t>
            </a:r>
            <a:r>
              <a:rPr lang="en-US" sz="2000" dirty="0"/>
              <a:t> </a:t>
            </a:r>
            <a:r>
              <a:rPr lang="en-US" sz="2000" dirty="0" err="1"/>
              <a:t>zaostřovacích</a:t>
            </a:r>
            <a:r>
              <a:rPr lang="en-US" sz="2000" dirty="0"/>
              <a:t> </a:t>
            </a:r>
            <a:r>
              <a:rPr lang="en-US" sz="2000" dirty="0" err="1"/>
              <a:t>elektrod</a:t>
            </a:r>
            <a:r>
              <a:rPr lang="en-US" sz="2000" dirty="0"/>
              <a:t> (</a:t>
            </a:r>
            <a:r>
              <a:rPr lang="en-US" sz="2000" dirty="0" err="1"/>
              <a:t>nejsou</a:t>
            </a:r>
            <a:r>
              <a:rPr lang="en-US" sz="2000" dirty="0"/>
              <a:t> </a:t>
            </a:r>
            <a:r>
              <a:rPr lang="en-US" sz="2000" dirty="0" err="1"/>
              <a:t>tady</a:t>
            </a:r>
            <a:r>
              <a:rPr lang="en-US" sz="2000" dirty="0"/>
              <a:t> </a:t>
            </a:r>
            <a:r>
              <a:rPr lang="en-US" sz="2000" dirty="0" err="1"/>
              <a:t>nakresleny</a:t>
            </a:r>
            <a:r>
              <a:rPr lang="en-US" sz="2000" dirty="0"/>
              <a:t>). Ty je </a:t>
            </a:r>
            <a:r>
              <a:rPr lang="en-US" sz="2000" dirty="0" err="1"/>
              <a:t>přinutí</a:t>
            </a:r>
            <a:r>
              <a:rPr lang="en-US" sz="2000" dirty="0"/>
              <a:t> </a:t>
            </a:r>
            <a:r>
              <a:rPr lang="en-US" sz="2000" dirty="0" err="1"/>
              <a:t>soustředit</a:t>
            </a:r>
            <a:r>
              <a:rPr lang="en-US" sz="2000" dirty="0"/>
              <a:t> se do </a:t>
            </a:r>
            <a:r>
              <a:rPr lang="en-US" sz="2000" dirty="0" err="1"/>
              <a:t>úzkého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59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943271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Díky</a:t>
            </a:r>
            <a:r>
              <a:rPr lang="en-US" sz="2000" dirty="0"/>
              <a:t> </a:t>
            </a:r>
            <a:r>
              <a:rPr lang="en-US" sz="2000" dirty="0" err="1"/>
              <a:t>silnému</a:t>
            </a:r>
            <a:r>
              <a:rPr lang="en-US" sz="2000" dirty="0"/>
              <a:t> </a:t>
            </a:r>
            <a:r>
              <a:rPr lang="en-US" sz="2000" dirty="0" err="1"/>
              <a:t>elektrickému</a:t>
            </a:r>
            <a:r>
              <a:rPr lang="en-US" sz="2000" dirty="0"/>
              <a:t> </a:t>
            </a:r>
            <a:r>
              <a:rPr lang="en-US" sz="2000" dirty="0" err="1"/>
              <a:t>poli</a:t>
            </a:r>
            <a:r>
              <a:rPr lang="en-US" sz="2000" dirty="0"/>
              <a:t> </a:t>
            </a:r>
            <a:r>
              <a:rPr lang="en-US" sz="2000" dirty="0" err="1"/>
              <a:t>získají</a:t>
            </a:r>
            <a:r>
              <a:rPr lang="en-US" sz="2000" dirty="0"/>
              <a:t> </a:t>
            </a:r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velkou</a:t>
            </a:r>
            <a:r>
              <a:rPr lang="en-US" sz="2000" dirty="0"/>
              <a:t> </a:t>
            </a:r>
            <a:r>
              <a:rPr lang="en-US" sz="2000" dirty="0" err="1"/>
              <a:t>rychlost</a:t>
            </a:r>
            <a:r>
              <a:rPr lang="en-US" sz="2000" dirty="0"/>
              <a:t> a </a:t>
            </a:r>
            <a:r>
              <a:rPr lang="en-US" sz="2000" dirty="0" err="1"/>
              <a:t>už</a:t>
            </a:r>
            <a:r>
              <a:rPr lang="en-US" sz="2000" dirty="0"/>
              <a:t> </a:t>
            </a:r>
            <a:r>
              <a:rPr lang="en-US" sz="2000" dirty="0" err="1"/>
              <a:t>zůstanou</a:t>
            </a:r>
            <a:r>
              <a:rPr lang="en-US" sz="2000" dirty="0"/>
              <a:t> </a:t>
            </a:r>
            <a:r>
              <a:rPr lang="en-US" sz="2000" dirty="0" err="1"/>
              <a:t>soustředěné</a:t>
            </a:r>
            <a:r>
              <a:rPr lang="en-US" sz="2000" dirty="0"/>
              <a:t> v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. Na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anodu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je </a:t>
            </a:r>
            <a:r>
              <a:rPr lang="en-US" sz="2000" dirty="0" err="1"/>
              <a:t>vylákala</a:t>
            </a:r>
            <a:r>
              <a:rPr lang="en-US" sz="2000" dirty="0"/>
              <a:t> z </a:t>
            </a:r>
            <a:r>
              <a:rPr lang="en-US" sz="2000" dirty="0" err="1"/>
              <a:t>katody</a:t>
            </a:r>
            <a:r>
              <a:rPr lang="en-US" sz="2000" dirty="0"/>
              <a:t>, se </a:t>
            </a:r>
            <a:r>
              <a:rPr lang="en-US" sz="2000" dirty="0" err="1"/>
              <a:t>dostanou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poté</a:t>
            </a:r>
            <a:r>
              <a:rPr lang="en-US" sz="2000" dirty="0"/>
              <a:t>, co </a:t>
            </a:r>
            <a:r>
              <a:rPr lang="en-US" sz="2000" dirty="0" err="1"/>
              <a:t>dopadnou</a:t>
            </a:r>
            <a:r>
              <a:rPr lang="en-US" sz="2000" dirty="0"/>
              <a:t> na </a:t>
            </a:r>
            <a:r>
              <a:rPr lang="en-US" sz="2000" dirty="0" err="1"/>
              <a:t>luminofor</a:t>
            </a:r>
            <a:r>
              <a:rPr lang="en-US" sz="2000" dirty="0"/>
              <a:t>, tam </a:t>
            </a:r>
            <a:r>
              <a:rPr lang="en-US" sz="2000" dirty="0" err="1"/>
              <a:t>způsobí</a:t>
            </a:r>
            <a:r>
              <a:rPr lang="en-US" sz="2000" dirty="0"/>
              <a:t> </a:t>
            </a:r>
            <a:r>
              <a:rPr lang="en-US" sz="2000" dirty="0" err="1"/>
              <a:t>záblesk</a:t>
            </a:r>
            <a:r>
              <a:rPr lang="en-US" sz="2000" dirty="0"/>
              <a:t>,</a:t>
            </a:r>
            <a:endParaRPr lang="en-US" sz="20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1844824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chvíli</a:t>
            </a:r>
            <a:r>
              <a:rPr lang="en-US" sz="2000" dirty="0"/>
              <a:t> </a:t>
            </a:r>
            <a:r>
              <a:rPr lang="en-US" sz="2000" dirty="0" err="1"/>
              <a:t>bloudí</a:t>
            </a:r>
            <a:r>
              <a:rPr lang="en-US" sz="2000" dirty="0"/>
              <a:t> </a:t>
            </a:r>
            <a:r>
              <a:rPr lang="en-US" sz="2000" dirty="0" err="1"/>
              <a:t>vakuem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než</a:t>
            </a:r>
            <a:r>
              <a:rPr lang="en-US" sz="2000" dirty="0"/>
              <a:t> je </a:t>
            </a:r>
            <a:r>
              <a:rPr lang="en-US" sz="2000" dirty="0" err="1"/>
              <a:t>anoda</a:t>
            </a:r>
            <a:r>
              <a:rPr lang="en-US" sz="2000" dirty="0"/>
              <a:t> </a:t>
            </a:r>
            <a:r>
              <a:rPr lang="en-US" sz="2000" dirty="0" err="1"/>
              <a:t>definitivně</a:t>
            </a:r>
            <a:r>
              <a:rPr lang="en-US" sz="2000" dirty="0"/>
              <a:t> </a:t>
            </a:r>
            <a:r>
              <a:rPr lang="en-US" sz="2000" dirty="0" err="1"/>
              <a:t>přitáhne</a:t>
            </a:r>
            <a:r>
              <a:rPr lang="en-US" sz="2000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80542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12535</TotalTime>
  <Words>2290</Words>
  <Application>Microsoft Office PowerPoint</Application>
  <PresentationFormat>On-screen Show (4:3)</PresentationFormat>
  <Paragraphs>430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Definice</vt:lpstr>
      <vt:lpstr>Rozdělení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Synchronizace</vt:lpstr>
      <vt:lpstr>Synchronizace</vt:lpstr>
      <vt:lpstr>Synchronizace</vt:lpstr>
      <vt:lpstr>Synchronizace</vt:lpstr>
      <vt:lpstr>Synchronizace</vt:lpstr>
      <vt:lpstr>Synchronizace</vt:lpstr>
      <vt:lpstr>Synchronizace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Ovládací prvky</vt:lpstr>
      <vt:lpstr>Ovládací prvky</vt:lpstr>
      <vt:lpstr>M2A 12/5/25</vt:lpstr>
      <vt:lpstr>Dvoukanálové zobrazení</vt:lpstr>
      <vt:lpstr>Dvoukanálové zobrazení</vt:lpstr>
      <vt:lpstr>Dvoukanálové zobrazení</vt:lpstr>
      <vt:lpstr>Dvoukanálové zobrazení</vt:lpstr>
      <vt:lpstr>Ovládací prvky</vt:lpstr>
      <vt:lpstr>Odkazy</vt:lpstr>
      <vt:lpstr>Zajímavosti</vt:lpstr>
      <vt:lpstr>Zajímavosti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651</cp:revision>
  <dcterms:created xsi:type="dcterms:W3CDTF">2011-08-12T09:23:29Z</dcterms:created>
  <dcterms:modified xsi:type="dcterms:W3CDTF">2025-05-13T19:43:07Z</dcterms:modified>
</cp:coreProperties>
</file>