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76" r:id="rId5"/>
    <p:sldId id="265" r:id="rId6"/>
    <p:sldId id="263" r:id="rId7"/>
    <p:sldId id="274" r:id="rId8"/>
    <p:sldId id="273" r:id="rId9"/>
    <p:sldId id="275" r:id="rId10"/>
    <p:sldId id="258" r:id="rId11"/>
  </p:sldIdLst>
  <p:sldSz cx="9144000" cy="6858000" type="screen4x3"/>
  <p:notesSz cx="67849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489" autoAdjust="0"/>
  </p:normalViewPr>
  <p:slideViewPr>
    <p:cSldViewPr>
      <p:cViewPr varScale="1">
        <p:scale>
          <a:sx n="125" d="100"/>
          <a:sy n="125" d="100"/>
        </p:scale>
        <p:origin x="5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5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5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3BAF-DD67-4280-8C94-0EA85606DD9E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5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F237C-D758-4BC6-BE95-82B5FDC21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9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0808C-831D-4716-A2E1-A31A9EC06CEC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681974"/>
            <a:ext cx="542798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0132B-1662-4FB0-A5B2-5C20F1E7CC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50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78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74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Slovník: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 </a:t>
            </a:r>
            <a:r>
              <a:rPr lang="cs-CZ" sz="1200" dirty="0" smtClean="0"/>
              <a:t>časový průběh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Analogové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Klasické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500" dirty="0" smtClean="0"/>
              <a:t>Paměťové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dirty="0" smtClean="0"/>
              <a:t>Vzorkovací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Značka osciloskopu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Osciloskop slouží k zobrazování</a:t>
            </a:r>
            <a:endParaRPr lang="cs-CZ" b="1" dirty="0" smtClean="0"/>
          </a:p>
          <a:p>
            <a:r>
              <a:rPr lang="cs-CZ" sz="1200" dirty="0" smtClean="0"/>
              <a:t>Osciloskopy dělíme na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903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Části osciloskopu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Obrazovka,</a:t>
            </a:r>
          </a:p>
          <a:p>
            <a:r>
              <a:rPr lang="cs-CZ" dirty="0" smtClean="0"/>
              <a:t>Vertikální zesilovač </a:t>
            </a:r>
          </a:p>
          <a:p>
            <a:r>
              <a:rPr lang="cs-CZ" dirty="0" smtClean="0"/>
              <a:t>vstupní signál, </a:t>
            </a:r>
          </a:p>
          <a:p>
            <a:r>
              <a:rPr lang="cs-CZ" dirty="0" smtClean="0"/>
              <a:t> Časová základna </a:t>
            </a:r>
          </a:p>
          <a:p>
            <a:r>
              <a:rPr lang="cs-CZ" dirty="0" smtClean="0"/>
              <a:t>generátor pilových kmitů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Sítový zdroj včetně zdroje vysokého napětí pro obrazovku.</a:t>
            </a:r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26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Části osciloskopu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Obrazovka,</a:t>
            </a:r>
          </a:p>
          <a:p>
            <a:r>
              <a:rPr lang="cs-CZ" dirty="0" smtClean="0"/>
              <a:t>Vertikální zesilovač </a:t>
            </a:r>
          </a:p>
          <a:p>
            <a:r>
              <a:rPr lang="cs-CZ" dirty="0" smtClean="0"/>
              <a:t>vstupní signál, </a:t>
            </a:r>
          </a:p>
          <a:p>
            <a:r>
              <a:rPr lang="cs-CZ" dirty="0" smtClean="0"/>
              <a:t> Časová základna </a:t>
            </a:r>
          </a:p>
          <a:p>
            <a:r>
              <a:rPr lang="cs-CZ" dirty="0" smtClean="0"/>
              <a:t>generátor pilových kmitů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Sítový zdroj včetně zdroje vysokého napětí pro obrazovku.</a:t>
            </a:r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460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Elektronové dělo (emitor - katoda)</a:t>
            </a:r>
          </a:p>
          <a:p>
            <a:r>
              <a:rPr lang="cs-CZ" dirty="0" smtClean="0"/>
              <a:t>Svazek elektronů</a:t>
            </a:r>
          </a:p>
          <a:p>
            <a:r>
              <a:rPr lang="cs-CZ" dirty="0" smtClean="0"/>
              <a:t>Urychlovací cívka</a:t>
            </a:r>
          </a:p>
          <a:p>
            <a:r>
              <a:rPr lang="cs-CZ" dirty="0" smtClean="0"/>
              <a:t>Zaostřovací cívka</a:t>
            </a:r>
          </a:p>
          <a:p>
            <a:r>
              <a:rPr lang="cs-CZ" dirty="0" smtClean="0"/>
              <a:t>Vychylovací deska</a:t>
            </a:r>
          </a:p>
          <a:p>
            <a:r>
              <a:rPr lang="cs-CZ" dirty="0" smtClean="0"/>
              <a:t>Luminofor </a:t>
            </a:r>
          </a:p>
          <a:p>
            <a:r>
              <a:rPr lang="cs-CZ" dirty="0" smtClean="0"/>
              <a:t>stínítko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Skládá se z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85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 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k vzájemnému porovnání dvou současných periodických signálů</a:t>
            </a:r>
            <a:endParaRPr lang="cs-CZ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Rozdíl od jednokanálového osciloskopu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34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 </a:t>
            </a:r>
            <a:r>
              <a:rPr lang="cs-CZ" sz="1200" dirty="0" err="1" smtClean="0"/>
              <a:t>alternate</a:t>
            </a:r>
            <a:r>
              <a:rPr lang="cs-CZ" sz="1200" dirty="0" smtClean="0"/>
              <a:t> </a:t>
            </a:r>
            <a:endParaRPr lang="cs-CZ" b="1" dirty="0" smtClean="0"/>
          </a:p>
          <a:p>
            <a:r>
              <a:rPr lang="cs-CZ" sz="1200" dirty="0" err="1" smtClean="0"/>
              <a:t>chopper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přepínací frekvence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err="1" smtClean="0"/>
              <a:t>Jednopaprsková</a:t>
            </a:r>
            <a:r>
              <a:rPr lang="cs-CZ" sz="1200" dirty="0" smtClean="0"/>
              <a:t> obrazovka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 </a:t>
            </a:r>
            <a:r>
              <a:rPr lang="cs-CZ" sz="1600" dirty="0" smtClean="0"/>
              <a:t>oba celé průběhy zobrazovány střídavě </a:t>
            </a:r>
          </a:p>
          <a:p>
            <a:r>
              <a:rPr lang="cs-CZ" sz="1200" dirty="0" smtClean="0"/>
              <a:t>průběhy signálů rozsekávány na malé části 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798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 z kterých částí se skládá osciloskop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Obrazovka,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Vertikální zesilovač (vstupního signálu), Y-zesilovač,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Časová základna (generátor pilových kmitů pro horizontální vychylování), X-zesilovač,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Sítový zdroj včetně zdroje vysokého napětí pro obrazovku.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 z kterých částí se skládá obrazovka    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 Elektronové dělo (emitor - katoda)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Svazek elektronů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Urychlovací cívky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Zaostřovací cívky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Vychylovací desky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Luminofor (stínítko)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Jakou úlohu mají v obrazovce vychylovací elektrody?</a:t>
            </a:r>
          </a:p>
          <a:p>
            <a:pPr lvl="1">
              <a:buClrTx/>
            </a:pPr>
            <a:r>
              <a:rPr lang="cs-CZ" dirty="0" smtClean="0"/>
              <a:t> Zaostřený a urychlený paprsek je z osového směru vychylován dvěma </a:t>
            </a:r>
            <a:r>
              <a:rPr lang="cs-CZ" b="1" dirty="0" smtClean="0"/>
              <a:t>vychylovacími</a:t>
            </a:r>
            <a:r>
              <a:rPr lang="cs-CZ" dirty="0" smtClean="0"/>
              <a:t> </a:t>
            </a:r>
            <a:r>
              <a:rPr lang="cs-CZ" b="1" dirty="0" smtClean="0"/>
              <a:t>systémy</a:t>
            </a:r>
            <a:r>
              <a:rPr lang="cs-CZ" dirty="0" smtClean="0"/>
              <a:t> a může dopadnout na kterýkoliv bod stínítka obrazovky.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u osciloskopu vychylování X?</a:t>
            </a:r>
          </a:p>
          <a:p>
            <a:pPr lvl="1">
              <a:buClrTx/>
            </a:pPr>
            <a:r>
              <a:rPr lang="cs-CZ" dirty="0" smtClean="0"/>
              <a:t> Vodorovné vychylování elektronového paprsku se nazývá horizontální ( X - vychylování).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to vychylování Y osciloskopu?</a:t>
            </a:r>
          </a:p>
          <a:p>
            <a:pPr lvl="1">
              <a:buClrTx/>
            </a:pPr>
            <a:r>
              <a:rPr lang="cs-CZ" dirty="0" smtClean="0"/>
              <a:t> Svislé vychylování elektronového paprsku se nazývá vertikální (Y - vychylování),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8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 z kterých částí se skládá osciloskop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Obrazovka,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Vertikální zesilovač (vstupního signálu), Y-zesilovač,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Časová základna (generátor pilových kmitů pro horizontální vychylování), X-zesilovač,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dirty="0" smtClean="0"/>
              <a:t>Sítový zdroj včetně zdroje vysokého napětí pro obrazovku.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 z kterých částí se skládá obrazovka    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 Elektronové dělo (emitor - katoda)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Svazek elektronů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Urychlovací cívky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Zaostřovací cívky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Vychylovací desky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Luminofor (stínítko)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Jakou úlohu mají v obrazovce vychylovací elektrody?</a:t>
            </a:r>
          </a:p>
          <a:p>
            <a:pPr lvl="1">
              <a:buClrTx/>
            </a:pPr>
            <a:r>
              <a:rPr lang="cs-CZ" dirty="0" smtClean="0"/>
              <a:t> Zaostřený a urychlený paprsek je z osového směru vychylován dvěma </a:t>
            </a:r>
            <a:r>
              <a:rPr lang="cs-CZ" b="1" dirty="0" smtClean="0"/>
              <a:t>vychylovacími</a:t>
            </a:r>
            <a:r>
              <a:rPr lang="cs-CZ" dirty="0" smtClean="0"/>
              <a:t> </a:t>
            </a:r>
            <a:r>
              <a:rPr lang="cs-CZ" b="1" dirty="0" smtClean="0"/>
              <a:t>systémy</a:t>
            </a:r>
            <a:r>
              <a:rPr lang="cs-CZ" dirty="0" smtClean="0"/>
              <a:t> a může dopadnout na kterýkoliv bod stínítka obrazovky.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u osciloskopu vychylování X?</a:t>
            </a:r>
          </a:p>
          <a:p>
            <a:pPr lvl="1">
              <a:buClrTx/>
            </a:pPr>
            <a:r>
              <a:rPr lang="cs-CZ" dirty="0" smtClean="0"/>
              <a:t> Vodorovné vychylování elektronového paprsku se nazývá horizontální ( X - vychylování).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to vychylování Y osciloskopu?</a:t>
            </a:r>
          </a:p>
          <a:p>
            <a:pPr lvl="1">
              <a:buClrTx/>
            </a:pPr>
            <a:r>
              <a:rPr lang="cs-CZ" dirty="0" smtClean="0"/>
              <a:t> Svislé vychylování elektronového paprsku se nazývá vertikální (Y - vychylování),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8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9518" y="4935677"/>
            <a:ext cx="9160605" cy="1997474"/>
            <a:chOff x="-33596" y="4907042"/>
            <a:chExt cx="9060466" cy="2122941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240" y="6381328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5976" y="6381328"/>
            <a:ext cx="2350681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5113" y="4628179"/>
            <a:ext cx="3600400" cy="172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6. 3. 2015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eu/provadeci-dokument-k-op-vzdelavani-pro-konkurenceschopno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772400" cy="18002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algn="l"/>
            <a:endParaRPr lang="cs-CZ" sz="1600" b="1" dirty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Název programu: 	Elektrické měření</a:t>
            </a:r>
          </a:p>
          <a:p>
            <a:pPr algn="l"/>
            <a:r>
              <a:rPr lang="cs-CZ" sz="1600" b="1" dirty="0">
                <a:solidFill>
                  <a:srgbClr val="0D296F"/>
                </a:solidFill>
              </a:rPr>
              <a:t>	</a:t>
            </a:r>
            <a:r>
              <a:rPr lang="cs-CZ" sz="1600" b="1" dirty="0" smtClean="0">
                <a:solidFill>
                  <a:srgbClr val="0D296F"/>
                </a:solidFill>
              </a:rPr>
              <a:t>	</a:t>
            </a:r>
            <a:r>
              <a:rPr lang="cs-CZ" sz="1600" b="1" dirty="0" err="1" smtClean="0">
                <a:solidFill>
                  <a:srgbClr val="0D296F"/>
                </a:solidFill>
              </a:rPr>
              <a:t>II.ročník</a:t>
            </a:r>
            <a:r>
              <a:rPr lang="cs-CZ" sz="1600" b="1" smtClean="0">
                <a:solidFill>
                  <a:srgbClr val="0D296F"/>
                </a:solidFill>
              </a:rPr>
              <a:t>, Osciloskop 1</a:t>
            </a:r>
            <a:endParaRPr lang="cs-CZ" sz="1600" b="1" dirty="0" smtClean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Ing. Jiří Smílek</a:t>
            </a:r>
            <a:endParaRPr lang="cs-CZ" sz="2000" b="1" dirty="0">
              <a:solidFill>
                <a:srgbClr val="0D296F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9742"/>
            <a:ext cx="5836932" cy="95097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5536" y="5877272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 dirty="0">
                <a:solidFill>
                  <a:schemeClr val="bg1"/>
                </a:solidFill>
              </a:rPr>
              <a:t>Projekt Anglicky v odborných předmětech, </a:t>
            </a:r>
            <a:r>
              <a:rPr lang="cs-CZ" sz="1400" b="1" dirty="0" smtClean="0">
                <a:solidFill>
                  <a:schemeClr val="bg1"/>
                </a:solidFill>
              </a:rPr>
              <a:t>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chemeClr val="bg1"/>
                </a:solidFill>
              </a:rPr>
              <a:t>je </a:t>
            </a:r>
            <a:r>
              <a:rPr lang="cs-CZ" sz="1400" b="1" dirty="0">
                <a:solidFill>
                  <a:schemeClr val="bg1"/>
                </a:solidFill>
              </a:rPr>
              <a:t>spolufinancován Evropským sociálním fondem a státním rozpočtem České </a:t>
            </a:r>
            <a:r>
              <a:rPr lang="cs-CZ" sz="1400" b="1" dirty="0" smtClean="0">
                <a:solidFill>
                  <a:schemeClr val="bg1"/>
                </a:solidFill>
              </a:rPr>
              <a:t>republiky.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Mužík</a:t>
            </a:r>
            <a:r>
              <a:rPr lang="cs-CZ" sz="1400" dirty="0"/>
              <a:t>, J. </a:t>
            </a:r>
            <a:r>
              <a:rPr lang="cs-CZ" sz="1400" i="1" dirty="0"/>
              <a:t>Management ve vzdělávání dospělých.</a:t>
            </a:r>
            <a:r>
              <a:rPr lang="cs-CZ" sz="1400" dirty="0"/>
              <a:t> Praha: EUROLEX BOHEMIA, 2000. ISBN 80-7361-269-7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Wikipedie</a:t>
            </a:r>
          </a:p>
          <a:p>
            <a:r>
              <a:rPr lang="cs-CZ" sz="1400" dirty="0" smtClean="0"/>
              <a:t>Příručka elektrotechnika, Europa 2000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r>
              <a:rPr lang="cs-CZ" sz="1400" dirty="0" smtClean="0"/>
              <a:t>Operační </a:t>
            </a:r>
            <a:r>
              <a:rPr lang="cs-CZ" sz="1400" dirty="0"/>
              <a:t>program Vzdělávání pro konkurenceschopnost, ESF 2007 – 2013.</a:t>
            </a:r>
          </a:p>
          <a:p>
            <a:r>
              <a:rPr lang="cs-CZ" sz="1400" dirty="0"/>
              <a:t>Dostupné na: </a:t>
            </a:r>
            <a:r>
              <a:rPr lang="cs-CZ" sz="1400" u="sng" dirty="0">
                <a:hlinkClick r:id="rId3"/>
              </a:rPr>
              <a:t>http://www.msmt.cz/eu/provadeci-dokument-k-op-vzdelavani-pro-konkurenceschopnost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171807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 smtClean="0"/>
              <a:t>Osciloskop slouží k zobrazování časových průběhů napěťových elektrických (převážně periodických) signálů.</a:t>
            </a:r>
          </a:p>
          <a:p>
            <a:r>
              <a:rPr lang="cs-CZ" sz="2800" dirty="0" smtClean="0"/>
              <a:t>Osciloskopy dělíme na:</a:t>
            </a:r>
          </a:p>
          <a:p>
            <a:pPr lvl="1"/>
            <a:r>
              <a:rPr lang="cs-CZ" sz="2400" dirty="0" smtClean="0"/>
              <a:t>Analogové</a:t>
            </a:r>
            <a:endParaRPr lang="cs-CZ" dirty="0" smtClean="0"/>
          </a:p>
          <a:p>
            <a:pPr lvl="1"/>
            <a:r>
              <a:rPr lang="cs-CZ" sz="2400" dirty="0" smtClean="0"/>
              <a:t>Digitální </a:t>
            </a:r>
          </a:p>
          <a:p>
            <a:pPr lvl="2"/>
            <a:r>
              <a:rPr lang="cs-CZ" sz="2400" dirty="0" smtClean="0"/>
              <a:t>spolupráce s PC, </a:t>
            </a:r>
          </a:p>
          <a:p>
            <a:pPr lvl="2"/>
            <a:r>
              <a:rPr lang="cs-CZ" sz="2400" dirty="0" smtClean="0"/>
              <a:t>funkce paměťových či vzorkovacích osciloskopů, </a:t>
            </a:r>
          </a:p>
          <a:p>
            <a:pPr lvl="2"/>
            <a:r>
              <a:rPr lang="cs-CZ" sz="2400" dirty="0" smtClean="0"/>
              <a:t>mohou být i programovatelné přes PC.</a:t>
            </a:r>
          </a:p>
          <a:p>
            <a:pPr lvl="2">
              <a:buNone/>
            </a:pPr>
            <a:endParaRPr lang="cs-CZ" sz="2400" dirty="0" smtClean="0"/>
          </a:p>
          <a:p>
            <a:r>
              <a:rPr lang="cs-CZ" dirty="0" smtClean="0"/>
              <a:t>Značka osciloskopu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Osciloskop</a:t>
            </a:r>
            <a:r>
              <a:rPr lang="cs-CZ" sz="1400" dirty="0">
                <a:solidFill>
                  <a:srgbClr val="0D296F"/>
                </a:solidFill>
              </a:rPr>
              <a:t/>
            </a:r>
            <a:br>
              <a:rPr lang="cs-CZ" sz="1400" dirty="0">
                <a:solidFill>
                  <a:srgbClr val="0D296F"/>
                </a:solidFill>
              </a:rPr>
            </a:br>
            <a:endParaRPr lang="cs-CZ" sz="1500" dirty="0"/>
          </a:p>
        </p:txBody>
      </p:sp>
      <p:pic>
        <p:nvPicPr>
          <p:cNvPr id="6" name="Obrázek 5" descr="znacka-osciloskopu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725144"/>
            <a:ext cx="1691680" cy="8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33878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Části osciloskopu:</a:t>
            </a:r>
          </a:p>
          <a:p>
            <a:r>
              <a:rPr lang="cs-CZ" dirty="0" smtClean="0"/>
              <a:t>4 hlavní části</a:t>
            </a:r>
          </a:p>
          <a:p>
            <a:pPr lvl="1"/>
            <a:r>
              <a:rPr lang="cs-CZ" dirty="0" smtClean="0"/>
              <a:t>Obrazovka,</a:t>
            </a:r>
          </a:p>
          <a:p>
            <a:pPr lvl="1"/>
            <a:r>
              <a:rPr lang="cs-CZ" dirty="0" smtClean="0"/>
              <a:t>Vertikální zesilovač (vstupního signálu), Y-zesilovač,</a:t>
            </a:r>
          </a:p>
          <a:p>
            <a:pPr lvl="1"/>
            <a:r>
              <a:rPr lang="cs-CZ" dirty="0" smtClean="0"/>
              <a:t>Časová základna (generátor pilových kmitů pro horizontální vychylování), X-zesilovač,</a:t>
            </a:r>
          </a:p>
          <a:p>
            <a:pPr lvl="1"/>
            <a:r>
              <a:rPr lang="cs-CZ" dirty="0" smtClean="0"/>
              <a:t>Sítový zdroj včetně zdroje vysokého napětí pro obrazovku.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Osciloskop</a:t>
            </a:r>
            <a:r>
              <a:rPr lang="cs-CZ" sz="1400" dirty="0">
                <a:solidFill>
                  <a:srgbClr val="0D296F"/>
                </a:solidFill>
              </a:rPr>
              <a:t/>
            </a:r>
            <a:br>
              <a:rPr lang="cs-CZ" sz="1400" dirty="0">
                <a:solidFill>
                  <a:srgbClr val="0D296F"/>
                </a:solidFill>
              </a:rPr>
            </a:br>
            <a:endParaRPr lang="cs-CZ" sz="1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52288"/>
            <a:ext cx="3170337" cy="298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6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926182"/>
            <a:ext cx="8229600" cy="3387832"/>
          </a:xfrm>
        </p:spPr>
        <p:txBody>
          <a:bodyPr>
            <a:normAutofit/>
          </a:bodyPr>
          <a:lstStyle/>
          <a:p>
            <a:r>
              <a:rPr lang="cs-CZ" dirty="0" smtClean="0"/>
              <a:t>Části osciloskopu: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Osciloskop</a:t>
            </a:r>
            <a:r>
              <a:rPr lang="cs-CZ" sz="1400" dirty="0">
                <a:solidFill>
                  <a:srgbClr val="0D296F"/>
                </a:solidFill>
              </a:rPr>
              <a:t/>
            </a:r>
            <a:br>
              <a:rPr lang="cs-CZ" sz="1400" dirty="0">
                <a:solidFill>
                  <a:srgbClr val="0D296F"/>
                </a:solidFill>
              </a:rPr>
            </a:br>
            <a:endParaRPr lang="cs-CZ" sz="15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73397"/>
            <a:ext cx="5762625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3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1244" y="2780928"/>
            <a:ext cx="8922756" cy="4065632"/>
          </a:xfrm>
          <a:prstGeom prst="rect">
            <a:avLst/>
          </a:prstGeom>
          <a:noFill/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788" y="367284"/>
            <a:ext cx="8229600" cy="3387832"/>
          </a:xfrm>
        </p:spPr>
        <p:txBody>
          <a:bodyPr/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Skládá se z: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Elektronové dělo (emitor – katoda, </a:t>
            </a:r>
            <a:endParaRPr lang="cs-CZ" dirty="0" smtClean="0"/>
          </a:p>
          <a:p>
            <a:pPr marL="290512" lvl="1" indent="0">
              <a:buClrTx/>
              <a:buSzPct val="7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/>
              <a:t>	</a:t>
            </a:r>
            <a:r>
              <a:rPr lang="cs-CZ" dirty="0" smtClean="0"/>
              <a:t>	emituje </a:t>
            </a:r>
            <a:r>
              <a:rPr lang="cs-CZ" dirty="0"/>
              <a:t>svazek elektronů</a:t>
            </a:r>
            <a:r>
              <a:rPr lang="cs-CZ" dirty="0" smtClean="0"/>
              <a:t>)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Urychlovací elektrody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Zaostřovací </a:t>
            </a:r>
            <a:r>
              <a:rPr lang="cs-CZ" dirty="0"/>
              <a:t>elektrody</a:t>
            </a:r>
            <a:endParaRPr lang="cs-CZ" dirty="0" smtClean="0"/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Vychylovací desky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dirty="0" smtClean="0"/>
              <a:t>Luminofor (stínítko)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77375"/>
          </a:xfrm>
        </p:spPr>
        <p:txBody>
          <a:bodyPr>
            <a:normAutofit/>
          </a:bodyPr>
          <a:lstStyle/>
          <a:p>
            <a:pPr algn="ctr"/>
            <a:r>
              <a:rPr lang="cs-CZ" sz="1600" dirty="0" smtClean="0"/>
              <a:t>Obrazovka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6497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1875663"/>
          </a:xfrm>
        </p:spPr>
        <p:txBody>
          <a:bodyPr>
            <a:normAutofit/>
          </a:bodyPr>
          <a:lstStyle/>
          <a:p>
            <a:pPr marL="431800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300" dirty="0" smtClean="0"/>
              <a:t>Účel - k vzájemnému porovnání dvou současných periodických signálů.</a:t>
            </a:r>
          </a:p>
          <a:p>
            <a:pPr marL="431800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300" dirty="0" smtClean="0"/>
              <a:t>Rozdíl od jednokanálového osciloskopu </a:t>
            </a:r>
          </a:p>
          <a:p>
            <a:pPr marL="687832" lvl="1" indent="-323850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900" dirty="0" smtClean="0"/>
              <a:t>dva Y-vstupy a </a:t>
            </a:r>
          </a:p>
          <a:p>
            <a:pPr marL="687832" lvl="1" indent="-323850">
              <a:buClrTx/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900" dirty="0" smtClean="0"/>
              <a:t>dva oddělené Y-zesilovače.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08918"/>
          </a:xfrm>
        </p:spPr>
        <p:txBody>
          <a:bodyPr>
            <a:normAutofit/>
          </a:bodyPr>
          <a:lstStyle/>
          <a:p>
            <a:pPr algn="ctr"/>
            <a:r>
              <a:rPr lang="cs-CZ" sz="1600" dirty="0" smtClean="0"/>
              <a:t>Dvoukanálový osciloskop</a:t>
            </a:r>
            <a:endParaRPr lang="cs-CZ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48643" r="2102"/>
          <a:stretch>
            <a:fillRect/>
          </a:stretch>
        </p:blipFill>
        <p:spPr bwMode="auto">
          <a:xfrm>
            <a:off x="2435748" y="2276872"/>
            <a:ext cx="6508488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1676" y="476672"/>
            <a:ext cx="8229600" cy="3384375"/>
          </a:xfrm>
        </p:spPr>
        <p:txBody>
          <a:bodyPr>
            <a:normAutofit/>
          </a:bodyPr>
          <a:lstStyle/>
          <a:p>
            <a:pPr marL="431800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900" dirty="0" err="1" smtClean="0"/>
              <a:t>Jednopaprsková</a:t>
            </a:r>
            <a:r>
              <a:rPr lang="cs-CZ" sz="1900" dirty="0" smtClean="0"/>
              <a:t> obrazovka</a:t>
            </a:r>
          </a:p>
          <a:p>
            <a:pPr marL="431800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900" dirty="0" smtClean="0"/>
              <a:t>Režimy</a:t>
            </a:r>
          </a:p>
          <a:p>
            <a:pPr marL="687832" lvl="1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dirty="0" err="1" smtClean="0"/>
              <a:t>alternate</a:t>
            </a:r>
            <a:r>
              <a:rPr lang="cs-CZ" sz="2000" dirty="0" smtClean="0"/>
              <a:t> </a:t>
            </a:r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vstupní </a:t>
            </a:r>
            <a:r>
              <a:rPr lang="cs-CZ" sz="1600" dirty="0"/>
              <a:t>signály vysoký </a:t>
            </a:r>
            <a:r>
              <a:rPr lang="cs-CZ" sz="1600" dirty="0" smtClean="0"/>
              <a:t>kmitočet</a:t>
            </a:r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malá </a:t>
            </a:r>
            <a:r>
              <a:rPr lang="cs-CZ" sz="1600" dirty="0"/>
              <a:t>přepínací </a:t>
            </a:r>
            <a:r>
              <a:rPr lang="cs-CZ" sz="1600" dirty="0" smtClean="0"/>
              <a:t>frekvence, shodná s časovou základnou</a:t>
            </a:r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oba </a:t>
            </a:r>
            <a:r>
              <a:rPr lang="cs-CZ" sz="1600" dirty="0"/>
              <a:t>celé průběhy zobrazovány střídavě </a:t>
            </a:r>
          </a:p>
          <a:p>
            <a:pPr marL="687832" lvl="1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000" dirty="0" err="1" smtClean="0"/>
              <a:t>chopper</a:t>
            </a:r>
            <a:r>
              <a:rPr lang="cs-CZ" sz="2000" dirty="0" smtClean="0"/>
              <a:t> </a:t>
            </a:r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vstupní </a:t>
            </a:r>
            <a:r>
              <a:rPr lang="cs-CZ" sz="1600" dirty="0"/>
              <a:t>signály nízký kmitočet, </a:t>
            </a:r>
            <a:endParaRPr lang="cs-CZ" sz="1600" dirty="0" smtClean="0"/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velká </a:t>
            </a:r>
            <a:r>
              <a:rPr lang="cs-CZ" sz="1600" dirty="0"/>
              <a:t>přepínací frekvence (50 kHz až 500 kHz), </a:t>
            </a:r>
            <a:endParaRPr lang="cs-CZ" sz="1600" dirty="0" smtClean="0"/>
          </a:p>
          <a:p>
            <a:pPr marL="925576" lvl="2" indent="-323850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 smtClean="0"/>
              <a:t>průběhy </a:t>
            </a:r>
            <a:r>
              <a:rPr lang="cs-CZ" sz="1600" dirty="0"/>
              <a:t>signálů rozsekávány </a:t>
            </a:r>
            <a:r>
              <a:rPr lang="cs-CZ" sz="1600" dirty="0" smtClean="0"/>
              <a:t>na </a:t>
            </a:r>
            <a:r>
              <a:rPr lang="cs-CZ" sz="1600" dirty="0"/>
              <a:t>malé části </a:t>
            </a:r>
            <a:r>
              <a:rPr lang="cs-CZ" sz="1600" dirty="0" smtClean="0"/>
              <a:t>a </a:t>
            </a:r>
            <a:r>
              <a:rPr lang="cs-CZ" sz="1600" dirty="0"/>
              <a:t>po částech zobrazuje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6910"/>
          </a:xfrm>
        </p:spPr>
        <p:txBody>
          <a:bodyPr>
            <a:normAutofit/>
          </a:bodyPr>
          <a:lstStyle/>
          <a:p>
            <a:pPr algn="ctr"/>
            <a:r>
              <a:rPr lang="cs-CZ" sz="1600" dirty="0" smtClean="0"/>
              <a:t>Dvoukanálový osciloskop</a:t>
            </a:r>
            <a:endParaRPr lang="cs-CZ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0" r="3518" b="23322"/>
          <a:stretch/>
        </p:blipFill>
        <p:spPr bwMode="auto">
          <a:xfrm>
            <a:off x="-91407" y="3645024"/>
            <a:ext cx="9240323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8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5"/>
          </a:xfrm>
        </p:spPr>
        <p:txBody>
          <a:bodyPr>
            <a:normAutofit fontScale="92500"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Napište, z kterých částí se skládá osciloskop</a:t>
            </a:r>
          </a:p>
          <a:p>
            <a:pPr lvl="1">
              <a:buClrTx/>
            </a:pPr>
            <a:r>
              <a:rPr lang="cs-CZ" dirty="0" smtClean="0"/>
              <a:t> </a:t>
            </a:r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Napište, z kterých částí se skládá obrazovka  </a:t>
            </a:r>
          </a:p>
          <a:p>
            <a:pPr lvl="1">
              <a:buClrTx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/>
              <a:t>Aktivita pro žáky   - 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2862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5"/>
          </a:xfrm>
        </p:spPr>
        <p:txBody>
          <a:bodyPr>
            <a:normAutofit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Jakou úlohu mají v obrazovce vychylovací elektrody?</a:t>
            </a:r>
          </a:p>
          <a:p>
            <a:pPr lvl="1">
              <a:buClrTx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u osciloskopu vychylování X?</a:t>
            </a:r>
          </a:p>
          <a:p>
            <a:pPr lvl="1">
              <a:buClrTx/>
            </a:pPr>
            <a:r>
              <a:rPr lang="cs-CZ" dirty="0" smtClean="0"/>
              <a:t> 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je to vychylování Y osciloskopu?</a:t>
            </a:r>
          </a:p>
          <a:p>
            <a:pPr lvl="1">
              <a:buClrTx/>
            </a:pPr>
            <a:r>
              <a:rPr lang="cs-CZ" dirty="0" smtClean="0"/>
              <a:t> 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žáky </a:t>
            </a:r>
            <a:r>
              <a:rPr lang="cs-CZ" sz="1500" dirty="0"/>
              <a:t> </a:t>
            </a:r>
            <a:r>
              <a:rPr lang="cs-CZ" sz="1500" dirty="0" smtClean="0"/>
              <a:t> - 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885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538</Words>
  <Application>Microsoft Office PowerPoint</Application>
  <PresentationFormat>Předvádění na obrazovce (4:3)</PresentationFormat>
  <Paragraphs>189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Anglicky v odborných předmětech "Support of teaching technical subjects in English“</vt:lpstr>
      <vt:lpstr>Osciloskop </vt:lpstr>
      <vt:lpstr>Osciloskop </vt:lpstr>
      <vt:lpstr>Osciloskop </vt:lpstr>
      <vt:lpstr>Obrazovka</vt:lpstr>
      <vt:lpstr>Dvoukanálový osciloskop</vt:lpstr>
      <vt:lpstr>Dvoukanálový osciloskop</vt:lpstr>
      <vt:lpstr>Aktivita pro žáky   - Otázky</vt:lpstr>
      <vt:lpstr>Aktivita pro žáky   - Otázky</vt:lpstr>
      <vt:lpstr>Použitá literatura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73</cp:revision>
  <cp:lastPrinted>2011-11-16T16:19:07Z</cp:lastPrinted>
  <dcterms:created xsi:type="dcterms:W3CDTF">2011-08-12T09:23:29Z</dcterms:created>
  <dcterms:modified xsi:type="dcterms:W3CDTF">2015-03-06T07:41:50Z</dcterms:modified>
</cp:coreProperties>
</file>