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69" r:id="rId4"/>
    <p:sldId id="272" r:id="rId5"/>
    <p:sldId id="270" r:id="rId6"/>
    <p:sldId id="271" r:id="rId7"/>
    <p:sldId id="274" r:id="rId8"/>
    <p:sldId id="275" r:id="rId9"/>
    <p:sldId id="262" r:id="rId10"/>
    <p:sldId id="273" r:id="rId11"/>
    <p:sldId id="258" r:id="rId12"/>
  </p:sldIdLst>
  <p:sldSz cx="9144000" cy="6858000" type="screen4x3"/>
  <p:notesSz cx="67849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1489" autoAdjust="0"/>
  </p:normalViewPr>
  <p:slideViewPr>
    <p:cSldViewPr>
      <p:cViewPr varScale="1">
        <p:scale>
          <a:sx n="123" d="100"/>
          <a:sy n="123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5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5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13BAF-DD67-4280-8C94-0EA85606DD9E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5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F237C-D758-4BC6-BE95-82B5FDC21F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98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0808C-831D-4716-A2E1-A31A9EC06CEC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291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681974"/>
            <a:ext cx="5427980" cy="443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50" y="9362238"/>
            <a:ext cx="2940155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0132B-1662-4FB0-A5B2-5C20F1E7CC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503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035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Jakou výhodu má řízené spouštění časové základny (</a:t>
            </a:r>
            <a:r>
              <a:rPr lang="cs-CZ" dirty="0" err="1" smtClean="0"/>
              <a:t>triggering</a:t>
            </a:r>
            <a:r>
              <a:rPr lang="cs-CZ" dirty="0" smtClean="0"/>
              <a:t>)?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osciloskopu se synchronizovanou časovou základnou dostává generátor pilových kmitů pro každý pilový signál nový spouštěcí impuls.	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K čemu slouží u osciloskopu sonda, nebo poměrová sonda?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Dělicí (poměrová) sonda snižuje vstupní napětí, ale také méně zatěžuje měřený objekt.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znamená vzorkovací režim (</a:t>
            </a:r>
            <a:r>
              <a:rPr lang="cs-CZ" dirty="0" err="1" smtClean="0"/>
              <a:t>Chopper</a:t>
            </a:r>
            <a:r>
              <a:rPr lang="cs-CZ" dirty="0" smtClean="0"/>
              <a:t>) u osciloskopu?</a:t>
            </a:r>
          </a:p>
          <a:p>
            <a:pPr marL="738378" lvl="1" indent="-171450">
              <a:buClrTx/>
              <a:buFont typeface="Arial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Rozsekává průběhy signálů na malé části (režim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Chopper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po částech zobrazuje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Pro jaké kmitočty signálů se používá střídavý režim (</a:t>
            </a:r>
            <a:r>
              <a:rPr lang="cs-CZ" dirty="0" err="1" smtClean="0"/>
              <a:t>Alternate</a:t>
            </a:r>
            <a:r>
              <a:rPr lang="cs-CZ" dirty="0" smtClean="0"/>
              <a:t>)?</a:t>
            </a:r>
          </a:p>
          <a:p>
            <a:pPr marL="738378" lvl="1" indent="-171450">
              <a:buClrTx/>
              <a:buFont typeface="Arial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mají oba vstupní signály vysoký kmitočet, je elektronický přepínač nastaven na malou přepínací frekvenci, při které jsou oba celé průběhy zobrazovány střídavě (režim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frekvencí časové základny)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314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410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u="sng" dirty="0" smtClean="0"/>
              <a:t>Měření stejnosměrných napětí</a:t>
            </a:r>
          </a:p>
          <a:p>
            <a:r>
              <a:rPr lang="cs-CZ" sz="1200" dirty="0" smtClean="0"/>
              <a:t>Postup </a:t>
            </a:r>
            <a:endParaRPr lang="cs-CZ" dirty="0" smtClean="0"/>
          </a:p>
          <a:p>
            <a:r>
              <a:rPr lang="cs-CZ" b="1" dirty="0" smtClean="0"/>
              <a:t>Frazeologie: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30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sz="1200" dirty="0" smtClean="0"/>
              <a:t>Neperiodický signál </a:t>
            </a:r>
            <a:endParaRPr lang="cs-CZ" b="1" dirty="0" smtClean="0"/>
          </a:p>
          <a:p>
            <a:r>
              <a:rPr lang="cs-CZ" sz="1200" dirty="0" smtClean="0"/>
              <a:t>Periodický signál </a:t>
            </a:r>
          </a:p>
          <a:p>
            <a:r>
              <a:rPr lang="cs-CZ" sz="1200" dirty="0" smtClean="0"/>
              <a:t>časový průběh </a:t>
            </a:r>
          </a:p>
          <a:p>
            <a:r>
              <a:rPr lang="cs-CZ" sz="1200" dirty="0" smtClean="0"/>
              <a:t>okamžitá hodnota</a:t>
            </a:r>
          </a:p>
          <a:p>
            <a:r>
              <a:rPr lang="cs-CZ" sz="1200" dirty="0" smtClean="0"/>
              <a:t>rozdíl  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sz="1200" dirty="0" smtClean="0"/>
              <a:t>Střídavé napětí vychyluje paprsek </a:t>
            </a:r>
          </a:p>
          <a:p>
            <a:r>
              <a:rPr lang="cs-CZ" b="1" dirty="0" smtClean="0"/>
              <a:t> </a:t>
            </a:r>
            <a:r>
              <a:rPr lang="cs-CZ" sz="1200" dirty="0" smtClean="0"/>
              <a:t>odečtenou vzdálenost násobit nastaveným měřítkem </a:t>
            </a:r>
            <a:endParaRPr lang="cs-CZ" b="1" dirty="0" smtClean="0"/>
          </a:p>
          <a:p>
            <a:r>
              <a:rPr lang="cs-CZ" sz="1200" dirty="0" smtClean="0"/>
              <a:t>střídavě nahoru a dolů</a:t>
            </a:r>
            <a:endParaRPr lang="cs-CZ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Zobrazení měřeného napětí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74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sz="1200" dirty="0" smtClean="0"/>
              <a:t>Ohmův zákon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sz="1200" dirty="0" smtClean="0"/>
              <a:t>Průběh proudu lze měřit nepřímo </a:t>
            </a:r>
            <a:endParaRPr lang="cs-CZ" b="1" dirty="0" smtClean="0"/>
          </a:p>
          <a:p>
            <a:r>
              <a:rPr lang="cs-CZ" sz="1200" dirty="0" smtClean="0"/>
              <a:t>úbytek napětí na malém odporu </a:t>
            </a:r>
            <a:endParaRPr lang="cs-CZ" b="1" dirty="0" smtClean="0"/>
          </a:p>
          <a:p>
            <a:r>
              <a:rPr lang="cs-CZ" sz="1200" dirty="0" smtClean="0"/>
              <a:t>způsobeného proudem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324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 </a:t>
            </a:r>
            <a:r>
              <a:rPr lang="cs-CZ" sz="1200" dirty="0" smtClean="0"/>
              <a:t>Časová základna </a:t>
            </a:r>
            <a:endParaRPr lang="cs-CZ" b="1" dirty="0" smtClean="0"/>
          </a:p>
          <a:p>
            <a:r>
              <a:rPr lang="cs-CZ" sz="1200" dirty="0" smtClean="0"/>
              <a:t>Vstupní signál 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 </a:t>
            </a:r>
            <a:r>
              <a:rPr lang="cs-CZ" sz="1200" dirty="0" smtClean="0"/>
              <a:t>Zobrazení střídavých veličin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klidně stál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769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 </a:t>
            </a:r>
            <a:r>
              <a:rPr lang="cs-CZ" sz="1200" dirty="0" smtClean="0"/>
              <a:t>Nastavení </a:t>
            </a:r>
            <a:endParaRPr lang="cs-CZ" b="1" dirty="0" smtClean="0"/>
          </a:p>
          <a:p>
            <a:r>
              <a:rPr lang="cs-CZ" sz="1200" dirty="0" smtClean="0"/>
              <a:t>Odměření délky 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sz="1200" dirty="0" smtClean="0"/>
              <a:t>Měření délky periody </a:t>
            </a:r>
            <a:r>
              <a:rPr lang="cs-CZ" b="1" dirty="0" smtClean="0"/>
              <a:t> </a:t>
            </a:r>
          </a:p>
          <a:p>
            <a:r>
              <a:rPr lang="cs-CZ" sz="1200" dirty="0" smtClean="0"/>
              <a:t>Výpočet frekvence pomocí vzorce 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898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sz="1200" dirty="0" smtClean="0"/>
              <a:t>fázový posun</a:t>
            </a:r>
          </a:p>
          <a:p>
            <a:r>
              <a:rPr lang="cs-CZ" sz="1200" dirty="0" smtClean="0"/>
              <a:t>chceme změřit</a:t>
            </a:r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sz="1200" dirty="0" smtClean="0"/>
              <a:t>lze nejlépe zobrazit</a:t>
            </a:r>
          </a:p>
          <a:p>
            <a:r>
              <a:rPr lang="cs-CZ" sz="1200" dirty="0" smtClean="0"/>
              <a:t>jsou přivedeny periodické signály 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55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sz="1200" dirty="0" smtClean="0"/>
              <a:t>Zobrazování</a:t>
            </a:r>
          </a:p>
          <a:p>
            <a:r>
              <a:rPr lang="cs-CZ" sz="1200" dirty="0" smtClean="0"/>
              <a:t>vodorovný vychylovací systém </a:t>
            </a:r>
          </a:p>
          <a:p>
            <a:endParaRPr lang="cs-CZ" sz="1200" b="1" dirty="0" smtClean="0"/>
          </a:p>
          <a:p>
            <a:r>
              <a:rPr lang="cs-CZ" b="1" dirty="0" smtClean="0"/>
              <a:t>Frazeologie:</a:t>
            </a:r>
          </a:p>
          <a:p>
            <a:r>
              <a:rPr lang="cs-CZ" sz="1200" dirty="0" smtClean="0"/>
              <a:t> Pak je možno libovolně </a:t>
            </a:r>
          </a:p>
          <a:p>
            <a:r>
              <a:rPr lang="cs-CZ" sz="1200" dirty="0" smtClean="0"/>
              <a:t>přepnout druhý kanál</a:t>
            </a: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832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 se pohybuje na obrazovce paprsek, je-li zapnuta jen časová základna?</a:t>
            </a:r>
          </a:p>
          <a:p>
            <a:pPr marL="628650" lvl="1" indent="-171450">
              <a:buClrTx/>
              <a:buFont typeface="Arial" pitchFamily="34" charset="0"/>
              <a:buChar char="•"/>
            </a:pPr>
            <a:r>
              <a:rPr lang="cs-CZ" dirty="0" smtClean="0"/>
              <a:t> Po vodorovné ose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Jaký tvar mají impulzy vyráběné časovou základnou?</a:t>
            </a:r>
          </a:p>
          <a:p>
            <a:pPr marL="738378" lvl="1" indent="-171450">
              <a:buClrTx/>
              <a:buFont typeface="Arial" pitchFamily="34" charset="0"/>
              <a:buChar char="•"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Časová základna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tvořená generátorem pilových kmitů 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Jaké nebezpečí hrozí při nečinnosti jednoho ze zesilovačů X, Y?</a:t>
            </a:r>
          </a:p>
          <a:p>
            <a:pPr marL="628650" lvl="1" indent="-171450">
              <a:buClrTx/>
              <a:buFont typeface="Arial" pitchFamily="34" charset="0"/>
              <a:buChar char="•"/>
            </a:pPr>
            <a:r>
              <a:rPr lang="cs-CZ" dirty="0" smtClean="0"/>
              <a:t> Vypálení stopy na obrazovce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31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dirty="0" smtClean="0"/>
              <a:t>Klepnutím lze upravit styl předlohy podnadpisů.</a:t>
            </a:r>
            <a:endParaRPr kumimoji="0" lang="en-US" dirty="0"/>
          </a:p>
        </p:txBody>
      </p:sp>
      <p:grpSp>
        <p:nvGrpSpPr>
          <p:cNvPr id="2" name="Skupina 1"/>
          <p:cNvGrpSpPr/>
          <p:nvPr/>
        </p:nvGrpSpPr>
        <p:grpSpPr>
          <a:xfrm>
            <a:off x="-9518" y="4935677"/>
            <a:ext cx="9160605" cy="1997474"/>
            <a:chOff x="-33596" y="4907042"/>
            <a:chExt cx="9060466" cy="2122941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240" y="6381328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5976" y="6381328"/>
            <a:ext cx="2350681" cy="365125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5113" y="4628179"/>
            <a:ext cx="3600400" cy="172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10.11.2013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eu/provadeci-dokument-k-op-vzdelavani-pro-konkurenceschopnos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772400" cy="1800200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algn="l"/>
            <a:endParaRPr lang="cs-CZ" sz="1600" b="1" dirty="0">
              <a:solidFill>
                <a:srgbClr val="0D296F"/>
              </a:solidFill>
            </a:endParaRP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Název programu: 	Elektrické měření</a:t>
            </a:r>
          </a:p>
          <a:p>
            <a:pPr algn="l"/>
            <a:r>
              <a:rPr lang="cs-CZ" sz="1600" b="1" dirty="0">
                <a:solidFill>
                  <a:srgbClr val="0D296F"/>
                </a:solidFill>
              </a:rPr>
              <a:t>	</a:t>
            </a:r>
            <a:r>
              <a:rPr lang="cs-CZ" sz="1600" b="1" dirty="0" smtClean="0">
                <a:solidFill>
                  <a:srgbClr val="0D296F"/>
                </a:solidFill>
              </a:rPr>
              <a:t>	</a:t>
            </a:r>
            <a:r>
              <a:rPr lang="cs-CZ" sz="1600" b="1" dirty="0" err="1" smtClean="0">
                <a:solidFill>
                  <a:srgbClr val="0D296F"/>
                </a:solidFill>
              </a:rPr>
              <a:t>II.ročník</a:t>
            </a:r>
            <a:r>
              <a:rPr lang="cs-CZ" sz="1600" b="1" smtClean="0">
                <a:solidFill>
                  <a:srgbClr val="0D296F"/>
                </a:solidFill>
              </a:rPr>
              <a:t>, Osciloskop 2</a:t>
            </a:r>
            <a:endParaRPr lang="cs-CZ" sz="1600" b="1" dirty="0" smtClean="0">
              <a:solidFill>
                <a:srgbClr val="0D296F"/>
              </a:solidFill>
            </a:endParaRP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		</a:t>
            </a: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Vypracoval</a:t>
            </a:r>
            <a:r>
              <a:rPr lang="cs-CZ" sz="2000" b="1" dirty="0" smtClean="0">
                <a:solidFill>
                  <a:srgbClr val="0D296F"/>
                </a:solidFill>
              </a:rPr>
              <a:t>: Ing. Jiří Smílek</a:t>
            </a:r>
            <a:endParaRPr lang="cs-CZ" sz="2000" b="1" dirty="0">
              <a:solidFill>
                <a:srgbClr val="0D296F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9742"/>
            <a:ext cx="5836932" cy="95097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95536" y="5877272"/>
            <a:ext cx="78488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 dirty="0">
                <a:solidFill>
                  <a:schemeClr val="bg1"/>
                </a:solidFill>
              </a:rPr>
              <a:t>Projekt Anglicky v odborných předmětech, </a:t>
            </a:r>
            <a:r>
              <a:rPr lang="cs-CZ" sz="1400" b="1" dirty="0" smtClean="0">
                <a:solidFill>
                  <a:schemeClr val="bg1"/>
                </a:solidFill>
              </a:rPr>
              <a:t>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chemeClr val="bg1"/>
                </a:solidFill>
              </a:rPr>
              <a:t>je </a:t>
            </a:r>
            <a:r>
              <a:rPr lang="cs-CZ" sz="1400" b="1" dirty="0">
                <a:solidFill>
                  <a:schemeClr val="bg1"/>
                </a:solidFill>
              </a:rPr>
              <a:t>spolufinancován Evropským sociálním fondem a státním rozpočtem České </a:t>
            </a:r>
            <a:r>
              <a:rPr lang="cs-CZ" sz="1400" b="1" dirty="0" smtClean="0">
                <a:solidFill>
                  <a:schemeClr val="bg1"/>
                </a:solidFill>
              </a:rPr>
              <a:t>republiky.</a:t>
            </a:r>
            <a:endParaRPr lang="cs-CZ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Jakou výhodu má řízené spouštění časové základny (</a:t>
            </a:r>
            <a:r>
              <a:rPr lang="cs-CZ" dirty="0" err="1" smtClean="0"/>
              <a:t>triggering</a:t>
            </a:r>
            <a:r>
              <a:rPr lang="cs-CZ" dirty="0" smtClean="0"/>
              <a:t>)?</a:t>
            </a:r>
          </a:p>
          <a:p>
            <a:pPr marL="880110" lvl="1" indent="-514350">
              <a:buClrTx/>
            </a:pPr>
            <a:r>
              <a:rPr lang="cs-CZ" dirty="0"/>
              <a:t> 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K čemu slouží u osciloskopu sonda, nebo poměrová sonda?</a:t>
            </a:r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Co znamená vzorkovací režim (</a:t>
            </a:r>
            <a:r>
              <a:rPr lang="cs-CZ" dirty="0" err="1" smtClean="0"/>
              <a:t>Chopper</a:t>
            </a:r>
            <a:r>
              <a:rPr lang="cs-CZ" dirty="0" smtClean="0"/>
              <a:t>) u osciloskopu?</a:t>
            </a:r>
          </a:p>
          <a:p>
            <a:pPr lvl="1">
              <a:buClrTx/>
            </a:pPr>
            <a:r>
              <a:rPr lang="cs-CZ" dirty="0" smtClean="0"/>
              <a:t> 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Pro jaké kmitočty signálů se používá střídavý režim (</a:t>
            </a:r>
            <a:r>
              <a:rPr lang="cs-CZ" dirty="0" err="1" smtClean="0"/>
              <a:t>Alternate</a:t>
            </a:r>
            <a:r>
              <a:rPr lang="cs-CZ" dirty="0" smtClean="0"/>
              <a:t>)?</a:t>
            </a:r>
          </a:p>
          <a:p>
            <a:pPr marL="880110" lvl="1" indent="-514350">
              <a:buClrTx/>
            </a:pP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/>
              <a:t>Aktivita pro žáky   - Otázky</a:t>
            </a:r>
          </a:p>
        </p:txBody>
      </p:sp>
    </p:spTree>
    <p:extLst>
      <p:ext uri="{BB962C8B-B14F-4D97-AF65-F5344CB8AC3E}">
        <p14:creationId xmlns:p14="http://schemas.microsoft.com/office/powerpoint/2010/main" val="19939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Mužík</a:t>
            </a:r>
            <a:r>
              <a:rPr lang="cs-CZ" sz="1400" dirty="0"/>
              <a:t>, J. </a:t>
            </a:r>
            <a:r>
              <a:rPr lang="cs-CZ" sz="1400" i="1" dirty="0"/>
              <a:t>Management ve vzdělávání dospělých.</a:t>
            </a:r>
            <a:r>
              <a:rPr lang="cs-CZ" sz="1400" dirty="0"/>
              <a:t> Praha: EUROLEX BOHEMIA, 2000. ISBN 80-7361-269-7</a:t>
            </a:r>
            <a:r>
              <a:rPr lang="cs-CZ" sz="1400" dirty="0" smtClean="0"/>
              <a:t>.</a:t>
            </a:r>
          </a:p>
          <a:p>
            <a:r>
              <a:rPr lang="cs-CZ" sz="1400" dirty="0" smtClean="0"/>
              <a:t>Wikipedie</a:t>
            </a:r>
          </a:p>
          <a:p>
            <a:r>
              <a:rPr lang="cs-CZ" sz="1400" dirty="0" smtClean="0"/>
              <a:t>Příručka elektrotechnika, Europa 2000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 smtClean="0"/>
          </a:p>
          <a:p>
            <a:r>
              <a:rPr lang="cs-CZ" sz="1400" dirty="0" smtClean="0"/>
              <a:t>Operační </a:t>
            </a:r>
            <a:r>
              <a:rPr lang="cs-CZ" sz="1400" dirty="0"/>
              <a:t>program Vzdělávání pro konkurenceschopnost, ESF 2007 – 2013.</a:t>
            </a:r>
          </a:p>
          <a:p>
            <a:r>
              <a:rPr lang="cs-CZ" sz="1400" dirty="0"/>
              <a:t>Dostupné na: </a:t>
            </a:r>
            <a:r>
              <a:rPr lang="cs-CZ" sz="1400" u="sng" dirty="0">
                <a:hlinkClick r:id="rId3"/>
              </a:rPr>
              <a:t>http://www.msmt.cz/eu/provadeci-dokument-k-op-vzdelavani-pro-konkurenceschopnost</a:t>
            </a:r>
            <a:endParaRPr lang="cs-CZ" sz="1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0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dirty="0" smtClean="0"/>
              <a:t>Osciloskop měří pouze napětí proti zemi (kostře).</a:t>
            </a:r>
          </a:p>
          <a:p>
            <a:pPr marL="431800" indent="-323850">
              <a:buClr>
                <a:srgbClr val="E6E6E6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dirty="0" smtClean="0"/>
          </a:p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u="sng" dirty="0" smtClean="0"/>
              <a:t>Měření stejnosměrných napětí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Postup :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Nastavit vodorovnou časovou osu.</a:t>
            </a:r>
          </a:p>
          <a:p>
            <a:pPr marL="1384808" lvl="3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200" dirty="0" smtClean="0"/>
              <a:t>kladná napětí  - vodorovnou nulovou osu na nejspodnější linku rastru, </a:t>
            </a:r>
          </a:p>
          <a:p>
            <a:pPr marL="1384808" lvl="3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200" dirty="0" smtClean="0"/>
              <a:t>záporná napětí </a:t>
            </a:r>
            <a:r>
              <a:rPr lang="cs-CZ" sz="2200" dirty="0"/>
              <a:t>– vodorovnou nulovou osu  </a:t>
            </a:r>
            <a:r>
              <a:rPr lang="cs-CZ" sz="2200" dirty="0" smtClean="0"/>
              <a:t>na horní linku rastru.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Velikost výchylky odečíst na rastru obrazovky,</a:t>
            </a:r>
          </a:p>
          <a:p>
            <a:pPr marL="1384808" lvl="3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200" dirty="0" smtClean="0"/>
              <a:t>Rastr - centimetrová mřížka s milimetrovým dělením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Určení měřeného napětí - odečtenou délku násobit nastaveným měřítkem (V/cm) a případně ještě poměrovým činitelem měřící sondy. </a:t>
            </a:r>
          </a:p>
          <a:p>
            <a:pPr marL="1384808" lvl="3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1600" dirty="0"/>
              <a:t>Dělicí (poměrová) sonda snižuje vstupní napětí, </a:t>
            </a:r>
            <a:r>
              <a:rPr lang="cs-CZ" sz="1600" dirty="0" smtClean="0"/>
              <a:t>a </a:t>
            </a:r>
            <a:r>
              <a:rPr lang="cs-CZ" sz="1600" dirty="0"/>
              <a:t>také méně zatěžuje měřený objekt.</a:t>
            </a:r>
          </a:p>
          <a:p>
            <a:pPr marL="1384808" lvl="3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sz="2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600" dirty="0" smtClean="0"/>
              <a:t>Měření pomocí osciloskopu</a:t>
            </a:r>
            <a:endParaRPr lang="cs-CZ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6" t="5117" b="3879"/>
          <a:stretch/>
        </p:blipFill>
        <p:spPr bwMode="auto">
          <a:xfrm>
            <a:off x="6876256" y="1700808"/>
            <a:ext cx="1499337" cy="1041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1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u="sng" dirty="0" smtClean="0"/>
              <a:t>Měření střídavých napětí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Střídavé napětí na Y-vstupu vychyluje paprsek střídavě nahoru a dolů. 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Zobrazení </a:t>
            </a:r>
            <a:r>
              <a:rPr lang="cs-CZ" sz="2600" dirty="0" smtClean="0"/>
              <a:t>měřeného napětí - okamžitá hodnota (např. špička) střídavého signálu.</a:t>
            </a:r>
          </a:p>
          <a:p>
            <a:pPr marL="1295400" lvl="2" indent="-430213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Napětí špička – </a:t>
            </a:r>
            <a:r>
              <a:rPr lang="cs-CZ" sz="2600" dirty="0" err="1" smtClean="0"/>
              <a:t>špička</a:t>
            </a:r>
            <a:r>
              <a:rPr lang="cs-CZ" sz="2600" dirty="0" smtClean="0"/>
              <a:t> = rozdíl nejvyšší a nejnižší výchylky stopy paprsku na stínítku obrazovky</a:t>
            </a:r>
          </a:p>
          <a:p>
            <a:pPr marL="801624" indent="-430213">
              <a:buClrTx/>
              <a:buSzPct val="4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Velikost napětí  - odečtenou vzdálenost násobit nastaveným měřítkem ve V/cm.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600" dirty="0" smtClean="0"/>
              <a:t>Měření pomocí osciloskopu</a:t>
            </a:r>
            <a:endParaRPr lang="cs-CZ" sz="1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" t="2012" r="48249"/>
          <a:stretch/>
        </p:blipFill>
        <p:spPr bwMode="auto">
          <a:xfrm>
            <a:off x="6660232" y="332656"/>
            <a:ext cx="1351410" cy="1155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1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u="sng" dirty="0" smtClean="0"/>
              <a:t>Měření proudů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Průběh proudu lze měřit nepřímo měřením úbytku napětí na malém odporu způsobeného proudem 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Platí Ohmův zákon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I=U/R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600" dirty="0" smtClean="0"/>
              <a:t>Měření pomocí osciloskopu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8591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dirty="0" smtClean="0"/>
              <a:t>Zobrazení střídavých veličin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Vstupní signál je přiveden na Y-vstup a kostru (GND). 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Časová základna nastavená tak, aby obraz byl ustálený </a:t>
            </a:r>
            <a:r>
              <a:rPr lang="cs-CZ" sz="2600" dirty="0" smtClean="0"/>
              <a:t>a klidně </a:t>
            </a:r>
            <a:r>
              <a:rPr lang="cs-CZ" sz="2600" dirty="0" smtClean="0"/>
              <a:t>stál.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600" dirty="0" smtClean="0"/>
              <a:t>Měření pomocí osciloskopu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8591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81329"/>
            <a:ext cx="8892480" cy="3387832"/>
          </a:xfrm>
        </p:spPr>
        <p:txBody>
          <a:bodyPr>
            <a:normAutofit fontScale="85000" lnSpcReduction="10000"/>
          </a:bodyPr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dirty="0" smtClean="0"/>
              <a:t>Měření kmitočtu</a:t>
            </a:r>
          </a:p>
          <a:p>
            <a:pPr marL="863600" lvl="1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600" dirty="0" smtClean="0"/>
              <a:t>Měření délky periody a tím i kmitočtu </a:t>
            </a:r>
            <a:r>
              <a:rPr lang="cs-CZ" sz="2600" dirty="0" smtClean="0"/>
              <a:t>střídavého </a:t>
            </a:r>
            <a:r>
              <a:rPr lang="cs-CZ" sz="2600" dirty="0" smtClean="0"/>
              <a:t>signálu 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Nastavení jemné regulace časové základny </a:t>
            </a:r>
          </a:p>
          <a:p>
            <a:pPr marL="1384808" lvl="3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200" dirty="0" smtClean="0"/>
              <a:t>přepínač VARIABLE do pozice </a:t>
            </a:r>
            <a:r>
              <a:rPr lang="cs-CZ" sz="2200" dirty="0" err="1" smtClean="0"/>
              <a:t>cal</a:t>
            </a:r>
            <a:r>
              <a:rPr lang="cs-CZ" sz="2200" dirty="0" smtClean="0"/>
              <a:t>.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Nastavení časové základny tak, aby jedna perioda měřeného signálu zabírala co největší část obrazovky.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Nastavení prahu spouštění časové základny (LEVEL) tak, aby průběh začínal při průchodu nulou.</a:t>
            </a:r>
          </a:p>
          <a:p>
            <a:pPr marL="1101344" lvl="2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400" dirty="0" smtClean="0"/>
              <a:t>Odměření délky periody na rastru obrazovky</a:t>
            </a:r>
          </a:p>
          <a:p>
            <a:pPr marL="1384808" lvl="3" indent="-573088">
              <a:buClrTx/>
              <a:buSzPct val="75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200" dirty="0" smtClean="0"/>
              <a:t>Výpočet frekvence pomocí vzorce f=1/T</a:t>
            </a:r>
            <a:endParaRPr lang="cs-CZ" sz="2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600" dirty="0" smtClean="0"/>
              <a:t>Měření pomocí osciloskopu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8591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dirty="0" smtClean="0"/>
              <a:t>Měření fázového posunu</a:t>
            </a:r>
          </a:p>
          <a:p>
            <a:r>
              <a:rPr lang="cs-CZ" sz="2800" dirty="0"/>
              <a:t>Dvě střídavé elektrické veličiny lze nejlépe zobrazit současně </a:t>
            </a:r>
            <a:r>
              <a:rPr lang="cs-CZ" sz="2800" dirty="0" smtClean="0"/>
              <a:t>na </a:t>
            </a:r>
            <a:r>
              <a:rPr lang="cs-CZ" sz="2800" dirty="0" err="1" smtClean="0"/>
              <a:t>dvoupaprskovém</a:t>
            </a:r>
            <a:r>
              <a:rPr lang="cs-CZ" sz="2800" dirty="0" smtClean="0"/>
              <a:t> </a:t>
            </a:r>
            <a:r>
              <a:rPr lang="cs-CZ" sz="2800" dirty="0"/>
              <a:t>nebo na dvoukanálovém osciloskopu. </a:t>
            </a:r>
            <a:endParaRPr lang="cs-CZ" sz="2800" dirty="0" smtClean="0"/>
          </a:p>
          <a:p>
            <a:r>
              <a:rPr lang="cs-CZ" sz="2800" dirty="0" smtClean="0"/>
              <a:t>Na </a:t>
            </a:r>
            <a:r>
              <a:rPr lang="cs-CZ" sz="2800" dirty="0"/>
              <a:t>vstupy obou kanálů </a:t>
            </a:r>
            <a:r>
              <a:rPr lang="cs-CZ" sz="2800" dirty="0" smtClean="0"/>
              <a:t>jsou přivedeny </a:t>
            </a:r>
            <a:r>
              <a:rPr lang="cs-CZ" sz="2800" dirty="0"/>
              <a:t>periodické signály (téže frekvence), jejichž fázový posun chceme změřit.</a:t>
            </a:r>
            <a:endParaRPr lang="cs-CZ" sz="4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600" dirty="0" smtClean="0"/>
              <a:t>Měření pomocí osciloskopu</a:t>
            </a:r>
            <a:endParaRPr lang="cs-CZ" sz="15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2" t="16667" r="8195" b="30667"/>
          <a:stretch/>
        </p:blipFill>
        <p:spPr bwMode="auto">
          <a:xfrm>
            <a:off x="4211960" y="4653136"/>
            <a:ext cx="4164554" cy="172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66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0" indent="-323850">
              <a:buClr>
                <a:srgbClr val="E6E6E6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sz="2800" dirty="0" smtClean="0"/>
              <a:t>Zobrazování charakteristik</a:t>
            </a:r>
          </a:p>
          <a:p>
            <a:r>
              <a:rPr lang="cs-CZ" sz="2800" dirty="0"/>
              <a:t>U dvoukanálového osciloskopu </a:t>
            </a:r>
            <a:r>
              <a:rPr lang="cs-CZ" sz="2800" dirty="0" smtClean="0"/>
              <a:t>přepnout </a:t>
            </a:r>
            <a:r>
              <a:rPr lang="cs-CZ" sz="2800" dirty="0"/>
              <a:t>druhý kanál na vodorovný </a:t>
            </a:r>
            <a:r>
              <a:rPr lang="cs-CZ" sz="2800" dirty="0" smtClean="0"/>
              <a:t>vychylovací systém </a:t>
            </a:r>
            <a:r>
              <a:rPr lang="cs-CZ" sz="2800" dirty="0"/>
              <a:t>(namísto časové základny). </a:t>
            </a:r>
            <a:endParaRPr lang="cs-CZ" sz="2800" dirty="0" smtClean="0"/>
          </a:p>
          <a:p>
            <a:r>
              <a:rPr lang="cs-CZ" sz="2800" dirty="0" smtClean="0"/>
              <a:t>Pak </a:t>
            </a:r>
            <a:r>
              <a:rPr lang="cs-CZ" sz="2800" dirty="0"/>
              <a:t>je </a:t>
            </a:r>
            <a:r>
              <a:rPr lang="cs-CZ" sz="2800" dirty="0" smtClean="0"/>
              <a:t>možno libovolně </a:t>
            </a:r>
            <a:r>
              <a:rPr lang="cs-CZ" sz="2800" dirty="0"/>
              <a:t>měnit měřítka v obou osách.</a:t>
            </a:r>
            <a:endParaRPr lang="cs-CZ" sz="4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600" dirty="0" smtClean="0"/>
              <a:t>Měření pomocí osciloskopu</a:t>
            </a:r>
            <a:endParaRPr lang="cs-CZ" sz="15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61" t="22889" r="8195" b="12444"/>
          <a:stretch/>
        </p:blipFill>
        <p:spPr bwMode="auto">
          <a:xfrm>
            <a:off x="4788023" y="4077072"/>
            <a:ext cx="3527541" cy="230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9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 se pohybuje na obrazovce paprsek, je-li zapnuta jen časová základna?</a:t>
            </a:r>
          </a:p>
          <a:p>
            <a:pPr lvl="1">
              <a:buClrTx/>
            </a:pPr>
            <a:r>
              <a:rPr lang="cs-CZ" dirty="0"/>
              <a:t> 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Jaký tvar mají impulzy vyráběné časovou základnou?</a:t>
            </a:r>
          </a:p>
          <a:p>
            <a:pPr marL="880110" lvl="1" indent="-514350">
              <a:buClrTx/>
            </a:pPr>
            <a:r>
              <a:rPr lang="cs-CZ" dirty="0"/>
              <a:t> </a:t>
            </a:r>
            <a:endParaRPr lang="cs-CZ" dirty="0" smtClean="0"/>
          </a:p>
          <a:p>
            <a:pPr marL="624078" indent="-514350">
              <a:buClrTx/>
              <a:buFont typeface="+mj-lt"/>
              <a:buAutoNum type="arabicPeriod"/>
            </a:pPr>
            <a:r>
              <a:rPr lang="cs-CZ" dirty="0" smtClean="0"/>
              <a:t>Jaké nebezpečí hrozí při nečinnosti </a:t>
            </a:r>
            <a:r>
              <a:rPr lang="cs-CZ" dirty="0" smtClean="0"/>
              <a:t>zesilovačů </a:t>
            </a:r>
            <a:r>
              <a:rPr lang="cs-CZ" dirty="0" smtClean="0"/>
              <a:t>X, Y?</a:t>
            </a:r>
          </a:p>
          <a:p>
            <a:pPr lvl="1">
              <a:buClrTx/>
            </a:pP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/>
              <a:t>Aktivita pro žáky   - 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3917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711</Words>
  <Application>Microsoft Office PowerPoint</Application>
  <PresentationFormat>Předvádění na obrazovce (4:3)</PresentationFormat>
  <Paragraphs>156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Anglicky v odborných předmětech "Support of teaching technical subjects in English“</vt:lpstr>
      <vt:lpstr>Měření pomocí osciloskopu</vt:lpstr>
      <vt:lpstr>Měření pomocí osciloskopu</vt:lpstr>
      <vt:lpstr>Měření pomocí osciloskopu</vt:lpstr>
      <vt:lpstr>Měření pomocí osciloskopu</vt:lpstr>
      <vt:lpstr>Měření pomocí osciloskopu</vt:lpstr>
      <vt:lpstr>Měření pomocí osciloskopu</vt:lpstr>
      <vt:lpstr>Měření pomocí osciloskopu</vt:lpstr>
      <vt:lpstr>Aktivita pro žáky   - Otázky</vt:lpstr>
      <vt:lpstr>Aktivita pro žáky   - Otázky</vt:lpstr>
      <vt:lpstr>Použitá literatura</vt:lpstr>
    </vt:vector>
  </TitlesOfParts>
  <Company>SPS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JB</cp:lastModifiedBy>
  <cp:revision>70</cp:revision>
  <cp:lastPrinted>2011-11-11T12:23:05Z</cp:lastPrinted>
  <dcterms:created xsi:type="dcterms:W3CDTF">2011-08-12T09:23:29Z</dcterms:created>
  <dcterms:modified xsi:type="dcterms:W3CDTF">2013-11-10T22:37:17Z</dcterms:modified>
</cp:coreProperties>
</file>