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7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74" r:id="rId12"/>
    <p:sldId id="275" r:id="rId13"/>
    <p:sldId id="25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92" autoAdjust="0"/>
  </p:normalViewPr>
  <p:slideViewPr>
    <p:cSldViewPr>
      <p:cViewPr varScale="1">
        <p:scale>
          <a:sx n="125" d="100"/>
          <a:sy n="125" d="100"/>
        </p:scale>
        <p:origin x="51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13BAF-DD67-4280-8C94-0EA85606DD9E}" type="datetimeFigureOut">
              <a:rPr lang="cs-CZ" smtClean="0"/>
              <a:pPr/>
              <a:t>14. 10. 2015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F237C-D758-4BC6-BE95-82B5FDC21F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298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FCBB7-AA18-46C4-BE24-04D550069166}" type="datetimeFigureOut">
              <a:rPr lang="cs-CZ" smtClean="0"/>
              <a:t>14. 10. 2015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F4F51-3247-497D-9ABE-94627A9A93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36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Slovník</a:t>
            </a:r>
            <a:r>
              <a:rPr lang="cs-CZ" dirty="0" smtClean="0"/>
              <a:t>:</a:t>
            </a:r>
          </a:p>
          <a:p>
            <a:pPr marL="0" indent="0">
              <a:buFont typeface="Arial" pitchFamily="34" charset="0"/>
              <a:buNone/>
            </a:pPr>
            <a:r>
              <a:rPr lang="cs-CZ" b="0" dirty="0" smtClean="0"/>
              <a:t> plátek</a:t>
            </a:r>
          </a:p>
          <a:p>
            <a:pPr marL="0" indent="0">
              <a:buFont typeface="Arial" pitchFamily="34" charset="0"/>
              <a:buNone/>
            </a:pPr>
            <a:r>
              <a:rPr lang="cs-CZ" sz="2400" dirty="0" smtClean="0"/>
              <a:t>pevný </a:t>
            </a:r>
          </a:p>
          <a:p>
            <a:pPr marL="0" indent="0">
              <a:buFont typeface="Arial" pitchFamily="34" charset="0"/>
              <a:buNone/>
            </a:pPr>
            <a:r>
              <a:rPr lang="cs-CZ" sz="2400" dirty="0" smtClean="0"/>
              <a:t>pohyblivý 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Frazeologie</a:t>
            </a:r>
            <a:r>
              <a:rPr lang="cs-CZ" dirty="0" smtClean="0"/>
              <a:t>: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/>
              <a:t>Na pohyblivém plátku je připevněna ručka</a:t>
            </a:r>
          </a:p>
          <a:p>
            <a:endParaRPr lang="cs-CZ" dirty="0" smtClean="0"/>
          </a:p>
          <a:p>
            <a:r>
              <a:rPr lang="cs-CZ" b="1" dirty="0" smtClean="0"/>
              <a:t> 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4F51-3247-497D-9ABE-94627A9A93C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49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Slovník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Frazeologie</a:t>
            </a:r>
            <a:endParaRPr lang="cs-CZ" dirty="0" smtClean="0"/>
          </a:p>
          <a:p>
            <a:r>
              <a:rPr lang="cs-CZ" dirty="0" smtClean="0"/>
              <a:t>Vyjmenuj známé měřicí soustavy</a:t>
            </a:r>
          </a:p>
          <a:p>
            <a:r>
              <a:rPr lang="cs-CZ" dirty="0" smtClean="0"/>
              <a:t>Popiš princip funkce opiš konstrukci </a:t>
            </a:r>
          </a:p>
          <a:p>
            <a:r>
              <a:rPr lang="cs-CZ" dirty="0" smtClean="0"/>
              <a:t>Nakresli značky na měřicím přístroji </a:t>
            </a:r>
          </a:p>
          <a:p>
            <a:r>
              <a:rPr lang="cs-CZ" dirty="0" smtClean="0"/>
              <a:t>Vyjmenuj použití soustavy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4F51-3247-497D-9ABE-94627A9A93C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282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Slovník</a:t>
            </a:r>
          </a:p>
          <a:p>
            <a:r>
              <a:rPr lang="cs-CZ" dirty="0" smtClean="0"/>
              <a:t>Popiš </a:t>
            </a:r>
          </a:p>
          <a:p>
            <a:r>
              <a:rPr lang="cs-CZ" dirty="0" smtClean="0"/>
              <a:t>Nakresli </a:t>
            </a:r>
          </a:p>
          <a:p>
            <a:r>
              <a:rPr lang="cs-CZ" dirty="0" smtClean="0"/>
              <a:t>Vyjmenuj </a:t>
            </a:r>
          </a:p>
          <a:p>
            <a:r>
              <a:rPr lang="cs-CZ" dirty="0" smtClean="0"/>
              <a:t>Porovnej 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Frazeologie</a:t>
            </a:r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Porovnej 2. a 3. soustavu</a:t>
            </a:r>
            <a:endParaRPr lang="cs-CZ" sz="8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4F51-3247-497D-9ABE-94627A9A93C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282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Slovník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Frazeologie</a:t>
            </a:r>
          </a:p>
          <a:p>
            <a:r>
              <a:rPr lang="cs-CZ" sz="1200" dirty="0" smtClean="0"/>
              <a:t>Vzájemné silové působení </a:t>
            </a:r>
          </a:p>
          <a:p>
            <a:r>
              <a:rPr lang="cs-CZ" sz="1200" dirty="0" smtClean="0"/>
              <a:t>odpuzuje od sebe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4F51-3247-497D-9ABE-94627A9A93C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853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Slovník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/>
              <a:t>Jednoduchost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/>
              <a:t>Provozně bezpečná konstrukce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Frazeologie</a:t>
            </a:r>
            <a:endParaRPr lang="cs-CZ" dirty="0" smtClean="0"/>
          </a:p>
          <a:p>
            <a:r>
              <a:rPr lang="cs-CZ" sz="1200" dirty="0" smtClean="0"/>
              <a:t>Jednoduché rozšíření rozsahu pomocí měniče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4F51-3247-497D-9ABE-94627A9A93C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853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Slovník</a:t>
            </a:r>
          </a:p>
          <a:p>
            <a:r>
              <a:rPr lang="cs-CZ" sz="1200" dirty="0" smtClean="0"/>
              <a:t>cívka pohyblivá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Frazeologie</a:t>
            </a:r>
            <a:endParaRPr lang="cs-CZ" dirty="0" smtClean="0"/>
          </a:p>
          <a:p>
            <a:r>
              <a:rPr lang="cs-CZ" sz="1200" dirty="0" smtClean="0"/>
              <a:t>V jádru pevné cívky </a:t>
            </a:r>
          </a:p>
          <a:p>
            <a:r>
              <a:rPr lang="cs-CZ" sz="1200" dirty="0" smtClean="0"/>
              <a:t>cívka je rozdělena na dvě části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4F51-3247-497D-9ABE-94627A9A93C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49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Slovník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dirty="0" smtClean="0"/>
              <a:t>Měření výkonu</a:t>
            </a:r>
            <a:endParaRPr lang="cs-CZ" sz="1900" dirty="0" smtClean="0"/>
          </a:p>
          <a:p>
            <a:r>
              <a:rPr lang="cs-CZ" sz="1200" dirty="0" smtClean="0"/>
              <a:t>Měření proudů a napětí 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Frazeologie</a:t>
            </a:r>
            <a:endParaRPr lang="cs-CZ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/>
              <a:t>Vzájemné elektrodynamické působení proudů dvou cívek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/>
              <a:t>vytváří pohybový moment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4F51-3247-497D-9ABE-94627A9A93C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853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Slovník</a:t>
            </a:r>
          </a:p>
          <a:p>
            <a:r>
              <a:rPr lang="cs-CZ" sz="2400" dirty="0" smtClean="0"/>
              <a:t>Malá citlivost</a:t>
            </a:r>
          </a:p>
          <a:p>
            <a:r>
              <a:rPr lang="cs-CZ" sz="2400" dirty="0" smtClean="0"/>
              <a:t>Velká spotřeba</a:t>
            </a:r>
          </a:p>
          <a:p>
            <a:r>
              <a:rPr lang="cs-CZ" sz="2400" dirty="0" smtClean="0"/>
              <a:t>Vliv cizích polí – magnetické stínění</a:t>
            </a:r>
          </a:p>
          <a:p>
            <a:r>
              <a:rPr lang="cs-CZ" b="1" i="1" dirty="0" smtClean="0">
                <a:solidFill>
                  <a:schemeClr val="accent2"/>
                </a:solidFill>
              </a:rPr>
              <a:t>Vlastnosti</a:t>
            </a:r>
            <a:endParaRPr lang="cs-CZ" b="1" dirty="0" smtClean="0"/>
          </a:p>
          <a:p>
            <a:r>
              <a:rPr lang="cs-CZ" b="1" i="1" dirty="0" smtClean="0">
                <a:solidFill>
                  <a:schemeClr val="accent2"/>
                </a:solidFill>
              </a:rPr>
              <a:t>Značka</a:t>
            </a:r>
          </a:p>
          <a:p>
            <a:endParaRPr lang="cs-CZ" b="1" dirty="0" smtClean="0"/>
          </a:p>
          <a:p>
            <a:r>
              <a:rPr lang="cs-CZ" b="1" dirty="0" smtClean="0"/>
              <a:t>Frazeologie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4F51-3247-497D-9ABE-94627A9A93C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853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Slovník</a:t>
            </a:r>
          </a:p>
          <a:p>
            <a:r>
              <a:rPr lang="cs-CZ" sz="1200" b="0" i="1" dirty="0" smtClean="0">
                <a:solidFill>
                  <a:schemeClr val="accent2"/>
                </a:solidFill>
              </a:rPr>
              <a:t>Konstrukce</a:t>
            </a:r>
            <a:endParaRPr lang="cs-CZ" b="0" dirty="0" smtClean="0"/>
          </a:p>
          <a:p>
            <a:endParaRPr lang="cs-CZ" b="1" dirty="0" smtClean="0"/>
          </a:p>
          <a:p>
            <a:r>
              <a:rPr lang="cs-CZ" b="1" dirty="0" smtClean="0"/>
              <a:t>Frazeologie</a:t>
            </a:r>
            <a:endParaRPr lang="cs-CZ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/>
              <a:t>z </a:t>
            </a:r>
            <a:r>
              <a:rPr lang="cs-CZ" sz="2400" dirty="0" err="1" smtClean="0"/>
              <a:t>ocelokřemíkových</a:t>
            </a:r>
            <a:r>
              <a:rPr lang="cs-CZ" sz="2400" dirty="0" smtClean="0"/>
              <a:t> plechů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4F51-3247-497D-9ABE-94627A9A93C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49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Slovník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Frazeologie</a:t>
            </a:r>
            <a:endParaRPr lang="cs-CZ" dirty="0" smtClean="0"/>
          </a:p>
          <a:p>
            <a:r>
              <a:rPr lang="cs-CZ" sz="1200" dirty="0" smtClean="0"/>
              <a:t>Stejný jako u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/>
              <a:t>Feromagnetická jádra zvýšila citlivost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4F51-3247-497D-9ABE-94627A9A93C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853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Slovník</a:t>
            </a:r>
          </a:p>
          <a:p>
            <a:r>
              <a:rPr lang="cs-CZ" sz="2400" dirty="0" smtClean="0"/>
              <a:t>Větší citlivost</a:t>
            </a:r>
          </a:p>
          <a:p>
            <a:r>
              <a:rPr lang="cs-CZ" sz="2400" dirty="0" smtClean="0"/>
              <a:t>Menší spotřeba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Frazeologie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4F51-3247-497D-9ABE-94627A9A93C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85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dirty="0" smtClean="0"/>
              <a:t>Klepnutím lze upravit styl předlohy podnadpisů.</a:t>
            </a:r>
            <a:endParaRPr kumimoji="0" lang="en-US" dirty="0"/>
          </a:p>
        </p:txBody>
      </p:sp>
      <p:grpSp>
        <p:nvGrpSpPr>
          <p:cNvPr id="2" name="Skupina 1"/>
          <p:cNvGrpSpPr/>
          <p:nvPr/>
        </p:nvGrpSpPr>
        <p:grpSpPr>
          <a:xfrm>
            <a:off x="-9518" y="4935677"/>
            <a:ext cx="9160605" cy="1997474"/>
            <a:chOff x="-33596" y="4907042"/>
            <a:chExt cx="9060466" cy="2122941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56882" y="4907042"/>
              <a:ext cx="8969988" cy="997597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D3388B-F0CD-4BB8-BA18-2F59857B3D64}" type="datetimeFigureOut">
              <a:rPr lang="cs-CZ" smtClean="0"/>
              <a:pPr/>
              <a:t>14. 10. 2015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8503F5-D314-44FB-9366-E1FF858348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3388B-F0CD-4BB8-BA18-2F59857B3D64}" type="datetimeFigureOut">
              <a:rPr lang="cs-CZ" smtClean="0"/>
              <a:pPr/>
              <a:t>14. 10. 2015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8503F5-D314-44FB-9366-E1FF858348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3388B-F0CD-4BB8-BA18-2F59857B3D64}" type="datetimeFigureOut">
              <a:rPr lang="cs-CZ" smtClean="0"/>
              <a:pPr/>
              <a:t>14. 10. 2015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8503F5-D314-44FB-9366-E1FF858348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38783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732240" y="6381328"/>
            <a:ext cx="1920240" cy="365760"/>
          </a:xfrm>
        </p:spPr>
        <p:txBody>
          <a:bodyPr/>
          <a:lstStyle>
            <a:extLst/>
          </a:lstStyle>
          <a:p>
            <a:fld id="{53D3388B-F0CD-4BB8-BA18-2F59857B3D64}" type="datetimeFigureOut">
              <a:rPr lang="cs-CZ" smtClean="0"/>
              <a:pPr/>
              <a:t>14. 10. 2015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355976" y="6381328"/>
            <a:ext cx="2350681" cy="365125"/>
          </a:xfrm>
        </p:spPr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8503F5-D314-44FB-9366-E1FF858348B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3388B-F0CD-4BB8-BA18-2F59857B3D64}" type="datetimeFigureOut">
              <a:rPr lang="cs-CZ" smtClean="0"/>
              <a:pPr/>
              <a:t>14. 10. 2015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8503F5-D314-44FB-9366-E1FF858348B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3388B-F0CD-4BB8-BA18-2F59857B3D64}" type="datetimeFigureOut">
              <a:rPr lang="cs-CZ" smtClean="0"/>
              <a:pPr/>
              <a:t>14. 10. 2015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8503F5-D314-44FB-9366-E1FF858348B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3388B-F0CD-4BB8-BA18-2F59857B3D64}" type="datetimeFigureOut">
              <a:rPr lang="cs-CZ" smtClean="0"/>
              <a:pPr/>
              <a:t>14. 10. 2015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8503F5-D314-44FB-9366-E1FF858348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3388B-F0CD-4BB8-BA18-2F59857B3D64}" type="datetimeFigureOut">
              <a:rPr lang="cs-CZ" smtClean="0"/>
              <a:pPr/>
              <a:t>14. 10. 2015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8503F5-D314-44FB-9366-E1FF858348B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D3388B-F0CD-4BB8-BA18-2F59857B3D64}" type="datetimeFigureOut">
              <a:rPr lang="cs-CZ" smtClean="0"/>
              <a:pPr/>
              <a:t>14. 10. 2015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8503F5-D314-44FB-9366-E1FF858348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3D3388B-F0CD-4BB8-BA18-2F59857B3D64}" type="datetimeFigureOut">
              <a:rPr lang="cs-CZ" smtClean="0"/>
              <a:pPr/>
              <a:t>14. 10. 2015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8503F5-D314-44FB-9366-E1FF858348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D3388B-F0CD-4BB8-BA18-2F59857B3D64}" type="datetimeFigureOut">
              <a:rPr lang="cs-CZ" smtClean="0"/>
              <a:pPr/>
              <a:t>14. 10. 2015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8503F5-D314-44FB-9366-E1FF858348B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</a:schemeClr>
            </a:gs>
            <a:gs pos="3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65113" y="4628179"/>
            <a:ext cx="3600400" cy="17281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dirty="0" smtClean="0"/>
              <a:t>Klepnutím lze upravit styly předlohy textu.</a:t>
            </a:r>
          </a:p>
          <a:p>
            <a:pPr lvl="1" eaLnBrk="1" latinLnBrk="0" hangingPunct="1"/>
            <a:r>
              <a:rPr kumimoji="0" lang="cs-CZ" dirty="0" smtClean="0"/>
              <a:t>Druhá úroveň</a:t>
            </a:r>
          </a:p>
          <a:p>
            <a:pPr lvl="2" eaLnBrk="1" latinLnBrk="0" hangingPunct="1"/>
            <a:r>
              <a:rPr kumimoji="0" lang="cs-CZ" dirty="0" smtClean="0"/>
              <a:t>Třetí úroveň</a:t>
            </a:r>
          </a:p>
          <a:p>
            <a:pPr lvl="3" eaLnBrk="1" latinLnBrk="0" hangingPunct="1"/>
            <a:r>
              <a:rPr kumimoji="0" lang="cs-CZ" dirty="0" smtClean="0"/>
              <a:t>Čtvrtá úroveň</a:t>
            </a:r>
          </a:p>
          <a:p>
            <a:pPr lvl="4" eaLnBrk="1" latinLnBrk="0" hangingPunct="1"/>
            <a:r>
              <a:rPr kumimoji="0" lang="cs-CZ" dirty="0" smtClean="0"/>
              <a:t>Pátá úroveň</a:t>
            </a:r>
            <a:endParaRPr kumimoji="0" lang="en-US" dirty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D3388B-F0CD-4BB8-BA18-2F59857B3D64}" type="datetimeFigureOut">
              <a:rPr lang="cs-CZ" smtClean="0"/>
              <a:pPr/>
              <a:t>14. 10. 2015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08503F5-D314-44FB-9366-E1FF858348B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eu/provadeci-dokument-k-op-vzdelavani-pro-konkurenceschopnos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6"/>
          <p:cNvSpPr txBox="1">
            <a:spLocks/>
          </p:cNvSpPr>
          <p:nvPr/>
        </p:nvSpPr>
        <p:spPr>
          <a:xfrm>
            <a:off x="1331641" y="260648"/>
            <a:ext cx="6480720" cy="1296143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  <a:reflection stA="63000" endPos="0" dir="5400000" sy="-100000" algn="bl" rotWithShape="0"/>
          </a:effectLst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endParaRPr lang="cs-CZ" sz="2000" b="1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9632" y="1844824"/>
            <a:ext cx="6624736" cy="101267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cs-CZ" sz="3200" dirty="0" smtClean="0">
                <a:solidFill>
                  <a:srgbClr val="0D296F"/>
                </a:solidFill>
                <a:effectLst/>
              </a:rPr>
              <a:t>Anglicky v odborných předmětech</a:t>
            </a:r>
            <a:r>
              <a:rPr lang="cs-CZ" sz="3200" dirty="0" smtClean="0">
                <a:solidFill>
                  <a:srgbClr val="0D296F"/>
                </a:solidFill>
              </a:rPr>
              <a:t/>
            </a:r>
            <a:br>
              <a:rPr lang="cs-CZ" sz="3200" dirty="0" smtClean="0">
                <a:solidFill>
                  <a:srgbClr val="0D296F"/>
                </a:solidFill>
              </a:rPr>
            </a:br>
            <a:r>
              <a:rPr lang="cs-CZ" sz="2200" dirty="0" smtClean="0">
                <a:solidFill>
                  <a:srgbClr val="0D296F"/>
                </a:solidFill>
              </a:rPr>
              <a:t>"Support </a:t>
            </a:r>
            <a:r>
              <a:rPr lang="cs-CZ" sz="2200" dirty="0" err="1" smtClean="0">
                <a:solidFill>
                  <a:srgbClr val="0D296F"/>
                </a:solidFill>
              </a:rPr>
              <a:t>of</a:t>
            </a:r>
            <a:r>
              <a:rPr lang="cs-CZ" sz="2200" dirty="0" smtClean="0">
                <a:solidFill>
                  <a:srgbClr val="0D296F"/>
                </a:solidFill>
              </a:rPr>
              <a:t> </a:t>
            </a:r>
            <a:r>
              <a:rPr lang="cs-CZ" sz="2200" dirty="0" err="1" smtClean="0">
                <a:solidFill>
                  <a:srgbClr val="0D296F"/>
                </a:solidFill>
              </a:rPr>
              <a:t>teaching</a:t>
            </a:r>
            <a:r>
              <a:rPr lang="cs-CZ" sz="2200" dirty="0" smtClean="0">
                <a:solidFill>
                  <a:srgbClr val="0D296F"/>
                </a:solidFill>
              </a:rPr>
              <a:t> </a:t>
            </a:r>
            <a:r>
              <a:rPr lang="cs-CZ" sz="2200" dirty="0" err="1" smtClean="0">
                <a:solidFill>
                  <a:srgbClr val="0D296F"/>
                </a:solidFill>
              </a:rPr>
              <a:t>technical</a:t>
            </a:r>
            <a:r>
              <a:rPr lang="cs-CZ" sz="2200" dirty="0" smtClean="0">
                <a:solidFill>
                  <a:srgbClr val="0D296F"/>
                </a:solidFill>
              </a:rPr>
              <a:t> </a:t>
            </a:r>
            <a:r>
              <a:rPr lang="cs-CZ" sz="2200" dirty="0" err="1" smtClean="0">
                <a:solidFill>
                  <a:srgbClr val="0D296F"/>
                </a:solidFill>
              </a:rPr>
              <a:t>subjects</a:t>
            </a:r>
            <a:r>
              <a:rPr lang="cs-CZ" sz="2200" dirty="0" smtClean="0">
                <a:solidFill>
                  <a:srgbClr val="0D296F"/>
                </a:solidFill>
              </a:rPr>
              <a:t> in </a:t>
            </a:r>
            <a:r>
              <a:rPr lang="cs-CZ" sz="2200" dirty="0" err="1" smtClean="0">
                <a:solidFill>
                  <a:srgbClr val="0D296F"/>
                </a:solidFill>
              </a:rPr>
              <a:t>English</a:t>
            </a:r>
            <a:r>
              <a:rPr lang="cs-CZ" sz="2200" dirty="0" smtClean="0">
                <a:solidFill>
                  <a:srgbClr val="0D296F"/>
                </a:solidFill>
              </a:rPr>
              <a:t>“</a:t>
            </a:r>
            <a:endParaRPr lang="cs-CZ" sz="2200" dirty="0">
              <a:solidFill>
                <a:srgbClr val="0D296F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827584" y="3212976"/>
            <a:ext cx="7772400" cy="1800200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1600" b="1" dirty="0" smtClean="0">
                <a:solidFill>
                  <a:srgbClr val="0D296F"/>
                </a:solidFill>
              </a:rPr>
              <a:t>Výukový program:  Mechanik - elektrotechnik</a:t>
            </a:r>
          </a:p>
          <a:p>
            <a:pPr algn="l"/>
            <a:endParaRPr lang="cs-CZ" sz="1600" b="1" dirty="0">
              <a:solidFill>
                <a:srgbClr val="0D296F"/>
              </a:solidFill>
            </a:endParaRPr>
          </a:p>
          <a:p>
            <a:pPr algn="l"/>
            <a:r>
              <a:rPr lang="cs-CZ" sz="1600" b="1" dirty="0" smtClean="0">
                <a:solidFill>
                  <a:srgbClr val="0D296F"/>
                </a:solidFill>
              </a:rPr>
              <a:t>Název programu: 	Základy elektrotechniky</a:t>
            </a:r>
          </a:p>
          <a:p>
            <a:pPr algn="l"/>
            <a:r>
              <a:rPr lang="cs-CZ" sz="1600" b="1" dirty="0">
                <a:solidFill>
                  <a:srgbClr val="0D296F"/>
                </a:solidFill>
              </a:rPr>
              <a:t>	</a:t>
            </a:r>
            <a:r>
              <a:rPr lang="cs-CZ" sz="1600" b="1" dirty="0" smtClean="0">
                <a:solidFill>
                  <a:srgbClr val="0D296F"/>
                </a:solidFill>
              </a:rPr>
              <a:t>	</a:t>
            </a:r>
            <a:r>
              <a:rPr lang="cs-CZ" sz="1600" b="1" dirty="0" err="1" smtClean="0">
                <a:solidFill>
                  <a:srgbClr val="0D296F"/>
                </a:solidFill>
              </a:rPr>
              <a:t>II.ročník</a:t>
            </a:r>
            <a:r>
              <a:rPr lang="cs-CZ" sz="1600" b="1" dirty="0" smtClean="0">
                <a:solidFill>
                  <a:srgbClr val="0D296F"/>
                </a:solidFill>
              </a:rPr>
              <a:t>, Měřicí soustavy 2</a:t>
            </a:r>
          </a:p>
          <a:p>
            <a:pPr algn="l"/>
            <a:r>
              <a:rPr lang="cs-CZ" sz="1600" b="1" dirty="0" smtClean="0">
                <a:solidFill>
                  <a:srgbClr val="0D296F"/>
                </a:solidFill>
              </a:rPr>
              <a:t>		</a:t>
            </a:r>
          </a:p>
          <a:p>
            <a:pPr algn="l"/>
            <a:r>
              <a:rPr lang="cs-CZ" sz="1600" b="1" dirty="0" smtClean="0">
                <a:solidFill>
                  <a:srgbClr val="0D296F"/>
                </a:solidFill>
              </a:rPr>
              <a:t>Vypracoval</a:t>
            </a:r>
            <a:r>
              <a:rPr lang="cs-CZ" sz="2000" b="1" dirty="0" smtClean="0">
                <a:solidFill>
                  <a:srgbClr val="0D296F"/>
                </a:solidFill>
              </a:rPr>
              <a:t>: </a:t>
            </a:r>
            <a:r>
              <a:rPr lang="cs-CZ" sz="2000" b="1" dirty="0" smtClean="0">
                <a:solidFill>
                  <a:srgbClr val="0D296F"/>
                </a:solidFill>
              </a:rPr>
              <a:t>Ing. Jiří </a:t>
            </a:r>
            <a:r>
              <a:rPr lang="cs-CZ" sz="2000" b="1" dirty="0" smtClean="0">
                <a:solidFill>
                  <a:srgbClr val="0D296F"/>
                </a:solidFill>
              </a:rPr>
              <a:t>Smílek</a:t>
            </a:r>
            <a:endParaRPr lang="cs-CZ" sz="2000" b="1" dirty="0">
              <a:solidFill>
                <a:srgbClr val="0D296F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9742"/>
            <a:ext cx="5836932" cy="95097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95536" y="5877272"/>
            <a:ext cx="78488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400" b="1" dirty="0">
                <a:solidFill>
                  <a:schemeClr val="bg1"/>
                </a:solidFill>
              </a:rPr>
              <a:t>Projekt Anglicky v odborných předmětech, </a:t>
            </a:r>
            <a:r>
              <a:rPr lang="cs-CZ" sz="1400" b="1" dirty="0" smtClean="0">
                <a:solidFill>
                  <a:schemeClr val="bg1"/>
                </a:solidFill>
              </a:rPr>
              <a:t>CZ.1.07/1.3.09/04.0002</a:t>
            </a:r>
          </a:p>
          <a:p>
            <a:pPr algn="ctr">
              <a:lnSpc>
                <a:spcPct val="150000"/>
              </a:lnSpc>
            </a:pPr>
            <a:r>
              <a:rPr lang="cs-CZ" sz="1400" b="1" dirty="0" smtClean="0">
                <a:solidFill>
                  <a:schemeClr val="bg1"/>
                </a:solidFill>
              </a:rPr>
              <a:t>je </a:t>
            </a:r>
            <a:r>
              <a:rPr lang="cs-CZ" sz="1400" b="1" dirty="0">
                <a:solidFill>
                  <a:schemeClr val="bg1"/>
                </a:solidFill>
              </a:rPr>
              <a:t>spolufinancován Evropským sociálním fondem a státním rozpočtem České </a:t>
            </a:r>
            <a:r>
              <a:rPr lang="cs-CZ" sz="1400" b="1" dirty="0" smtClean="0">
                <a:solidFill>
                  <a:schemeClr val="bg1"/>
                </a:solidFill>
              </a:rPr>
              <a:t>republiky.</a:t>
            </a:r>
            <a:endParaRPr lang="cs-CZ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500" dirty="0" err="1" smtClean="0">
                <a:solidFill>
                  <a:srgbClr val="0D296F"/>
                </a:solidFill>
              </a:rPr>
              <a:t>Ferodynamická</a:t>
            </a:r>
            <a:r>
              <a:rPr lang="cs-CZ" sz="1500" dirty="0" smtClean="0">
                <a:solidFill>
                  <a:srgbClr val="0D296F"/>
                </a:solidFill>
              </a:rPr>
              <a:t> </a:t>
            </a:r>
            <a:r>
              <a:rPr lang="cs-CZ" sz="1500" dirty="0">
                <a:solidFill>
                  <a:srgbClr val="0D296F"/>
                </a:solidFill>
              </a:rPr>
              <a:t>soustava</a:t>
            </a:r>
          </a:p>
        </p:txBody>
      </p:sp>
      <p:sp>
        <p:nvSpPr>
          <p:cNvPr id="6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95536" y="1556792"/>
            <a:ext cx="7272808" cy="30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cs-CZ" b="1" i="1" dirty="0" smtClean="0">
                <a:solidFill>
                  <a:schemeClr val="accent2"/>
                </a:solidFill>
              </a:rPr>
              <a:t>Vlastnosti:</a:t>
            </a:r>
            <a:endParaRPr lang="cs-CZ" b="1" dirty="0">
              <a:solidFill>
                <a:schemeClr val="accent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Větší citlivost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Menší spotřeba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Měří i výkony &lt;1W</a:t>
            </a:r>
          </a:p>
          <a:p>
            <a:pPr marL="457200" lvl="1" indent="0">
              <a:buNone/>
            </a:pPr>
            <a:endParaRPr lang="cs-CZ" sz="2400" dirty="0" smtClean="0"/>
          </a:p>
          <a:p>
            <a:pPr>
              <a:buFont typeface="Arial" pitchFamily="34" charset="0"/>
              <a:buChar char="•"/>
            </a:pPr>
            <a:r>
              <a:rPr lang="cs-CZ" b="1" i="1" dirty="0" smtClean="0">
                <a:solidFill>
                  <a:schemeClr val="accent2"/>
                </a:solidFill>
              </a:rPr>
              <a:t>Značka</a:t>
            </a:r>
            <a:r>
              <a:rPr lang="cs-CZ" b="1" i="1" dirty="0">
                <a:solidFill>
                  <a:schemeClr val="accent2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endParaRPr lang="cs-CZ" sz="2800" dirty="0" smtClean="0"/>
          </a:p>
        </p:txBody>
      </p:sp>
      <p:pic>
        <p:nvPicPr>
          <p:cNvPr id="7" name="Picture 6" descr="soustavy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41469"/>
            <a:ext cx="969593" cy="87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Vyjmenuj známé měřicí soustavy</a:t>
            </a:r>
          </a:p>
          <a:p>
            <a:pPr lvl="1"/>
            <a:r>
              <a:rPr lang="cs-CZ" dirty="0" smtClean="0"/>
              <a:t> </a:t>
            </a:r>
          </a:p>
          <a:p>
            <a:pPr lvl="1"/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Popiš konstrukci </a:t>
            </a:r>
            <a:r>
              <a:rPr lang="cs-CZ" sz="1400" dirty="0" smtClean="0"/>
              <a:t>1. soustavy</a:t>
            </a:r>
          </a:p>
          <a:p>
            <a:r>
              <a:rPr lang="cs-CZ" dirty="0" smtClean="0"/>
              <a:t>Popiš princip funkce </a:t>
            </a:r>
            <a:r>
              <a:rPr lang="cs-CZ" sz="1400" dirty="0"/>
              <a:t>1. soustavy</a:t>
            </a:r>
          </a:p>
          <a:p>
            <a:r>
              <a:rPr lang="cs-CZ" dirty="0" smtClean="0"/>
              <a:t>Nakresli značky na měřicím přístroji </a:t>
            </a:r>
            <a:r>
              <a:rPr lang="cs-CZ" sz="1400" dirty="0"/>
              <a:t>1. soustavy</a:t>
            </a:r>
          </a:p>
          <a:p>
            <a:r>
              <a:rPr lang="cs-CZ" dirty="0" smtClean="0"/>
              <a:t>Vyjmenuj </a:t>
            </a:r>
            <a:r>
              <a:rPr lang="cs-CZ" dirty="0"/>
              <a:t>použití soustavy </a:t>
            </a:r>
            <a:r>
              <a:rPr lang="cs-CZ" sz="1400" dirty="0"/>
              <a:t>1. soustavy</a:t>
            </a:r>
          </a:p>
          <a:p>
            <a:pPr marL="109728" indent="0">
              <a:buNone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500" dirty="0" smtClean="0"/>
              <a:t>Aktivita pro žáky –otázky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30721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Popiš konstrukci </a:t>
            </a:r>
            <a:r>
              <a:rPr lang="cs-CZ" sz="1400" dirty="0" smtClean="0"/>
              <a:t>2. soustavy</a:t>
            </a:r>
          </a:p>
          <a:p>
            <a:r>
              <a:rPr lang="cs-CZ" dirty="0" smtClean="0"/>
              <a:t>Popiš princip funkce </a:t>
            </a:r>
            <a:r>
              <a:rPr lang="cs-CZ" sz="1400" dirty="0" smtClean="0"/>
              <a:t>2. </a:t>
            </a:r>
            <a:r>
              <a:rPr lang="cs-CZ" sz="1400" dirty="0"/>
              <a:t>soustavy</a:t>
            </a:r>
          </a:p>
          <a:p>
            <a:r>
              <a:rPr lang="cs-CZ" dirty="0" smtClean="0"/>
              <a:t>Nakresli značky na měřicím přístroji </a:t>
            </a:r>
            <a:r>
              <a:rPr lang="cs-CZ" sz="1400" dirty="0" smtClean="0"/>
              <a:t>2. </a:t>
            </a:r>
            <a:r>
              <a:rPr lang="cs-CZ" sz="1400" dirty="0"/>
              <a:t>soustavy</a:t>
            </a:r>
          </a:p>
          <a:p>
            <a:r>
              <a:rPr lang="cs-CZ" dirty="0" smtClean="0"/>
              <a:t>Vyjmenuj </a:t>
            </a:r>
            <a:r>
              <a:rPr lang="cs-CZ" dirty="0"/>
              <a:t>použití soustavy </a:t>
            </a:r>
            <a:r>
              <a:rPr lang="cs-CZ" sz="1400" dirty="0" smtClean="0"/>
              <a:t>2. soustavy</a:t>
            </a:r>
          </a:p>
          <a:p>
            <a:r>
              <a:rPr lang="cs-CZ" dirty="0" smtClean="0"/>
              <a:t>Porovnej 2. a 3. soustavu</a:t>
            </a:r>
            <a:endParaRPr lang="cs-CZ" sz="1400" dirty="0"/>
          </a:p>
          <a:p>
            <a:pPr marL="109728" indent="0">
              <a:buNone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500" dirty="0" smtClean="0"/>
              <a:t>Aktivita pro žáky –otázky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245013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dirty="0" smtClean="0"/>
              <a:t>Mužík</a:t>
            </a:r>
            <a:r>
              <a:rPr lang="cs-CZ" sz="1400" dirty="0"/>
              <a:t>, J. </a:t>
            </a:r>
            <a:r>
              <a:rPr lang="cs-CZ" sz="1400" i="1" dirty="0"/>
              <a:t>Management ve vzdělávání dospělých.</a:t>
            </a:r>
            <a:r>
              <a:rPr lang="cs-CZ" sz="1400" dirty="0"/>
              <a:t> Praha: EUROLEX BOHEMIA, 2000. ISBN 80-7361-269-7.</a:t>
            </a:r>
          </a:p>
          <a:p>
            <a:r>
              <a:rPr lang="cs-CZ" sz="1400" dirty="0"/>
              <a:t>Operační program Vzdělávání pro konkurenceschopnost, ESF 2007 – 2013.</a:t>
            </a:r>
          </a:p>
          <a:p>
            <a:r>
              <a:rPr lang="cs-CZ" sz="1400" dirty="0"/>
              <a:t>Dostupné na: </a:t>
            </a:r>
            <a:r>
              <a:rPr lang="cs-CZ" sz="1400" u="sng" dirty="0">
                <a:hlinkClick r:id="rId2"/>
              </a:rPr>
              <a:t>http://</a:t>
            </a:r>
            <a:r>
              <a:rPr lang="cs-CZ" sz="1400" u="sng" dirty="0" smtClean="0">
                <a:hlinkClick r:id="rId2"/>
              </a:rPr>
              <a:t>www.msmt.cz/eu/provadeci-dokument-k-op-vzdelavani-pro-konkurenceschopnost</a:t>
            </a:r>
            <a:endParaRPr lang="cs-CZ" sz="1400" u="sng" dirty="0" smtClean="0"/>
          </a:p>
          <a:p>
            <a:r>
              <a:rPr lang="cs-CZ" sz="1400" dirty="0"/>
              <a:t>Učebnice </a:t>
            </a:r>
            <a:r>
              <a:rPr lang="cs-CZ" sz="1400" dirty="0" smtClean="0"/>
              <a:t>Elektrická </a:t>
            </a:r>
            <a:r>
              <a:rPr lang="cs-CZ" sz="1400" dirty="0"/>
              <a:t>měření </a:t>
            </a:r>
            <a:r>
              <a:rPr lang="cs-CZ" sz="1400" dirty="0" smtClean="0"/>
              <a:t>– Ing. Pavel </a:t>
            </a:r>
            <a:r>
              <a:rPr lang="cs-CZ" sz="1400" dirty="0" err="1" smtClean="0"/>
              <a:t>Vylegala</a:t>
            </a:r>
            <a:r>
              <a:rPr lang="cs-CZ" sz="1400" dirty="0" smtClean="0"/>
              <a:t>  SŠE Ostrava, 2006</a:t>
            </a:r>
          </a:p>
          <a:p>
            <a:r>
              <a:rPr lang="cs-CZ" sz="1400" dirty="0" smtClean="0"/>
              <a:t>Učebnice Elektrické měření – SNTL, 1981</a:t>
            </a:r>
            <a:endParaRPr lang="cs-CZ" sz="1400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0D296F"/>
                </a:solidFill>
              </a:rPr>
              <a:t>Použitá </a:t>
            </a:r>
            <a:r>
              <a:rPr lang="cs-CZ" sz="3200" dirty="0" smtClean="0">
                <a:solidFill>
                  <a:srgbClr val="0D296F"/>
                </a:solidFill>
              </a:rPr>
              <a:t>literatura</a:t>
            </a:r>
            <a:endParaRPr lang="cs-CZ" sz="3200" dirty="0">
              <a:solidFill>
                <a:srgbClr val="0D29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0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4187" y="1119673"/>
            <a:ext cx="9063687" cy="579519"/>
          </a:xfrm>
        </p:spPr>
        <p:txBody>
          <a:bodyPr>
            <a:normAutofit fontScale="92500"/>
          </a:bodyPr>
          <a:lstStyle/>
          <a:p>
            <a:r>
              <a:rPr lang="cs-CZ" sz="2800" b="1" u="sng" dirty="0" smtClean="0">
                <a:solidFill>
                  <a:schemeClr val="accent2"/>
                </a:solidFill>
                <a:cs typeface="Arial" charset="0"/>
              </a:rPr>
              <a:t>Elektromagnetická soustava – s otočným železem</a:t>
            </a:r>
            <a:endParaRPr lang="cs-CZ" sz="2800" b="1" u="sng" dirty="0">
              <a:solidFill>
                <a:schemeClr val="accent2"/>
              </a:solidFill>
              <a:cs typeface="Arial" charset="0"/>
            </a:endParaRP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cs-CZ" sz="1500" dirty="0" smtClean="0">
                <a:solidFill>
                  <a:srgbClr val="0D296F"/>
                </a:solidFill>
              </a:rPr>
              <a:t>Měřicí soustavy</a:t>
            </a:r>
            <a:endParaRPr lang="cs-CZ" sz="15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84187" y="1771200"/>
            <a:ext cx="90598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b="1" i="1" dirty="0" smtClean="0">
                <a:solidFill>
                  <a:schemeClr val="accent2"/>
                </a:solidFill>
              </a:rPr>
              <a:t>Konstrukce:</a:t>
            </a:r>
            <a:endParaRPr lang="cs-CZ" sz="2400" b="1" dirty="0">
              <a:solidFill>
                <a:schemeClr val="accent2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2400" dirty="0" smtClean="0"/>
              <a:t>Uvnitř cívky jsou umístěny dva feromagnetické plátky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cs-CZ" sz="2400" dirty="0" smtClean="0"/>
              <a:t>pevný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cs-CZ" sz="2400" dirty="0" smtClean="0"/>
              <a:t>pohyblivý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2400" dirty="0" smtClean="0"/>
              <a:t>Na pohyblivém plátku je připevněna ručka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7" t="23448" r="34959" b="33057"/>
          <a:stretch/>
        </p:blipFill>
        <p:spPr bwMode="auto">
          <a:xfrm>
            <a:off x="3275856" y="3669397"/>
            <a:ext cx="5760640" cy="294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4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500" dirty="0" smtClean="0">
                <a:solidFill>
                  <a:srgbClr val="0D296F"/>
                </a:solidFill>
              </a:rPr>
              <a:t>Elektromagnetická </a:t>
            </a:r>
            <a:r>
              <a:rPr lang="cs-CZ" sz="1500" dirty="0">
                <a:solidFill>
                  <a:srgbClr val="0D296F"/>
                </a:solidFill>
              </a:rPr>
              <a:t>soustava – </a:t>
            </a:r>
            <a:r>
              <a:rPr lang="cs-CZ" sz="1500" dirty="0" smtClean="0">
                <a:solidFill>
                  <a:srgbClr val="0D296F"/>
                </a:solidFill>
              </a:rPr>
              <a:t>s otočným železem</a:t>
            </a:r>
            <a:endParaRPr lang="cs-CZ" sz="1500" dirty="0">
              <a:solidFill>
                <a:srgbClr val="0D296F"/>
              </a:solidFill>
            </a:endParaRPr>
          </a:p>
        </p:txBody>
      </p:sp>
      <p:sp>
        <p:nvSpPr>
          <p:cNvPr id="6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95536" y="1484783"/>
            <a:ext cx="4968552" cy="40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cs-CZ" b="1" i="1" dirty="0" smtClean="0">
                <a:solidFill>
                  <a:schemeClr val="accent2"/>
                </a:solidFill>
              </a:rPr>
              <a:t>Princip </a:t>
            </a:r>
            <a:r>
              <a:rPr lang="cs-CZ" b="1" i="1" dirty="0">
                <a:solidFill>
                  <a:schemeClr val="accent2"/>
                </a:solidFill>
              </a:rPr>
              <a:t>funkce:</a:t>
            </a:r>
            <a:endParaRPr lang="cs-CZ" b="1" dirty="0">
              <a:solidFill>
                <a:schemeClr val="accent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Vzájemné silové působení dvou feromagnetických látek v magnetickém poli 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Při průchodu proudu cívkou vzniká magnetické pole, které plátky odpuzuje od </a:t>
            </a:r>
            <a:r>
              <a:rPr lang="cs-CZ" sz="2400" dirty="0" smtClean="0"/>
              <a:t>sebe</a:t>
            </a:r>
          </a:p>
          <a:p>
            <a:r>
              <a:rPr lang="cs-CZ" b="1" i="1" dirty="0">
                <a:solidFill>
                  <a:schemeClr val="accent2"/>
                </a:solidFill>
              </a:rPr>
              <a:t>Použití:</a:t>
            </a:r>
            <a:endParaRPr lang="cs-CZ" dirty="0">
              <a:solidFill>
                <a:schemeClr val="accent2"/>
              </a:solidFill>
            </a:endParaRPr>
          </a:p>
          <a:p>
            <a:pPr lvl="1" algn="just"/>
            <a:r>
              <a:rPr lang="cs-CZ" sz="2000" dirty="0" smtClean="0"/>
              <a:t>Měří DC i AC proudy a napětí</a:t>
            </a:r>
            <a:endParaRPr lang="cs-CZ" sz="1900" dirty="0"/>
          </a:p>
          <a:p>
            <a:pPr lvl="1">
              <a:buFont typeface="Arial" pitchFamily="34" charset="0"/>
              <a:buChar char="•"/>
            </a:pPr>
            <a:endParaRPr lang="cs-CZ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7" t="29832" r="63146" b="33057"/>
          <a:stretch/>
        </p:blipFill>
        <p:spPr bwMode="auto">
          <a:xfrm>
            <a:off x="5321418" y="1772816"/>
            <a:ext cx="3236657" cy="300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46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500" dirty="0" smtClean="0">
                <a:solidFill>
                  <a:srgbClr val="0D296F"/>
                </a:solidFill>
              </a:rPr>
              <a:t>Elektromagnetická </a:t>
            </a:r>
            <a:r>
              <a:rPr lang="cs-CZ" sz="1500" dirty="0">
                <a:solidFill>
                  <a:srgbClr val="0D296F"/>
                </a:solidFill>
              </a:rPr>
              <a:t>soustava – </a:t>
            </a:r>
            <a:r>
              <a:rPr lang="cs-CZ" sz="1500" dirty="0" smtClean="0">
                <a:solidFill>
                  <a:srgbClr val="0D296F"/>
                </a:solidFill>
              </a:rPr>
              <a:t>s otočným železem</a:t>
            </a:r>
            <a:endParaRPr lang="cs-CZ" sz="1500" dirty="0">
              <a:solidFill>
                <a:srgbClr val="0D296F"/>
              </a:solidFill>
            </a:endParaRPr>
          </a:p>
        </p:txBody>
      </p:sp>
      <p:sp>
        <p:nvSpPr>
          <p:cNvPr id="6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95536" y="1556792"/>
            <a:ext cx="8352928" cy="386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cs-CZ" b="1" i="1" dirty="0" smtClean="0">
                <a:solidFill>
                  <a:schemeClr val="accent2"/>
                </a:solidFill>
              </a:rPr>
              <a:t>Vlastnosti:</a:t>
            </a:r>
            <a:endParaRPr lang="cs-CZ" b="1" dirty="0">
              <a:solidFill>
                <a:schemeClr val="accent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Jednoduchost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Provozně bezpečná konstrukce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Velká krátkodobá přetížitelnost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Měří DC i AC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Jednoduché rozšíření rozsahu pomocí měniče - MTP/MTN (měřicí transformátoru proudu, napětí)</a:t>
            </a:r>
          </a:p>
          <a:p>
            <a:pPr>
              <a:buFont typeface="Arial" pitchFamily="34" charset="0"/>
              <a:buChar char="•"/>
            </a:pPr>
            <a:r>
              <a:rPr lang="cs-CZ" b="1" i="1" dirty="0">
                <a:solidFill>
                  <a:schemeClr val="accent2"/>
                </a:solidFill>
              </a:rPr>
              <a:t>Značka:</a:t>
            </a:r>
          </a:p>
          <a:p>
            <a:pPr>
              <a:buFont typeface="Arial" pitchFamily="34" charset="0"/>
              <a:buChar char="•"/>
            </a:pPr>
            <a:endParaRPr lang="cs-CZ" sz="2800" dirty="0" smtClean="0"/>
          </a:p>
        </p:txBody>
      </p:sp>
      <p:pic>
        <p:nvPicPr>
          <p:cNvPr id="8" name="Picture 7" descr="soustavy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25144"/>
            <a:ext cx="4286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08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79519"/>
          </a:xfrm>
        </p:spPr>
        <p:txBody>
          <a:bodyPr>
            <a:normAutofit/>
          </a:bodyPr>
          <a:lstStyle/>
          <a:p>
            <a:r>
              <a:rPr lang="cs-CZ" sz="2800" b="1" u="sng" dirty="0" smtClean="0">
                <a:solidFill>
                  <a:schemeClr val="accent2"/>
                </a:solidFill>
                <a:cs typeface="Arial" charset="0"/>
              </a:rPr>
              <a:t>Elektrodynamická soustava </a:t>
            </a:r>
            <a:endParaRPr lang="cs-CZ" sz="2800" b="1" u="sng" dirty="0">
              <a:solidFill>
                <a:schemeClr val="accent2"/>
              </a:solidFill>
              <a:cs typeface="Arial" charset="0"/>
            </a:endParaRP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500" dirty="0">
                <a:solidFill>
                  <a:srgbClr val="0D296F"/>
                </a:solidFill>
              </a:rPr>
              <a:t>Elektrodynamická soustava</a:t>
            </a:r>
            <a:endParaRPr lang="cs-CZ" sz="15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755576" y="2132856"/>
            <a:ext cx="51845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b="1" i="1" dirty="0" smtClean="0">
                <a:solidFill>
                  <a:schemeClr val="accent2"/>
                </a:solidFill>
              </a:rPr>
              <a:t>Konstrukce:</a:t>
            </a:r>
            <a:endParaRPr lang="cs-CZ" sz="2400" b="1" dirty="0">
              <a:solidFill>
                <a:schemeClr val="accent2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2400" dirty="0" smtClean="0"/>
              <a:t>V jádru pevné cívky je umístěna cívka pohyblivá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2400" dirty="0" smtClean="0"/>
              <a:t>Na pohyblivé cívce je připevněna ručka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2400" dirty="0" smtClean="0"/>
              <a:t>Pevná cívka je rozdělena na dvě části – větší homogenní pole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14" b="19460"/>
          <a:stretch/>
        </p:blipFill>
        <p:spPr bwMode="auto">
          <a:xfrm>
            <a:off x="6238057" y="3356992"/>
            <a:ext cx="2581068" cy="247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0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500" dirty="0" smtClean="0">
                <a:solidFill>
                  <a:srgbClr val="0D296F"/>
                </a:solidFill>
              </a:rPr>
              <a:t>Elektrodynamická soustava</a:t>
            </a:r>
            <a:endParaRPr lang="cs-CZ" sz="1500" dirty="0">
              <a:solidFill>
                <a:srgbClr val="0D296F"/>
              </a:solidFill>
            </a:endParaRPr>
          </a:p>
        </p:txBody>
      </p:sp>
      <p:sp>
        <p:nvSpPr>
          <p:cNvPr id="6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95536" y="1484783"/>
            <a:ext cx="4968552" cy="400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cs-CZ" b="1" i="1" dirty="0" smtClean="0">
                <a:solidFill>
                  <a:schemeClr val="accent2"/>
                </a:solidFill>
              </a:rPr>
              <a:t>Princip </a:t>
            </a:r>
            <a:r>
              <a:rPr lang="cs-CZ" b="1" i="1" dirty="0">
                <a:solidFill>
                  <a:schemeClr val="accent2"/>
                </a:solidFill>
              </a:rPr>
              <a:t>funkce:</a:t>
            </a:r>
            <a:endParaRPr lang="cs-CZ" b="1" dirty="0">
              <a:solidFill>
                <a:schemeClr val="accent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cs-CZ" sz="2400" dirty="0"/>
              <a:t>Vzájemné elektrodynamické působení </a:t>
            </a:r>
            <a:r>
              <a:rPr lang="cs-CZ" sz="2400" dirty="0" smtClean="0"/>
              <a:t>proudů dvou </a:t>
            </a:r>
            <a:r>
              <a:rPr lang="cs-CZ" sz="2400" dirty="0"/>
              <a:t>cívek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Magnetická pole cívek vytvářejí pohybový moment</a:t>
            </a:r>
          </a:p>
          <a:p>
            <a:pPr lvl="2">
              <a:buFont typeface="Arial" pitchFamily="34" charset="0"/>
              <a:buChar char="•"/>
            </a:pPr>
            <a:r>
              <a:rPr lang="cs-CZ" sz="2200" dirty="0" smtClean="0"/>
              <a:t>M</a:t>
            </a:r>
            <a:r>
              <a:rPr lang="cs-CZ" sz="2200" baseline="-25000" dirty="0" smtClean="0"/>
              <a:t>p</a:t>
            </a:r>
            <a:r>
              <a:rPr lang="cs-CZ" sz="2200" dirty="0" smtClean="0"/>
              <a:t> = k*I</a:t>
            </a:r>
            <a:r>
              <a:rPr lang="cs-CZ" sz="2200" baseline="-25000" dirty="0" smtClean="0"/>
              <a:t>1</a:t>
            </a:r>
            <a:r>
              <a:rPr lang="cs-CZ" sz="2200" dirty="0" smtClean="0"/>
              <a:t>*I</a:t>
            </a:r>
            <a:r>
              <a:rPr lang="cs-CZ" sz="2200" baseline="-25000" dirty="0" smtClean="0"/>
              <a:t>2</a:t>
            </a:r>
            <a:endParaRPr lang="cs-CZ" sz="2200" dirty="0" smtClean="0"/>
          </a:p>
          <a:p>
            <a:r>
              <a:rPr lang="cs-CZ" b="1" i="1" dirty="0" smtClean="0">
                <a:solidFill>
                  <a:schemeClr val="accent2"/>
                </a:solidFill>
              </a:rPr>
              <a:t>Použití</a:t>
            </a:r>
            <a:r>
              <a:rPr lang="cs-CZ" b="1" i="1" dirty="0">
                <a:solidFill>
                  <a:schemeClr val="accent2"/>
                </a:solidFill>
              </a:rPr>
              <a:t>:</a:t>
            </a:r>
            <a:endParaRPr lang="cs-CZ" dirty="0">
              <a:solidFill>
                <a:schemeClr val="accent2"/>
              </a:solidFill>
            </a:endParaRPr>
          </a:p>
          <a:p>
            <a:pPr lvl="1" algn="just"/>
            <a:r>
              <a:rPr lang="cs-CZ" sz="2000" dirty="0" smtClean="0"/>
              <a:t>Měření proudů a napětí - </a:t>
            </a:r>
            <a:r>
              <a:rPr lang="cs-CZ" sz="2000" dirty="0"/>
              <a:t>DC i AC </a:t>
            </a:r>
            <a:endParaRPr lang="cs-CZ" sz="2000" dirty="0" smtClean="0"/>
          </a:p>
          <a:p>
            <a:pPr lvl="1" algn="just"/>
            <a:r>
              <a:rPr lang="cs-CZ" sz="2000" dirty="0" smtClean="0"/>
              <a:t>Měření výkonu</a:t>
            </a:r>
            <a:endParaRPr lang="cs-CZ" sz="1900" dirty="0"/>
          </a:p>
          <a:p>
            <a:pPr lvl="1">
              <a:buFont typeface="Arial" pitchFamily="34" charset="0"/>
              <a:buChar char="•"/>
            </a:pPr>
            <a:endParaRPr lang="cs-CZ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t="38867" r="54714" b="15463"/>
          <a:stretch/>
        </p:blipFill>
        <p:spPr bwMode="auto">
          <a:xfrm>
            <a:off x="5580112" y="1772816"/>
            <a:ext cx="3067644" cy="238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6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95536" y="1556792"/>
            <a:ext cx="7272808" cy="30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cs-CZ" b="1" i="1" dirty="0" smtClean="0">
                <a:solidFill>
                  <a:schemeClr val="accent2"/>
                </a:solidFill>
              </a:rPr>
              <a:t>Vlastnosti:</a:t>
            </a:r>
            <a:endParaRPr lang="cs-CZ" b="1" dirty="0">
              <a:solidFill>
                <a:schemeClr val="accent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Malá citlivost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Velká spotřeba</a:t>
            </a:r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Vliv cizích polí – nutné magnetické stínění</a:t>
            </a:r>
          </a:p>
          <a:p>
            <a:pPr lvl="1">
              <a:buFont typeface="Arial" pitchFamily="34" charset="0"/>
              <a:buChar char="•"/>
            </a:pPr>
            <a:endParaRPr lang="cs-CZ" sz="2400" dirty="0" smtClean="0"/>
          </a:p>
          <a:p>
            <a:pPr>
              <a:buFont typeface="Arial" pitchFamily="34" charset="0"/>
              <a:buChar char="•"/>
            </a:pPr>
            <a:r>
              <a:rPr lang="cs-CZ" b="1" i="1" dirty="0" smtClean="0">
                <a:solidFill>
                  <a:schemeClr val="accent2"/>
                </a:solidFill>
              </a:rPr>
              <a:t>Značka</a:t>
            </a:r>
            <a:r>
              <a:rPr lang="cs-CZ" b="1" i="1" dirty="0">
                <a:solidFill>
                  <a:schemeClr val="accent2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endParaRPr lang="cs-CZ" sz="2800" dirty="0" smtClean="0"/>
          </a:p>
        </p:txBody>
      </p:sp>
      <p:pic>
        <p:nvPicPr>
          <p:cNvPr id="5" name="Picture 7" descr="soustavy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61048"/>
            <a:ext cx="4286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1500" dirty="0" smtClean="0">
                <a:solidFill>
                  <a:srgbClr val="0D296F"/>
                </a:solidFill>
              </a:rPr>
              <a:t>Elektrodynamická soustava</a:t>
            </a:r>
            <a:endParaRPr lang="cs-CZ" sz="1500" dirty="0">
              <a:solidFill>
                <a:srgbClr val="0D29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7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79519"/>
          </a:xfrm>
        </p:spPr>
        <p:txBody>
          <a:bodyPr>
            <a:normAutofit/>
          </a:bodyPr>
          <a:lstStyle/>
          <a:p>
            <a:r>
              <a:rPr lang="cs-CZ" sz="2800" b="1" u="sng" dirty="0" err="1" smtClean="0">
                <a:solidFill>
                  <a:schemeClr val="accent2"/>
                </a:solidFill>
                <a:cs typeface="Arial" charset="0"/>
              </a:rPr>
              <a:t>Ferodynamická</a:t>
            </a:r>
            <a:r>
              <a:rPr lang="cs-CZ" sz="2800" b="1" u="sng" dirty="0" smtClean="0">
                <a:solidFill>
                  <a:schemeClr val="accent2"/>
                </a:solidFill>
                <a:cs typeface="Arial" charset="0"/>
              </a:rPr>
              <a:t> soustava </a:t>
            </a:r>
            <a:endParaRPr lang="cs-CZ" sz="2800" b="1" u="sng" dirty="0">
              <a:solidFill>
                <a:schemeClr val="accent2"/>
              </a:solidFill>
              <a:cs typeface="Arial" charset="0"/>
            </a:endParaRPr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500" dirty="0" err="1">
                <a:solidFill>
                  <a:srgbClr val="0D296F"/>
                </a:solidFill>
              </a:rPr>
              <a:t>Ferodynamická</a:t>
            </a:r>
            <a:r>
              <a:rPr lang="cs-CZ" sz="1500" dirty="0">
                <a:solidFill>
                  <a:srgbClr val="0D296F"/>
                </a:solidFill>
              </a:rPr>
              <a:t> soustava</a:t>
            </a:r>
            <a:endParaRPr lang="cs-CZ" sz="15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755576" y="2132856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b="1" i="1" dirty="0" smtClean="0">
                <a:solidFill>
                  <a:schemeClr val="accent2"/>
                </a:solidFill>
              </a:rPr>
              <a:t>Konstrukce:</a:t>
            </a:r>
            <a:endParaRPr lang="cs-CZ" sz="2400" b="1" dirty="0">
              <a:solidFill>
                <a:schemeClr val="accent2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cs-CZ" sz="2400" dirty="0" err="1" smtClean="0"/>
              <a:t>Eletrodynamická</a:t>
            </a:r>
            <a:r>
              <a:rPr lang="cs-CZ" sz="2400" dirty="0" smtClean="0"/>
              <a:t> soustava s feromagnetickými jádry cívek z </a:t>
            </a:r>
            <a:r>
              <a:rPr lang="cs-CZ" sz="2400" dirty="0" err="1" smtClean="0"/>
              <a:t>ocelokřemíkových</a:t>
            </a:r>
            <a:r>
              <a:rPr lang="cs-CZ" sz="2400" dirty="0" smtClean="0"/>
              <a:t> plechů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22" b="10431"/>
          <a:stretch/>
        </p:blipFill>
        <p:spPr bwMode="auto">
          <a:xfrm>
            <a:off x="5940153" y="1988840"/>
            <a:ext cx="2502512" cy="197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67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500" dirty="0" err="1">
                <a:solidFill>
                  <a:srgbClr val="0D296F"/>
                </a:solidFill>
              </a:rPr>
              <a:t>Ferodynamická</a:t>
            </a:r>
            <a:r>
              <a:rPr lang="cs-CZ" sz="1500" dirty="0">
                <a:solidFill>
                  <a:srgbClr val="0D296F"/>
                </a:solidFill>
              </a:rPr>
              <a:t> soustava</a:t>
            </a:r>
          </a:p>
        </p:txBody>
      </p:sp>
      <p:sp>
        <p:nvSpPr>
          <p:cNvPr id="6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95536" y="1484783"/>
            <a:ext cx="4968552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cs-CZ" b="1" i="1" dirty="0" smtClean="0">
                <a:solidFill>
                  <a:schemeClr val="accent2"/>
                </a:solidFill>
              </a:rPr>
              <a:t>Princip funkce:</a:t>
            </a:r>
            <a:endParaRPr lang="cs-CZ" b="1" dirty="0" smtClean="0">
              <a:solidFill>
                <a:schemeClr val="accent2"/>
              </a:solidFill>
            </a:endParaRPr>
          </a:p>
          <a:p>
            <a:pPr lvl="1"/>
            <a:r>
              <a:rPr lang="cs-CZ" sz="2400" dirty="0" smtClean="0"/>
              <a:t>Stejný jako u elektrodynamické soustavy</a:t>
            </a:r>
          </a:p>
          <a:p>
            <a:pPr lvl="1"/>
            <a:r>
              <a:rPr lang="cs-CZ" sz="2400" dirty="0" smtClean="0"/>
              <a:t>Feromagnetická jádra zvýšila citlivost </a:t>
            </a:r>
          </a:p>
          <a:p>
            <a:r>
              <a:rPr lang="cs-CZ" b="1" i="1" dirty="0" smtClean="0">
                <a:solidFill>
                  <a:schemeClr val="accent2"/>
                </a:solidFill>
              </a:rPr>
              <a:t>Použití:</a:t>
            </a:r>
            <a:endParaRPr lang="cs-CZ" dirty="0" smtClean="0">
              <a:solidFill>
                <a:schemeClr val="accent2"/>
              </a:solidFill>
            </a:endParaRPr>
          </a:p>
          <a:p>
            <a:pPr lvl="1" algn="just"/>
            <a:r>
              <a:rPr lang="cs-CZ" sz="2000" dirty="0" smtClean="0"/>
              <a:t>Měření výkonu AC</a:t>
            </a:r>
            <a:endParaRPr lang="cs-CZ" sz="1900" dirty="0" smtClean="0"/>
          </a:p>
          <a:p>
            <a:pPr lvl="1">
              <a:buFont typeface="Arial" pitchFamily="34" charset="0"/>
              <a:buChar char="•"/>
            </a:pPr>
            <a:endParaRPr lang="cs-CZ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8" t="4134" b="8282"/>
          <a:stretch/>
        </p:blipFill>
        <p:spPr bwMode="auto">
          <a:xfrm>
            <a:off x="5292080" y="1386143"/>
            <a:ext cx="3567843" cy="31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292080" y="2204864"/>
            <a:ext cx="50405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18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</TotalTime>
  <Words>533</Words>
  <Application>Microsoft Office PowerPoint</Application>
  <PresentationFormat>Předvádění na obrazovce (4:3)</PresentationFormat>
  <Paragraphs>176</Paragraphs>
  <Slides>13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Calibri</vt:lpstr>
      <vt:lpstr>Lucida Sans Unicode</vt:lpstr>
      <vt:lpstr>Verdana</vt:lpstr>
      <vt:lpstr>Wingdings 2</vt:lpstr>
      <vt:lpstr>Wingdings 3</vt:lpstr>
      <vt:lpstr>Shluk</vt:lpstr>
      <vt:lpstr>Anglicky v odborných předmětech "Support of teaching technical subjects in English“</vt:lpstr>
      <vt:lpstr>Měřicí soustavy</vt:lpstr>
      <vt:lpstr>Elektromagnetická soustava – s otočným železem</vt:lpstr>
      <vt:lpstr>Elektromagnetická soustava – s otočným železem</vt:lpstr>
      <vt:lpstr>Elektrodynamická soustava</vt:lpstr>
      <vt:lpstr>Elektrodynamická soustava</vt:lpstr>
      <vt:lpstr>Elektrodynamická soustava</vt:lpstr>
      <vt:lpstr>Ferodynamická soustava</vt:lpstr>
      <vt:lpstr>Ferodynamická soustava</vt:lpstr>
      <vt:lpstr>Ferodynamická soustava</vt:lpstr>
      <vt:lpstr>Aktivita pro žáky –otázky</vt:lpstr>
      <vt:lpstr>Aktivita pro žáky –otázky</vt:lpstr>
      <vt:lpstr>Použitá literatura</vt:lpstr>
    </vt:vector>
  </TitlesOfParts>
  <Company>SPS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jaroslav.bernkopf</cp:lastModifiedBy>
  <cp:revision>57</cp:revision>
  <dcterms:created xsi:type="dcterms:W3CDTF">2011-08-12T09:23:29Z</dcterms:created>
  <dcterms:modified xsi:type="dcterms:W3CDTF">2015-10-14T09:00:34Z</dcterms:modified>
</cp:coreProperties>
</file>