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59" r:id="rId4"/>
    <p:sldId id="270" r:id="rId5"/>
    <p:sldId id="276" r:id="rId6"/>
    <p:sldId id="275" r:id="rId7"/>
    <p:sldId id="278" r:id="rId8"/>
    <p:sldId id="262" r:id="rId9"/>
    <p:sldId id="273" r:id="rId10"/>
    <p:sldId id="25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2" autoAdjust="0"/>
  </p:normalViewPr>
  <p:slideViewPr>
    <p:cSldViewPr>
      <p:cViewPr varScale="1">
        <p:scale>
          <a:sx n="82" d="100"/>
          <a:sy n="82" d="100"/>
        </p:scale>
        <p:origin x="13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3BAF-DD67-4280-8C94-0EA85606DD9E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F237C-D758-4BC6-BE95-82B5FDC21F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298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FCBB7-AA18-46C4-BE24-04D550069166}" type="datetimeFigureOut">
              <a:rPr lang="cs-CZ" smtClean="0"/>
              <a:t>24. 10. 2014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4F51-3247-497D-9ABE-94627A9A9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3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sz="2400" dirty="0" smtClean="0">
                <a:latin typeface="Arial" charset="0"/>
              </a:rPr>
              <a:t>měření spotřeby </a:t>
            </a:r>
            <a:r>
              <a:rPr lang="cs-CZ" sz="2400" dirty="0" err="1" smtClean="0">
                <a:latin typeface="Arial" charset="0"/>
              </a:rPr>
              <a:t>el.energie</a:t>
            </a:r>
            <a:endParaRPr lang="cs-CZ" sz="2400" dirty="0" smtClean="0">
              <a:latin typeface="Arial" charset="0"/>
            </a:endParaRPr>
          </a:p>
          <a:p>
            <a:r>
              <a:rPr lang="cs-CZ" sz="2300" dirty="0" smtClean="0">
                <a:latin typeface="Arial" charset="0"/>
              </a:rPr>
              <a:t>1 fázové</a:t>
            </a:r>
          </a:p>
          <a:p>
            <a:r>
              <a:rPr lang="cs-CZ" sz="2300" dirty="0" smtClean="0">
                <a:latin typeface="Arial" charset="0"/>
              </a:rPr>
              <a:t>3 fázové</a:t>
            </a:r>
          </a:p>
          <a:p>
            <a:r>
              <a:rPr lang="cs-CZ" sz="2300" dirty="0" smtClean="0">
                <a:latin typeface="Arial" charset="0"/>
              </a:rPr>
              <a:t>činná </a:t>
            </a:r>
            <a:r>
              <a:rPr lang="cs-CZ" sz="2000" dirty="0" err="1" smtClean="0">
                <a:latin typeface="Arial" charset="0"/>
              </a:rPr>
              <a:t>el.energie</a:t>
            </a:r>
            <a:endParaRPr lang="cs-CZ" sz="2300" dirty="0" smtClean="0">
              <a:latin typeface="Arial" charset="0"/>
            </a:endParaRPr>
          </a:p>
          <a:p>
            <a:r>
              <a:rPr lang="cs-CZ" sz="2300" dirty="0" smtClean="0">
                <a:latin typeface="Arial" charset="0"/>
              </a:rPr>
              <a:t>jalová </a:t>
            </a:r>
            <a:r>
              <a:rPr lang="cs-CZ" sz="2000" dirty="0" err="1" smtClean="0">
                <a:latin typeface="Arial" charset="0"/>
              </a:rPr>
              <a:t>el.energie</a:t>
            </a:r>
            <a:endParaRPr lang="cs-CZ" sz="2300" dirty="0" smtClean="0">
              <a:latin typeface="Arial" charset="0"/>
            </a:endParaRPr>
          </a:p>
          <a:p>
            <a:r>
              <a:rPr lang="cs-CZ" b="1" dirty="0" smtClean="0"/>
              <a:t>Frazeologie:</a:t>
            </a:r>
          </a:p>
          <a:p>
            <a:r>
              <a:rPr lang="cs-CZ" sz="2400" dirty="0" smtClean="0">
                <a:latin typeface="Arial" charset="0"/>
              </a:rPr>
              <a:t>měření frekvence – zejména průmyslového kmitočtu</a:t>
            </a:r>
          </a:p>
          <a:p>
            <a:r>
              <a:rPr lang="cs-CZ" sz="2400" dirty="0" smtClean="0">
                <a:latin typeface="Arial" charset="0"/>
              </a:rPr>
              <a:t>měření spotřeby </a:t>
            </a:r>
            <a:r>
              <a:rPr lang="cs-CZ" sz="2300" dirty="0" smtClean="0">
                <a:latin typeface="Arial" charset="0"/>
              </a:rPr>
              <a:t>činné </a:t>
            </a:r>
            <a:r>
              <a:rPr lang="cs-CZ" sz="2000" dirty="0" err="1" smtClean="0">
                <a:latin typeface="Arial" charset="0"/>
              </a:rPr>
              <a:t>el.energie</a:t>
            </a:r>
            <a:endParaRPr lang="cs-CZ" sz="2300" dirty="0" smtClean="0">
              <a:latin typeface="Arial" charset="0"/>
            </a:endParaRPr>
          </a:p>
          <a:p>
            <a:r>
              <a:rPr lang="cs-CZ" sz="2400" dirty="0" smtClean="0">
                <a:latin typeface="Arial" charset="0"/>
              </a:rPr>
              <a:t>měření spotřeby </a:t>
            </a:r>
            <a:r>
              <a:rPr lang="cs-CZ" sz="2800" dirty="0" smtClean="0">
                <a:latin typeface="Arial" charset="0"/>
              </a:rPr>
              <a:t>jalové </a:t>
            </a:r>
            <a:r>
              <a:rPr lang="cs-CZ" sz="2400" dirty="0" err="1" smtClean="0">
                <a:latin typeface="Arial" charset="0"/>
              </a:rPr>
              <a:t>el.energie</a:t>
            </a:r>
            <a:endParaRPr lang="cs-CZ" sz="2800" dirty="0" smtClean="0">
              <a:latin typeface="Arial" charset="0"/>
            </a:endParaRPr>
          </a:p>
          <a:p>
            <a:endParaRPr lang="cs-CZ" sz="2400" dirty="0" smtClean="0">
              <a:latin typeface="Arial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elektromagnet</a:t>
            </a:r>
          </a:p>
          <a:p>
            <a:r>
              <a:rPr lang="cs-CZ" dirty="0" smtClean="0"/>
              <a:t>jho</a:t>
            </a:r>
          </a:p>
          <a:p>
            <a:r>
              <a:rPr lang="cs-CZ" dirty="0" smtClean="0"/>
              <a:t>ocelová</a:t>
            </a:r>
            <a:r>
              <a:rPr lang="cs-CZ" baseline="0" dirty="0" smtClean="0"/>
              <a:t> </a:t>
            </a:r>
            <a:r>
              <a:rPr lang="cs-CZ" dirty="0" smtClean="0"/>
              <a:t>pružina</a:t>
            </a:r>
          </a:p>
          <a:p>
            <a:r>
              <a:rPr lang="cs-CZ" dirty="0" smtClean="0"/>
              <a:t>jazýček</a:t>
            </a:r>
          </a:p>
          <a:p>
            <a:r>
              <a:rPr lang="cs-CZ" b="1" dirty="0" smtClean="0"/>
              <a:t>Frazeologie: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/>
              <a:t>naladěných na mechanické rezonanční kmity pro určité kmitočty měřených proudů.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 </a:t>
            </a:r>
          </a:p>
          <a:p>
            <a:r>
              <a:rPr lang="cs-CZ" dirty="0" smtClean="0"/>
              <a:t>elektromechanické rezonance </a:t>
            </a:r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r>
              <a:rPr lang="cs-CZ" dirty="0" smtClean="0"/>
              <a:t>jazýčky se uvádějí do elektromechanické rezonance střídavým magnetickým polem buzeným nepohyblivými cívkami.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nejvíce se rozkmitá jazýček, jehož vlastní mechanický kmitočet je v rezonanci s kmitočtem síly, která jazýček rozkmitá –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tj. dvojnásobkem kmitočtu proudu cívky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r>
              <a:rPr lang="cs-CZ" sz="2400" dirty="0" smtClean="0"/>
              <a:t>jmenovité napětí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 smtClean="0"/>
              <a:t>změna pružnosti jazýčků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 smtClean="0"/>
              <a:t>chvění podložky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Měření průmyslových kmitočtů (50 Hz)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Otáčkoměry s úzkým rozsahem otáček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200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elektromagnet s napěťovou cívkou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elektromagnet s proudovými cívkami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ložisko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hřídel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trvalý magnet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hliníkový kotouč</a:t>
            </a:r>
            <a:endParaRPr lang="cs-CZ" dirty="0" smtClean="0"/>
          </a:p>
          <a:p>
            <a:r>
              <a:rPr lang="cs-CZ" dirty="0" smtClean="0"/>
              <a:t>malá vzduchová mezera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napěťová cívka 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hodně závitů,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tenký drát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proudová cívka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málo závitů, 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silný drát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dirty="0" smtClean="0">
                <a:latin typeface="+mn-lt"/>
              </a:rPr>
              <a:t>velká přetížitelnost, 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dirty="0" smtClean="0">
                <a:latin typeface="+mn-lt"/>
              </a:rPr>
              <a:t>velká vlastní spotřeba, 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dirty="0" smtClean="0">
                <a:latin typeface="+mn-lt"/>
              </a:rPr>
              <a:t>malá přesnost,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dirty="0" smtClean="0">
                <a:latin typeface="+mn-lt"/>
              </a:rPr>
              <a:t>velký vliv teploty a kmitočtu.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 smtClean="0">
                <a:latin typeface="+mn-lt"/>
              </a:rPr>
              <a:t>měří pouze střídavou el. energii</a:t>
            </a:r>
          </a:p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 </a:t>
            </a:r>
          </a:p>
          <a:p>
            <a:r>
              <a:rPr lang="cs-CZ" sz="1200" dirty="0" smtClean="0"/>
              <a:t>fázově posunuty</a:t>
            </a:r>
          </a:p>
          <a:p>
            <a:r>
              <a:rPr lang="cs-CZ" sz="1200" dirty="0" smtClean="0"/>
              <a:t>prostorového rozmístění jader </a:t>
            </a:r>
          </a:p>
          <a:p>
            <a:r>
              <a:rPr lang="cs-CZ" sz="1200" dirty="0" smtClean="0"/>
              <a:t>vířivé proudy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točivý </a:t>
            </a:r>
            <a:r>
              <a:rPr lang="da-DK" sz="1200" dirty="0" smtClean="0"/>
              <a:t>momen</a:t>
            </a:r>
            <a:r>
              <a:rPr lang="cs-CZ" sz="1200" dirty="0" smtClean="0"/>
              <a:t>t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r>
              <a:rPr lang="cs-CZ" sz="1200" dirty="0" smtClean="0"/>
              <a:t>proudy v cívkách elektromagnetu jsou fázově posunuty </a:t>
            </a:r>
          </a:p>
          <a:p>
            <a:r>
              <a:rPr lang="cs-CZ" sz="1200" dirty="0" smtClean="0"/>
              <a:t>vlivem prostorového rozmístění jader vytvářejí postupné magnetické pole. </a:t>
            </a:r>
          </a:p>
          <a:p>
            <a:r>
              <a:rPr lang="cs-CZ" sz="1200" dirty="0" smtClean="0"/>
              <a:t>toto pole budí v kotouči vířivé proudy, jež způsobují točivý </a:t>
            </a:r>
            <a:r>
              <a:rPr lang="da-DK" sz="1200" dirty="0" smtClean="0"/>
              <a:t>momen</a:t>
            </a:r>
            <a:r>
              <a:rPr lang="cs-CZ" sz="1200" dirty="0" smtClean="0"/>
              <a:t>t</a:t>
            </a:r>
          </a:p>
          <a:p>
            <a:r>
              <a:rPr lang="cs-CZ" sz="1200" dirty="0" smtClean="0"/>
              <a:t>při měření spotřeby elektrické energie je proudová cívka spojena se sítí v sérii se spotřebičem</a:t>
            </a:r>
          </a:p>
          <a:p>
            <a:r>
              <a:rPr lang="cs-CZ" sz="1200" dirty="0" smtClean="0"/>
              <a:t>napěťová cívka se připojí k síti paralelně</a:t>
            </a:r>
          </a:p>
          <a:p>
            <a:r>
              <a:rPr lang="cs-CZ" sz="1200" dirty="0" smtClean="0"/>
              <a:t>počítadlo zaznamenává spotřebovanou elektrickou energii </a:t>
            </a:r>
          </a:p>
          <a:p>
            <a:r>
              <a:rPr lang="cs-CZ" sz="1200" dirty="0" smtClean="0"/>
              <a:t>obvykle v kilowatthodinách - kWh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r>
              <a:rPr lang="cs-CZ" dirty="0" smtClean="0"/>
              <a:t>Popiš konstrukci </a:t>
            </a:r>
          </a:p>
          <a:p>
            <a:r>
              <a:rPr lang="cs-CZ" dirty="0" smtClean="0"/>
              <a:t>Popiš princip funkce </a:t>
            </a:r>
          </a:p>
          <a:p>
            <a:r>
              <a:rPr lang="cs-CZ" dirty="0" smtClean="0"/>
              <a:t>Nakresli značky na měřicím přístroji </a:t>
            </a:r>
          </a:p>
          <a:p>
            <a:r>
              <a:rPr lang="cs-CZ" dirty="0" smtClean="0"/>
              <a:t>Vyjmenuj použití soustavy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r>
              <a:rPr lang="cs-CZ" dirty="0" smtClean="0"/>
              <a:t>Dopiš chybějící slova:</a:t>
            </a:r>
          </a:p>
          <a:p>
            <a:r>
              <a:rPr lang="cs-CZ" sz="1200" dirty="0" smtClean="0"/>
              <a:t>proudy v cívkách elektromagnetu jsou ……………………..   …………………….</a:t>
            </a:r>
          </a:p>
          <a:p>
            <a:r>
              <a:rPr lang="cs-CZ" sz="1200" dirty="0" smtClean="0"/>
              <a:t>vlivem ……………… ………………jader vytvářejí ………………. magnetické pole. </a:t>
            </a:r>
          </a:p>
          <a:p>
            <a:r>
              <a:rPr lang="cs-CZ" sz="1200" dirty="0" smtClean="0"/>
              <a:t>toto pole budí v kotouči ……….. ……….. , jež ……….. točivý </a:t>
            </a:r>
            <a:r>
              <a:rPr lang="da-DK" sz="1200" dirty="0" smtClean="0"/>
              <a:t>momen</a:t>
            </a:r>
            <a:r>
              <a:rPr lang="cs-CZ" sz="1200" dirty="0" smtClean="0"/>
              <a:t>t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grpSp>
        <p:nvGrpSpPr>
          <p:cNvPr id="2" name="Skupina 1"/>
          <p:cNvGrpSpPr/>
          <p:nvPr/>
        </p:nvGrpSpPr>
        <p:grpSpPr>
          <a:xfrm>
            <a:off x="-9518" y="4935677"/>
            <a:ext cx="9160605" cy="1997474"/>
            <a:chOff x="-33596" y="4907042"/>
            <a:chExt cx="9060466" cy="2122941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56882" y="4907042"/>
              <a:ext cx="8969988" cy="997597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8783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732240" y="6381328"/>
            <a:ext cx="1920240" cy="365760"/>
          </a:xfrm>
        </p:spPr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55976" y="6381328"/>
            <a:ext cx="2350681" cy="365125"/>
          </a:xfrm>
        </p:spPr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</a:schemeClr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5113" y="4628179"/>
            <a:ext cx="3600400" cy="17281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D3388B-F0CD-4BB8-BA18-2F59857B3D64}" type="datetimeFigureOut">
              <a:rPr lang="cs-CZ" smtClean="0"/>
              <a:pPr/>
              <a:t>24. 10. 2014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eu/provadeci-dokument-k-op-vzdelavani-pro-konkurenceschopno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772400" cy="180020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Výukový program:  Mechanik - elektrotechnik</a:t>
            </a:r>
          </a:p>
          <a:p>
            <a:pPr algn="l"/>
            <a:endParaRPr lang="cs-CZ" sz="1600" b="1" dirty="0">
              <a:solidFill>
                <a:srgbClr val="0D296F"/>
              </a:solidFill>
            </a:endParaRPr>
          </a:p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Název programu: 	Elektrické </a:t>
            </a:r>
            <a:r>
              <a:rPr lang="cs-CZ" sz="1600" b="1" dirty="0">
                <a:solidFill>
                  <a:srgbClr val="0D296F"/>
                </a:solidFill>
              </a:rPr>
              <a:t>měření</a:t>
            </a:r>
          </a:p>
          <a:p>
            <a:pPr algn="l"/>
            <a:r>
              <a:rPr lang="cs-CZ" sz="1600" b="1" dirty="0">
                <a:solidFill>
                  <a:srgbClr val="0D296F"/>
                </a:solidFill>
              </a:rPr>
              <a:t>	</a:t>
            </a:r>
            <a:r>
              <a:rPr lang="cs-CZ" sz="1600" b="1" dirty="0" smtClean="0">
                <a:solidFill>
                  <a:srgbClr val="0D296F"/>
                </a:solidFill>
              </a:rPr>
              <a:t>	II</a:t>
            </a:r>
            <a:r>
              <a:rPr lang="cs-CZ" sz="1600" b="1" dirty="0" smtClean="0">
                <a:solidFill>
                  <a:srgbClr val="0D296F"/>
                </a:solidFill>
              </a:rPr>
              <a:t>. ročník</a:t>
            </a:r>
            <a:r>
              <a:rPr lang="cs-CZ" sz="1600" b="1" dirty="0" smtClean="0">
                <a:solidFill>
                  <a:srgbClr val="0D296F"/>
                </a:solidFill>
              </a:rPr>
              <a:t>, Měřicí soustavy  3 – rezonanční, indukční</a:t>
            </a:r>
          </a:p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		</a:t>
            </a:r>
          </a:p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Vypracoval</a:t>
            </a:r>
            <a:r>
              <a:rPr lang="cs-CZ" sz="2000" b="1" dirty="0" smtClean="0">
                <a:solidFill>
                  <a:srgbClr val="0D296F"/>
                </a:solidFill>
              </a:rPr>
              <a:t>: Ing</a:t>
            </a:r>
            <a:r>
              <a:rPr lang="cs-CZ" sz="2000" b="1" dirty="0" smtClean="0">
                <a:solidFill>
                  <a:srgbClr val="0D296F"/>
                </a:solidFill>
              </a:rPr>
              <a:t>. Jiří </a:t>
            </a:r>
            <a:r>
              <a:rPr lang="cs-CZ" sz="2000" b="1" dirty="0" smtClean="0">
                <a:solidFill>
                  <a:srgbClr val="0D296F"/>
                </a:solidFill>
              </a:rPr>
              <a:t>Smílek</a:t>
            </a:r>
            <a:endParaRPr lang="cs-CZ" sz="2000" b="1" dirty="0">
              <a:solidFill>
                <a:srgbClr val="0D296F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9742"/>
            <a:ext cx="5836932" cy="95097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95536" y="5877272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 dirty="0">
                <a:solidFill>
                  <a:schemeClr val="bg1"/>
                </a:solidFill>
              </a:rPr>
              <a:t>Projekt Anglicky v odborných předmětech, </a:t>
            </a:r>
            <a:r>
              <a:rPr lang="cs-CZ" sz="1400" b="1" dirty="0" smtClean="0">
                <a:solidFill>
                  <a:schemeClr val="bg1"/>
                </a:solidFill>
              </a:rPr>
              <a:t>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 dirty="0" smtClean="0">
                <a:solidFill>
                  <a:schemeClr val="bg1"/>
                </a:solidFill>
              </a:rPr>
              <a:t>je </a:t>
            </a:r>
            <a:r>
              <a:rPr lang="cs-CZ" sz="1400" b="1" dirty="0">
                <a:solidFill>
                  <a:schemeClr val="bg1"/>
                </a:solidFill>
              </a:rPr>
              <a:t>spolufinancován Evropským sociálním fondem a státním rozpočtem České </a:t>
            </a:r>
            <a:r>
              <a:rPr lang="cs-CZ" sz="1400" b="1" dirty="0" smtClean="0">
                <a:solidFill>
                  <a:schemeClr val="bg1"/>
                </a:solidFill>
              </a:rPr>
              <a:t>republiky.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smtClean="0"/>
              <a:t>Mužík</a:t>
            </a:r>
            <a:r>
              <a:rPr lang="cs-CZ" sz="1400" dirty="0"/>
              <a:t>, J. </a:t>
            </a:r>
            <a:r>
              <a:rPr lang="cs-CZ" sz="1400" i="1" dirty="0"/>
              <a:t>Management ve vzdělávání dospělých.</a:t>
            </a:r>
            <a:r>
              <a:rPr lang="cs-CZ" sz="1400" dirty="0"/>
              <a:t> Praha: EUROLEX BOHEMIA, 2000. ISBN 80-7361-269-7.</a:t>
            </a:r>
          </a:p>
          <a:p>
            <a:r>
              <a:rPr lang="cs-CZ" sz="1400" dirty="0"/>
              <a:t>Operační program Vzdělávání pro konkurenceschopnost, ESF 2007 – 2013.</a:t>
            </a:r>
          </a:p>
          <a:p>
            <a:r>
              <a:rPr lang="cs-CZ" sz="1400" dirty="0"/>
              <a:t>Dostupné na: </a:t>
            </a:r>
            <a:r>
              <a:rPr lang="cs-CZ" sz="1400" u="sng" dirty="0">
                <a:hlinkClick r:id="rId2"/>
              </a:rPr>
              <a:t>http://</a:t>
            </a:r>
            <a:r>
              <a:rPr lang="cs-CZ" sz="1400" u="sng" dirty="0" smtClean="0">
                <a:hlinkClick r:id="rId2"/>
              </a:rPr>
              <a:t>www.msmt.cz/eu/provadeci-dokument-k-op-vzdelavani-pro-konkurenceschopnost</a:t>
            </a:r>
            <a:endParaRPr lang="cs-CZ" sz="1400" u="sng" dirty="0" smtClean="0"/>
          </a:p>
          <a:p>
            <a:r>
              <a:rPr lang="cs-CZ" sz="1400" dirty="0"/>
              <a:t>Učebnice Elektrická měření – Ing. Pavel </a:t>
            </a:r>
            <a:r>
              <a:rPr lang="cs-CZ" sz="1400" dirty="0" err="1" smtClean="0"/>
              <a:t>Vylegala</a:t>
            </a:r>
            <a:r>
              <a:rPr lang="cs-CZ" sz="1400" dirty="0" smtClean="0"/>
              <a:t>, </a:t>
            </a:r>
            <a:r>
              <a:rPr lang="cs-CZ" sz="1400" dirty="0"/>
              <a:t>SŠE Ostrava, 2006</a:t>
            </a:r>
          </a:p>
          <a:p>
            <a:r>
              <a:rPr lang="cs-CZ" sz="1400" dirty="0"/>
              <a:t>Učebnice Elektrické měření – SNTL, 1981</a:t>
            </a:r>
          </a:p>
          <a:p>
            <a:pPr marL="109728" indent="0">
              <a:buNone/>
            </a:pPr>
            <a:endParaRPr lang="cs-CZ" sz="1400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D296F"/>
                </a:solidFill>
              </a:rPr>
              <a:t>Použitá </a:t>
            </a:r>
            <a:r>
              <a:rPr lang="cs-CZ" sz="3200" dirty="0" smtClean="0">
                <a:solidFill>
                  <a:srgbClr val="0D296F"/>
                </a:solidFill>
              </a:rPr>
              <a:t>literatura</a:t>
            </a:r>
            <a:endParaRPr lang="cs-CZ" sz="3200" dirty="0">
              <a:solidFill>
                <a:srgbClr val="0D2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</a:schemeClr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939559"/>
          </a:xfrm>
        </p:spPr>
        <p:txBody>
          <a:bodyPr>
            <a:noAutofit/>
          </a:bodyPr>
          <a:lstStyle/>
          <a:p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Druhy soustav</a:t>
            </a:r>
          </a:p>
          <a:p>
            <a:pPr lvl="1"/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Rezonanční </a:t>
            </a:r>
          </a:p>
          <a:p>
            <a:pPr lvl="2"/>
            <a:r>
              <a:rPr lang="cs-CZ" sz="1800" b="1" u="sng" dirty="0" smtClean="0">
                <a:solidFill>
                  <a:schemeClr val="accent2"/>
                </a:solidFill>
                <a:cs typeface="Arial" charset="0"/>
              </a:rPr>
              <a:t>Použití</a:t>
            </a:r>
          </a:p>
          <a:p>
            <a:pPr lvl="3"/>
            <a:r>
              <a:rPr lang="cs-CZ" sz="2400" dirty="0">
                <a:latin typeface="Arial" charset="0"/>
              </a:rPr>
              <a:t>měření </a:t>
            </a:r>
            <a:r>
              <a:rPr lang="cs-CZ" sz="2400" dirty="0" smtClean="0">
                <a:latin typeface="Arial" charset="0"/>
              </a:rPr>
              <a:t>frekvence – zejména průmyslového kmitočtu</a:t>
            </a:r>
            <a:endParaRPr lang="cs-CZ" sz="2400" dirty="0">
              <a:latin typeface="Arial" charset="0"/>
            </a:endParaRPr>
          </a:p>
          <a:p>
            <a:pPr lvl="1"/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Indukční</a:t>
            </a:r>
          </a:p>
          <a:p>
            <a:pPr lvl="2"/>
            <a:r>
              <a:rPr lang="cs-CZ" sz="1600" b="1" u="sng" dirty="0" smtClean="0">
                <a:solidFill>
                  <a:schemeClr val="accent2"/>
                </a:solidFill>
                <a:cs typeface="Arial" charset="0"/>
              </a:rPr>
              <a:t>Použití</a:t>
            </a:r>
            <a:endParaRPr lang="cs-CZ" sz="1600" b="1" u="sng" dirty="0">
              <a:solidFill>
                <a:schemeClr val="accent2"/>
              </a:solidFill>
              <a:cs typeface="Arial" charset="0"/>
            </a:endParaRPr>
          </a:p>
          <a:p>
            <a:pPr lvl="3"/>
            <a:r>
              <a:rPr lang="cs-CZ" sz="2400" dirty="0" smtClean="0">
                <a:latin typeface="Arial" charset="0"/>
              </a:rPr>
              <a:t>měření spotřeby </a:t>
            </a:r>
            <a:r>
              <a:rPr lang="cs-CZ" sz="2400" dirty="0" err="1" smtClean="0">
                <a:latin typeface="Arial" charset="0"/>
              </a:rPr>
              <a:t>el.energie</a:t>
            </a:r>
            <a:endParaRPr lang="cs-CZ" sz="2400" dirty="0" smtClean="0">
              <a:latin typeface="Arial" charset="0"/>
            </a:endParaRPr>
          </a:p>
          <a:p>
            <a:pPr lvl="4"/>
            <a:r>
              <a:rPr lang="cs-CZ" sz="2300" dirty="0" smtClean="0">
                <a:latin typeface="Arial" charset="0"/>
              </a:rPr>
              <a:t>1 fázové</a:t>
            </a:r>
          </a:p>
          <a:p>
            <a:pPr lvl="4"/>
            <a:r>
              <a:rPr lang="cs-CZ" sz="2300" dirty="0" smtClean="0">
                <a:latin typeface="Arial" charset="0"/>
              </a:rPr>
              <a:t>3 fázové</a:t>
            </a:r>
          </a:p>
          <a:p>
            <a:pPr lvl="4"/>
            <a:r>
              <a:rPr lang="cs-CZ" sz="2300" dirty="0" smtClean="0">
                <a:latin typeface="Arial" charset="0"/>
              </a:rPr>
              <a:t>činné</a:t>
            </a:r>
          </a:p>
          <a:p>
            <a:pPr lvl="4"/>
            <a:r>
              <a:rPr lang="cs-CZ" sz="2300" dirty="0" smtClean="0">
                <a:latin typeface="Arial" charset="0"/>
              </a:rPr>
              <a:t>jalové</a:t>
            </a:r>
            <a:endParaRPr lang="cs-CZ" sz="2300" dirty="0">
              <a:latin typeface="Arial" charset="0"/>
            </a:endParaRPr>
          </a:p>
          <a:p>
            <a:pPr lvl="1"/>
            <a:endParaRPr lang="cs-CZ" sz="2800" b="1" u="sng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>
                <a:solidFill>
                  <a:srgbClr val="0D296F"/>
                </a:solidFill>
              </a:rPr>
              <a:t>Měřicí soustavy</a:t>
            </a:r>
            <a:br>
              <a:rPr lang="cs-CZ" sz="1500" dirty="0" smtClean="0">
                <a:solidFill>
                  <a:srgbClr val="0D296F"/>
                </a:solidFill>
              </a:rPr>
            </a:b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52067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19"/>
          </a:xfrm>
        </p:spPr>
        <p:txBody>
          <a:bodyPr>
            <a:normAutofit/>
          </a:bodyPr>
          <a:lstStyle/>
          <a:p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Soustava rezonanční</a:t>
            </a:r>
            <a:endParaRPr lang="cs-CZ" sz="2800" b="1" u="sng" dirty="0">
              <a:solidFill>
                <a:schemeClr val="accent2"/>
              </a:solidFill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Soustava rezonanční</a:t>
            </a:r>
            <a:endParaRPr lang="cs-CZ" sz="1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2060848"/>
            <a:ext cx="453650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accent2"/>
                </a:solidFill>
              </a:rPr>
              <a:t>Konstrukce: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Měřicí ústrojí se skládá </a:t>
            </a:r>
            <a:r>
              <a:rPr lang="cs-CZ" dirty="0" smtClean="0"/>
              <a:t>z: elektromagnetu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jha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ocelových pružin </a:t>
            </a:r>
            <a:r>
              <a:rPr lang="cs-CZ" dirty="0"/>
              <a:t>(jazýčků), naladěných na mechanické rezonanční kmity pro určité </a:t>
            </a:r>
            <a:r>
              <a:rPr lang="cs-CZ" dirty="0" smtClean="0"/>
              <a:t>kmitočty měřených proudů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27061" r="48790" b="36739"/>
          <a:stretch/>
        </p:blipFill>
        <p:spPr bwMode="auto">
          <a:xfrm>
            <a:off x="5410067" y="2079483"/>
            <a:ext cx="3141406" cy="297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6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Soustava </a:t>
            </a:r>
            <a:r>
              <a:rPr lang="cs-CZ" sz="1500" dirty="0" smtClean="0">
                <a:solidFill>
                  <a:srgbClr val="0D296F"/>
                </a:solidFill>
              </a:rPr>
              <a:t>rezonanční</a:t>
            </a:r>
            <a:endParaRPr lang="cs-CZ" sz="1500" dirty="0">
              <a:solidFill>
                <a:srgbClr val="0D296F"/>
              </a:solidFill>
            </a:endParaRP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4392886"/>
            <a:ext cx="7416825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b="1" i="1" dirty="0" smtClean="0">
                <a:solidFill>
                  <a:schemeClr val="accent2"/>
                </a:solidFill>
              </a:rPr>
              <a:t>Princip činnosti:</a:t>
            </a: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 smtClean="0"/>
              <a:t>nejvíce se rozkmitá jazýček, jehož vlastní mechanický kmitočet je v rezonanci s kmitočtem síly, která jazýček rozkmitá –       tj. dvojnásobkem kmitočtu proudu cívky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5" r="61504"/>
          <a:stretch/>
        </p:blipFill>
        <p:spPr bwMode="auto">
          <a:xfrm>
            <a:off x="6968001" y="5373216"/>
            <a:ext cx="1694700" cy="13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4968552" cy="30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marL="365760" indent="-256032" algn="l" rtl="0" eaLnBrk="0" latinLnBrk="0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latinLnBrk="0" hangingPunct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latin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latinLnBrk="0" hangingPunct="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latinLnBrk="0" hangingPunct="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algn="just" eaLnBrk="1" hangingPunct="1"/>
            <a:r>
              <a:rPr lang="cs-CZ" b="1" i="1" dirty="0" smtClean="0">
                <a:solidFill>
                  <a:schemeClr val="accent2"/>
                </a:solidFill>
              </a:rPr>
              <a:t>Popis funkce:</a:t>
            </a:r>
            <a:endParaRPr lang="cs-CZ" b="1" dirty="0" smtClean="0">
              <a:solidFill>
                <a:schemeClr val="accent2"/>
              </a:solidFill>
            </a:endParaRPr>
          </a:p>
          <a:p>
            <a:r>
              <a:rPr lang="cs-CZ" dirty="0" smtClean="0"/>
              <a:t>jazýčky se uvádějí do elektromechanické rezonance střídavým magnetickým polem buzeným nepohyblivými cívkami.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4" t="20687" r="38985" b="36364"/>
          <a:stretch/>
        </p:blipFill>
        <p:spPr bwMode="auto">
          <a:xfrm>
            <a:off x="7859900" y="1052736"/>
            <a:ext cx="981074" cy="353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7" t="3381" b="-1"/>
          <a:stretch/>
        </p:blipFill>
        <p:spPr bwMode="auto">
          <a:xfrm>
            <a:off x="4716016" y="1628800"/>
            <a:ext cx="2948642" cy="180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Soustava rezonanční</a:t>
            </a: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052736"/>
            <a:ext cx="7272808" cy="515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b="1" i="1" dirty="0" smtClean="0">
                <a:solidFill>
                  <a:schemeClr val="accent2"/>
                </a:solidFill>
              </a:rPr>
              <a:t>Vlastnosti:</a:t>
            </a:r>
            <a:endParaRPr lang="cs-CZ" b="1" dirty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Měří kmitočet 16 – 1500 Hz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Přesnost až 0,2 % (běžně 0,5%)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Nutnost dodržet přibližné jmenovité napětí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Závislost na </a:t>
            </a:r>
          </a:p>
          <a:p>
            <a:pPr lvl="2">
              <a:buFont typeface="Arial" pitchFamily="34" charset="0"/>
              <a:buChar char="•"/>
            </a:pPr>
            <a:r>
              <a:rPr lang="cs-CZ" sz="2200" dirty="0" smtClean="0"/>
              <a:t>teplotě – změna pružnosti jazýčků</a:t>
            </a:r>
          </a:p>
          <a:p>
            <a:pPr lvl="2">
              <a:buFont typeface="Arial" pitchFamily="34" charset="0"/>
              <a:buChar char="•"/>
            </a:pPr>
            <a:r>
              <a:rPr lang="cs-CZ" sz="2200" dirty="0" smtClean="0"/>
              <a:t>chvění podložky</a:t>
            </a:r>
          </a:p>
          <a:p>
            <a:pPr algn="just"/>
            <a:r>
              <a:rPr lang="cs-CZ" b="1" i="1" dirty="0" smtClean="0">
                <a:solidFill>
                  <a:schemeClr val="accent2"/>
                </a:solidFill>
              </a:rPr>
              <a:t>Použití:</a:t>
            </a:r>
            <a:endParaRPr lang="cs-CZ" b="1" dirty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Měření průmyslových kmitočtů (50 Hz)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Otáčkoměry s úzkým rozsahem otáček</a:t>
            </a:r>
            <a:endParaRPr lang="cs-CZ" sz="2400" dirty="0"/>
          </a:p>
          <a:p>
            <a:pPr>
              <a:buFont typeface="Arial" pitchFamily="34" charset="0"/>
              <a:buChar char="•"/>
            </a:pPr>
            <a:r>
              <a:rPr lang="cs-CZ" b="1" i="1" dirty="0" smtClean="0">
                <a:solidFill>
                  <a:schemeClr val="accent2"/>
                </a:solidFill>
              </a:rPr>
              <a:t>Značka</a:t>
            </a:r>
            <a:r>
              <a:rPr lang="cs-CZ" b="1" i="1" dirty="0">
                <a:solidFill>
                  <a:schemeClr val="accent2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6" t="88393" r="22149" b="2030"/>
          <a:stretch/>
        </p:blipFill>
        <p:spPr bwMode="auto">
          <a:xfrm>
            <a:off x="2627784" y="5229200"/>
            <a:ext cx="878768" cy="86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79519"/>
          </a:xfrm>
        </p:spPr>
        <p:txBody>
          <a:bodyPr>
            <a:normAutofit/>
          </a:bodyPr>
          <a:lstStyle/>
          <a:p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Soustava indukční - </a:t>
            </a:r>
            <a:r>
              <a:rPr lang="cs-CZ" sz="2000" b="1" u="sng" dirty="0">
                <a:solidFill>
                  <a:schemeClr val="accent2"/>
                </a:solidFill>
                <a:cs typeface="Arial" charset="0"/>
              </a:rPr>
              <a:t>s polem </a:t>
            </a:r>
            <a:r>
              <a:rPr lang="cs-CZ" sz="2000" b="1" u="sng" dirty="0" smtClean="0">
                <a:solidFill>
                  <a:schemeClr val="accent2"/>
                </a:solidFill>
                <a:cs typeface="Arial" charset="0"/>
              </a:rPr>
              <a:t> postupným</a:t>
            </a:r>
            <a:endParaRPr lang="cs-CZ" sz="2800" b="1" u="sng" dirty="0">
              <a:solidFill>
                <a:schemeClr val="accent2"/>
              </a:solidFill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Soustava indukční</a:t>
            </a:r>
            <a:endParaRPr lang="cs-CZ" sz="1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1484784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accent2"/>
                </a:solidFill>
              </a:rPr>
              <a:t>Konstrukce: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2 elektromagnety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/>
              <a:t>malá vzduchová mezera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dirty="0" smtClean="0"/>
              <a:t>napěťová cívka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cs-CZ" dirty="0" smtClean="0"/>
              <a:t>hodně závitů, tenký drát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/>
              <a:t>velká vzduchová mezera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dirty="0" smtClean="0"/>
              <a:t>proudová cívka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cs-CZ" dirty="0" smtClean="0"/>
              <a:t>málo závitů, silný drát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hliníkový kotouč, počítadlo otáček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25779" r="15543" b="31958"/>
          <a:stretch/>
        </p:blipFill>
        <p:spPr bwMode="auto">
          <a:xfrm>
            <a:off x="5508104" y="1556792"/>
            <a:ext cx="3228975" cy="229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7544" y="4202877"/>
            <a:ext cx="5040560" cy="26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marL="365760" indent="-256032" algn="l" rtl="0" eaLnBrk="0" latinLnBrk="0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latinLnBrk="0" hangingPunct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latin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latinLnBrk="0" hangingPunct="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latinLnBrk="0" hangingPunct="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cs-CZ" b="1" i="1" dirty="0" smtClean="0">
                <a:solidFill>
                  <a:schemeClr val="accent2"/>
                </a:solidFill>
              </a:rPr>
              <a:t>Vlastnosti:</a:t>
            </a:r>
            <a:endParaRPr lang="cs-CZ" b="1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1800" b="1" dirty="0">
                <a:latin typeface="+mn-lt"/>
              </a:rPr>
              <a:t>velká přetížitelnost</a:t>
            </a:r>
            <a:r>
              <a:rPr lang="cs-CZ" sz="1800" dirty="0">
                <a:latin typeface="+mn-lt"/>
              </a:rPr>
              <a:t>, velká vlastní spotřeba, malá přesnost, velký vliv teploty a kmitočtu.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>
                <a:latin typeface="+mn-lt"/>
              </a:rPr>
              <a:t>měří pouze střídavou el. energii</a:t>
            </a:r>
          </a:p>
          <a:p>
            <a:pPr>
              <a:buFont typeface="Arial" pitchFamily="34" charset="0"/>
              <a:buChar char="•"/>
            </a:pPr>
            <a:r>
              <a:rPr lang="cs-CZ" b="1" i="1" dirty="0" smtClean="0">
                <a:solidFill>
                  <a:schemeClr val="accent2"/>
                </a:solidFill>
              </a:rPr>
              <a:t>Značka: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</p:txBody>
      </p:sp>
      <p:pic>
        <p:nvPicPr>
          <p:cNvPr id="8" name="Picture 5" descr="soustavy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25743"/>
            <a:ext cx="648072" cy="63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79" y="4196572"/>
            <a:ext cx="32004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Soustava </a:t>
            </a:r>
            <a:r>
              <a:rPr lang="cs-CZ" sz="1500" dirty="0" smtClean="0">
                <a:solidFill>
                  <a:srgbClr val="0D296F"/>
                </a:solidFill>
              </a:rPr>
              <a:t>indukční</a:t>
            </a:r>
            <a:endParaRPr lang="cs-CZ" sz="1500" dirty="0">
              <a:solidFill>
                <a:srgbClr val="0D296F"/>
              </a:solidFill>
            </a:endParaRP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764704"/>
            <a:ext cx="6768751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b="1" i="1" dirty="0" smtClean="0">
                <a:solidFill>
                  <a:schemeClr val="accent2"/>
                </a:solidFill>
              </a:rPr>
              <a:t>Princip činnosti:</a:t>
            </a:r>
            <a:endParaRPr lang="cs-CZ" b="1" dirty="0">
              <a:solidFill>
                <a:schemeClr val="accent2"/>
              </a:solidFill>
            </a:endParaRPr>
          </a:p>
          <a:p>
            <a:r>
              <a:rPr lang="cs-CZ" sz="2000" dirty="0"/>
              <a:t>proudy v cívkách elektromagnetu jsou fázově posunuty </a:t>
            </a:r>
            <a:endParaRPr lang="cs-CZ" sz="2000" dirty="0" smtClean="0"/>
          </a:p>
          <a:p>
            <a:r>
              <a:rPr lang="cs-CZ" sz="2000" dirty="0" smtClean="0"/>
              <a:t>vlivem prostorového </a:t>
            </a:r>
            <a:r>
              <a:rPr lang="cs-CZ" sz="2000" dirty="0"/>
              <a:t>rozmístění </a:t>
            </a:r>
            <a:r>
              <a:rPr lang="cs-CZ" sz="2000" dirty="0" smtClean="0"/>
              <a:t>jader vytvářejí </a:t>
            </a:r>
            <a:r>
              <a:rPr lang="cs-CZ" sz="2000" dirty="0"/>
              <a:t>postupné </a:t>
            </a:r>
            <a:r>
              <a:rPr lang="cs-CZ" sz="2000" dirty="0" smtClean="0"/>
              <a:t>magnetické pole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toto pole </a:t>
            </a:r>
            <a:r>
              <a:rPr lang="cs-CZ" sz="2000" dirty="0"/>
              <a:t>budí v </a:t>
            </a:r>
            <a:r>
              <a:rPr lang="cs-CZ" sz="2000" dirty="0" smtClean="0"/>
              <a:t>kotouči vířivé </a:t>
            </a:r>
            <a:r>
              <a:rPr lang="cs-CZ" sz="2000" dirty="0"/>
              <a:t>proudy, jež způsobují </a:t>
            </a:r>
            <a:r>
              <a:rPr lang="cs-CZ" sz="2000" dirty="0" smtClean="0"/>
              <a:t>točivý </a:t>
            </a:r>
            <a:r>
              <a:rPr lang="da-DK" sz="2000" dirty="0" smtClean="0"/>
              <a:t>momen</a:t>
            </a:r>
            <a:r>
              <a:rPr lang="cs-CZ" sz="2000" dirty="0" smtClean="0"/>
              <a:t>t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9552" y="2996952"/>
            <a:ext cx="5328592" cy="33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marL="365760" indent="-256032" algn="l" rtl="0" eaLnBrk="0" latinLnBrk="0" hangingPunc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latinLnBrk="0" hangingPunct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latin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latinLnBrk="0" hangingPunct="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latinLnBrk="0" hangingPunct="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algn="just" eaLnBrk="1" hangingPunct="1"/>
            <a:r>
              <a:rPr lang="cs-CZ" b="1" i="1" dirty="0" smtClean="0">
                <a:solidFill>
                  <a:schemeClr val="accent2"/>
                </a:solidFill>
              </a:rPr>
              <a:t>Popis funkce:</a:t>
            </a:r>
          </a:p>
          <a:p>
            <a:r>
              <a:rPr lang="cs-CZ" sz="2000" dirty="0" smtClean="0"/>
              <a:t>při </a:t>
            </a:r>
            <a:r>
              <a:rPr lang="cs-CZ" sz="2000" dirty="0"/>
              <a:t>měření spotřeby elektrické energie </a:t>
            </a:r>
            <a:r>
              <a:rPr lang="cs-CZ" sz="2000" dirty="0" smtClean="0"/>
              <a:t>je proudová cívka spojena </a:t>
            </a:r>
            <a:r>
              <a:rPr lang="cs-CZ" sz="2000" dirty="0"/>
              <a:t>se sítí v sérii se </a:t>
            </a:r>
            <a:r>
              <a:rPr lang="cs-CZ" sz="2000" dirty="0" smtClean="0"/>
              <a:t>spotřebičem</a:t>
            </a:r>
          </a:p>
          <a:p>
            <a:r>
              <a:rPr lang="cs-CZ" sz="2000" dirty="0" smtClean="0"/>
              <a:t>napěťová </a:t>
            </a:r>
            <a:r>
              <a:rPr lang="cs-CZ" sz="2000" dirty="0"/>
              <a:t>cívka se </a:t>
            </a:r>
            <a:r>
              <a:rPr lang="cs-CZ" sz="2000" dirty="0" smtClean="0"/>
              <a:t>připojí </a:t>
            </a:r>
            <a:r>
              <a:rPr lang="cs-CZ" sz="2000" dirty="0"/>
              <a:t>k síti </a:t>
            </a:r>
            <a:r>
              <a:rPr lang="cs-CZ" sz="2000" dirty="0" smtClean="0"/>
              <a:t>paralelně</a:t>
            </a:r>
          </a:p>
          <a:p>
            <a:r>
              <a:rPr lang="cs-CZ" sz="2000" dirty="0" smtClean="0"/>
              <a:t>počítadlo</a:t>
            </a:r>
            <a:r>
              <a:rPr lang="cs-CZ" sz="2000" dirty="0"/>
              <a:t> </a:t>
            </a:r>
            <a:r>
              <a:rPr lang="cs-CZ" sz="2000" dirty="0" smtClean="0"/>
              <a:t>zaznamenává </a:t>
            </a:r>
            <a:r>
              <a:rPr lang="cs-CZ" sz="2000" dirty="0"/>
              <a:t>spotřebovanou elektrickou energii </a:t>
            </a:r>
            <a:endParaRPr lang="cs-CZ" sz="2000" dirty="0" smtClean="0"/>
          </a:p>
          <a:p>
            <a:r>
              <a:rPr lang="cs-CZ" sz="2000" dirty="0" smtClean="0"/>
              <a:t>obvykle v kilowatthodinách – kWh</a:t>
            </a:r>
          </a:p>
          <a:p>
            <a:pPr marL="765810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sz="1400" dirty="0"/>
              <a:t>v </a:t>
            </a:r>
            <a:r>
              <a:rPr lang="cs-CZ" sz="1400" dirty="0" smtClean="0"/>
              <a:t>třífázovém </a:t>
            </a:r>
            <a:r>
              <a:rPr lang="cs-CZ" sz="1400" dirty="0"/>
              <a:t>elektroměru jsou napěťové i proudové cívky </a:t>
            </a:r>
            <a:r>
              <a:rPr lang="cs-CZ" sz="1400" dirty="0" smtClean="0"/>
              <a:t>tři</a:t>
            </a:r>
            <a:endParaRPr 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636912"/>
            <a:ext cx="3240360" cy="41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Vyjmenuj známé měřicí soustavy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Popiš konstrukci některé ze soustav</a:t>
            </a:r>
            <a:endParaRPr lang="cs-CZ" sz="1400" dirty="0" smtClean="0"/>
          </a:p>
          <a:p>
            <a:r>
              <a:rPr lang="cs-CZ" dirty="0" smtClean="0"/>
              <a:t>Popiš princip funkce </a:t>
            </a:r>
            <a:r>
              <a:rPr lang="cs-CZ" sz="1400" dirty="0"/>
              <a:t>1. soustavy</a:t>
            </a:r>
          </a:p>
          <a:p>
            <a:r>
              <a:rPr lang="cs-CZ" dirty="0" smtClean="0"/>
              <a:t>Nakresli značky na měřicím přístroji </a:t>
            </a:r>
            <a:r>
              <a:rPr lang="cs-CZ" sz="1400" dirty="0"/>
              <a:t>1. soustavy</a:t>
            </a:r>
          </a:p>
          <a:p>
            <a:r>
              <a:rPr lang="cs-CZ" dirty="0" smtClean="0"/>
              <a:t>Vyjmenuj </a:t>
            </a:r>
            <a:r>
              <a:rPr lang="cs-CZ" dirty="0"/>
              <a:t>použití soustavy </a:t>
            </a:r>
            <a:r>
              <a:rPr lang="cs-CZ" sz="1400" dirty="0"/>
              <a:t>1. soustavy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/>
              <a:t>Aktivita pro žáky – otázky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3917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Dopiš chybějící slova:</a:t>
            </a:r>
          </a:p>
          <a:p>
            <a:r>
              <a:rPr lang="cs-CZ" sz="2800" dirty="0"/>
              <a:t>proudy v cívkách elektromagnetu jsou </a:t>
            </a:r>
            <a:r>
              <a:rPr lang="cs-CZ" sz="2800" dirty="0" smtClean="0"/>
              <a:t>……………………..   …………………….</a:t>
            </a:r>
            <a:endParaRPr lang="cs-CZ" sz="2800" dirty="0"/>
          </a:p>
          <a:p>
            <a:r>
              <a:rPr lang="cs-CZ" sz="2800" dirty="0"/>
              <a:t>vlivem </a:t>
            </a:r>
            <a:r>
              <a:rPr lang="cs-CZ" sz="2800" dirty="0" smtClean="0"/>
              <a:t>……………… ………………jader vytvářejí ………………. magnetické </a:t>
            </a:r>
            <a:r>
              <a:rPr lang="cs-CZ" sz="2800" dirty="0"/>
              <a:t>pole. </a:t>
            </a:r>
          </a:p>
          <a:p>
            <a:r>
              <a:rPr lang="cs-CZ" sz="2800" dirty="0"/>
              <a:t>toto pole budí v kotouči </a:t>
            </a:r>
            <a:r>
              <a:rPr lang="cs-CZ" sz="2800" dirty="0" smtClean="0"/>
              <a:t>……….. </a:t>
            </a:r>
            <a:r>
              <a:rPr lang="cs-CZ" sz="2800" dirty="0"/>
              <a:t>……….. </a:t>
            </a:r>
            <a:r>
              <a:rPr lang="cs-CZ" sz="2800" dirty="0" smtClean="0"/>
              <a:t>, </a:t>
            </a:r>
            <a:r>
              <a:rPr lang="cs-CZ" sz="2800" dirty="0"/>
              <a:t>jež ……….. </a:t>
            </a:r>
            <a:r>
              <a:rPr lang="cs-CZ" sz="2800" dirty="0" smtClean="0"/>
              <a:t>točivý </a:t>
            </a:r>
            <a:r>
              <a:rPr lang="da-DK" sz="2800" dirty="0"/>
              <a:t>momen</a:t>
            </a:r>
            <a:r>
              <a:rPr lang="cs-CZ" sz="2800" dirty="0"/>
              <a:t>t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/>
              <a:t>Aktivita pro </a:t>
            </a:r>
            <a:r>
              <a:rPr lang="cs-CZ" sz="1500" smtClean="0"/>
              <a:t>žáky –otázky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3435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1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763</Words>
  <Application>Microsoft Office PowerPoint</Application>
  <PresentationFormat>Předvádění na obrazovce (4:3)</PresentationFormat>
  <Paragraphs>187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Anglicky v odborných předmětech "Support of teaching technical subjects in English“</vt:lpstr>
      <vt:lpstr>Měřicí soustavy </vt:lpstr>
      <vt:lpstr>Soustava rezonanční</vt:lpstr>
      <vt:lpstr>Soustava rezonanční</vt:lpstr>
      <vt:lpstr>Soustava rezonanční</vt:lpstr>
      <vt:lpstr>Soustava indukční</vt:lpstr>
      <vt:lpstr>Soustava indukční</vt:lpstr>
      <vt:lpstr>Aktivita pro žáky – otázky</vt:lpstr>
      <vt:lpstr>Aktivita pro žáky –otázky</vt:lpstr>
      <vt:lpstr>Použitá literatura</vt:lpstr>
    </vt:vector>
  </TitlesOfParts>
  <Company>SPS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jaroslav.bernkopf</cp:lastModifiedBy>
  <cp:revision>79</cp:revision>
  <dcterms:created xsi:type="dcterms:W3CDTF">2011-08-12T09:23:29Z</dcterms:created>
  <dcterms:modified xsi:type="dcterms:W3CDTF">2014-10-24T09:05:59Z</dcterms:modified>
</cp:coreProperties>
</file>