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70" r:id="rId4"/>
    <p:sldId id="272" r:id="rId5"/>
    <p:sldId id="268" r:id="rId6"/>
    <p:sldId id="261" r:id="rId7"/>
    <p:sldId id="265" r:id="rId8"/>
    <p:sldId id="266" r:id="rId9"/>
    <p:sldId id="262" r:id="rId10"/>
    <p:sldId id="273" r:id="rId11"/>
    <p:sldId id="25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92" autoAdjust="0"/>
  </p:normalViewPr>
  <p:slideViewPr>
    <p:cSldViewPr>
      <p:cViewPr varScale="1">
        <p:scale>
          <a:sx n="131" d="100"/>
          <a:sy n="131" d="100"/>
        </p:scale>
        <p:origin x="10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3BAF-DD67-4280-8C94-0EA85606DD9E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F237C-D758-4BC6-BE95-82B5FDC21F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298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FCBB7-AA18-46C4-BE24-04D550069166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F4F51-3247-497D-9ABE-94627A9A9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36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Slovník:</a:t>
            </a:r>
          </a:p>
          <a:p>
            <a:r>
              <a:rPr lang="cs-CZ" dirty="0" smtClean="0"/>
              <a:t>Cívka</a:t>
            </a:r>
          </a:p>
          <a:p>
            <a:r>
              <a:rPr lang="cs-CZ" dirty="0" smtClean="0"/>
              <a:t>magnet</a:t>
            </a:r>
          </a:p>
          <a:p>
            <a:r>
              <a:rPr lang="cs-CZ" dirty="0" smtClean="0"/>
              <a:t>ručička</a:t>
            </a:r>
          </a:p>
          <a:p>
            <a:r>
              <a:rPr lang="cs-CZ" dirty="0" smtClean="0"/>
              <a:t>pružinka,</a:t>
            </a:r>
          </a:p>
          <a:p>
            <a:r>
              <a:rPr lang="cs-CZ" b="1" dirty="0" smtClean="0"/>
              <a:t>Frazeologie:</a:t>
            </a:r>
          </a:p>
          <a:p>
            <a:r>
              <a:rPr lang="cs-CZ" dirty="0" smtClean="0"/>
              <a:t>přívod proudu </a:t>
            </a:r>
          </a:p>
          <a:p>
            <a:r>
              <a:rPr lang="cs-CZ" dirty="0" smtClean="0"/>
              <a:t>otočně umístěn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4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Slovník:</a:t>
            </a:r>
          </a:p>
          <a:p>
            <a:r>
              <a:rPr lang="cs-CZ" dirty="0" smtClean="0"/>
              <a:t> elektrický proud</a:t>
            </a:r>
          </a:p>
          <a:p>
            <a:r>
              <a:rPr lang="cs-CZ" dirty="0" smtClean="0"/>
              <a:t>magnetické pole</a:t>
            </a:r>
          </a:p>
          <a:p>
            <a:r>
              <a:rPr lang="cs-CZ" dirty="0" smtClean="0"/>
              <a:t>Permanentní magnet </a:t>
            </a:r>
          </a:p>
          <a:p>
            <a:r>
              <a:rPr lang="cs-CZ" dirty="0" smtClean="0"/>
              <a:t>indukční křivky 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Frazeologie:</a:t>
            </a:r>
          </a:p>
          <a:p>
            <a:r>
              <a:rPr lang="cs-CZ" dirty="0" smtClean="0"/>
              <a:t>Prochází-li nepohyblivou cívkou </a:t>
            </a:r>
          </a:p>
          <a:p>
            <a:r>
              <a:rPr lang="cs-CZ" dirty="0" smtClean="0"/>
              <a:t>magnetické pole cívky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5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Slovník:</a:t>
            </a:r>
          </a:p>
          <a:p>
            <a:r>
              <a:rPr lang="cs-CZ" dirty="0" smtClean="0"/>
              <a:t> stejnosměrné hodnoty napětí a proudu</a:t>
            </a:r>
          </a:p>
          <a:p>
            <a:r>
              <a:rPr lang="cs-CZ" sz="1200" dirty="0" smtClean="0"/>
              <a:t>Jednoduchost</a:t>
            </a:r>
          </a:p>
          <a:p>
            <a:endParaRPr lang="cs-CZ" dirty="0" smtClean="0"/>
          </a:p>
          <a:p>
            <a:r>
              <a:rPr lang="cs-CZ" b="1" dirty="0" smtClean="0"/>
              <a:t>Frazeologie:</a:t>
            </a:r>
          </a:p>
          <a:p>
            <a:r>
              <a:rPr lang="cs-CZ" sz="1200" dirty="0" smtClean="0"/>
              <a:t>Choulostivé na cizí magnetické pole</a:t>
            </a:r>
            <a:endParaRPr lang="cs-CZ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 smtClean="0"/>
              <a:t>V elektrické výzbroji motorových vozidel</a:t>
            </a:r>
            <a:endParaRPr lang="cs-CZ" sz="19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58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Slovník:</a:t>
            </a:r>
          </a:p>
          <a:p>
            <a:r>
              <a:rPr lang="cs-CZ" dirty="0" smtClean="0"/>
              <a:t> pólový nástavec magnetu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Frazeologie:</a:t>
            </a:r>
          </a:p>
          <a:p>
            <a:r>
              <a:rPr lang="cs-CZ" dirty="0" smtClean="0"/>
              <a:t>otočně umístěna cívka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drží ručičku na nule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4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Slovník:</a:t>
            </a:r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b="1" dirty="0" smtClean="0"/>
              <a:t>Frazeologie:</a:t>
            </a:r>
          </a:p>
          <a:p>
            <a:r>
              <a:rPr lang="cs-CZ" dirty="0" smtClean="0"/>
              <a:t>Průchodem proudu cívkou se vytvoří magnetické pole cívky</a:t>
            </a:r>
          </a:p>
          <a:p>
            <a:r>
              <a:rPr lang="cs-CZ" dirty="0" smtClean="0"/>
              <a:t>aby se směr jejího magnetického toku shodoval se směrem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5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Slovník:</a:t>
            </a:r>
          </a:p>
          <a:p>
            <a:r>
              <a:rPr lang="cs-CZ" dirty="0" smtClean="0"/>
              <a:t> malá vlastní spotřeba </a:t>
            </a:r>
          </a:p>
          <a:p>
            <a:r>
              <a:rPr lang="cs-CZ" dirty="0" smtClean="0"/>
              <a:t>hrubé mechanické a elektrické zacházení,</a:t>
            </a:r>
          </a:p>
          <a:p>
            <a:endParaRPr lang="cs-CZ" dirty="0" smtClean="0"/>
          </a:p>
          <a:p>
            <a:r>
              <a:rPr lang="cs-CZ" b="1" dirty="0" smtClean="0"/>
              <a:t>Frazeologie:</a:t>
            </a:r>
          </a:p>
          <a:p>
            <a:endParaRPr lang="cs-CZ" dirty="0" smtClean="0"/>
          </a:p>
          <a:p>
            <a:r>
              <a:rPr lang="cs-CZ" dirty="0" smtClean="0"/>
              <a:t>Stupnice je lineární</a:t>
            </a:r>
          </a:p>
          <a:p>
            <a:r>
              <a:rPr lang="cs-CZ" sz="1200" dirty="0" smtClean="0"/>
              <a:t>nepřímo pro měření dalších veličin.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470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 </a:t>
            </a:r>
            <a:r>
              <a:rPr lang="cs-CZ" sz="1200" b="1" dirty="0" smtClean="0"/>
              <a:t>Magnetoelektrický přístroj  - s otočnou cívkou</a:t>
            </a:r>
            <a:r>
              <a:rPr lang="cs-CZ" sz="120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cs typeface="Times New Roman" pitchFamily="18" charset="0"/>
              </a:rPr>
              <a:t>Magnetoelektrický přístroj s vestavěným izolovaným termočlánkem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měření nesinusových proudů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Frazeologie: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436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Slovník:</a:t>
            </a:r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b="1" dirty="0" smtClean="0"/>
              <a:t>Frazeologie:</a:t>
            </a:r>
          </a:p>
          <a:p>
            <a:r>
              <a:rPr lang="cs-CZ" dirty="0" smtClean="0"/>
              <a:t>Popiš konstrukci </a:t>
            </a:r>
          </a:p>
          <a:p>
            <a:r>
              <a:rPr lang="cs-CZ" dirty="0" smtClean="0"/>
              <a:t>Popiš princip funkce </a:t>
            </a:r>
          </a:p>
          <a:p>
            <a:r>
              <a:rPr lang="cs-CZ" dirty="0" smtClean="0"/>
              <a:t>Nakresli značky na měřicím přístroji </a:t>
            </a:r>
          </a:p>
          <a:p>
            <a:r>
              <a:rPr lang="cs-CZ" dirty="0" smtClean="0"/>
              <a:t>Vyjmenuj použití soustavy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82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Slovník:</a:t>
            </a:r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b="1" dirty="0" smtClean="0"/>
              <a:t>Frazeologie: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8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grpSp>
        <p:nvGrpSpPr>
          <p:cNvPr id="2" name="Skupina 1"/>
          <p:cNvGrpSpPr/>
          <p:nvPr/>
        </p:nvGrpSpPr>
        <p:grpSpPr>
          <a:xfrm>
            <a:off x="-9518" y="4935677"/>
            <a:ext cx="9160605" cy="1997474"/>
            <a:chOff x="-33596" y="4907042"/>
            <a:chExt cx="9060466" cy="2122941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56882" y="4907042"/>
              <a:ext cx="8969988" cy="997597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D3388B-F0CD-4BB8-BA18-2F59857B3D64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388B-F0CD-4BB8-BA18-2F59857B3D64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388B-F0CD-4BB8-BA18-2F59857B3D64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87832"/>
          </a:xfrm>
        </p:spPr>
        <p:txBody>
          <a:bodyPr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732240" y="6381328"/>
            <a:ext cx="1920240" cy="365760"/>
          </a:xfrm>
        </p:spPr>
        <p:txBody>
          <a:bodyPr/>
          <a:lstStyle/>
          <a:p>
            <a:fld id="{53D3388B-F0CD-4BB8-BA18-2F59857B3D64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355976" y="6381328"/>
            <a:ext cx="2350681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388B-F0CD-4BB8-BA18-2F59857B3D64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388B-F0CD-4BB8-BA18-2F59857B3D64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388B-F0CD-4BB8-BA18-2F59857B3D64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388B-F0CD-4BB8-BA18-2F59857B3D64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388B-F0CD-4BB8-BA18-2F59857B3D64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D3388B-F0CD-4BB8-BA18-2F59857B3D64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D3388B-F0CD-4BB8-BA18-2F59857B3D64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</a:schemeClr>
            </a:gs>
            <a:gs pos="3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65113" y="4628179"/>
            <a:ext cx="3600400" cy="17281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D3388B-F0CD-4BB8-BA18-2F59857B3D64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eu/provadeci-dokument-k-op-vzdelavani-pro-konkurenceschopnos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6"/>
          <p:cNvSpPr txBox="1">
            <a:spLocks/>
          </p:cNvSpPr>
          <p:nvPr/>
        </p:nvSpPr>
        <p:spPr>
          <a:xfrm>
            <a:off x="1331641" y="260648"/>
            <a:ext cx="6480720" cy="1296143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  <a:reflection stA="63000" endPos="0" dir="5400000" sy="-100000" algn="bl" rotWithShape="0"/>
          </a:effectLst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cs-CZ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624736" cy="10126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sz="3200" dirty="0" smtClean="0">
                <a:solidFill>
                  <a:srgbClr val="0D296F"/>
                </a:solidFill>
                <a:effectLst/>
              </a:rPr>
              <a:t>Anglicky v odborných předmětech</a:t>
            </a:r>
            <a:r>
              <a:rPr lang="cs-CZ" sz="3200" dirty="0" smtClean="0">
                <a:solidFill>
                  <a:srgbClr val="0D296F"/>
                </a:solidFill>
              </a:rPr>
              <a:t/>
            </a:r>
            <a:br>
              <a:rPr lang="cs-CZ" sz="3200" dirty="0" smtClean="0">
                <a:solidFill>
                  <a:srgbClr val="0D296F"/>
                </a:solidFill>
              </a:rPr>
            </a:br>
            <a:r>
              <a:rPr lang="cs-CZ" sz="2200" dirty="0" smtClean="0">
                <a:solidFill>
                  <a:srgbClr val="0D296F"/>
                </a:solidFill>
              </a:rPr>
              <a:t>"Support </a:t>
            </a:r>
            <a:r>
              <a:rPr lang="cs-CZ" sz="2200" dirty="0" err="1" smtClean="0">
                <a:solidFill>
                  <a:srgbClr val="0D296F"/>
                </a:solidFill>
              </a:rPr>
              <a:t>of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teaching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technical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subjects</a:t>
            </a:r>
            <a:r>
              <a:rPr lang="cs-CZ" sz="2200" dirty="0" smtClean="0">
                <a:solidFill>
                  <a:srgbClr val="0D296F"/>
                </a:solidFill>
              </a:rPr>
              <a:t> in </a:t>
            </a:r>
            <a:r>
              <a:rPr lang="cs-CZ" sz="2200" dirty="0" err="1" smtClean="0">
                <a:solidFill>
                  <a:srgbClr val="0D296F"/>
                </a:solidFill>
              </a:rPr>
              <a:t>English</a:t>
            </a:r>
            <a:r>
              <a:rPr lang="cs-CZ" sz="2200" dirty="0" smtClean="0">
                <a:solidFill>
                  <a:srgbClr val="0D296F"/>
                </a:solidFill>
              </a:rPr>
              <a:t>“</a:t>
            </a:r>
            <a:endParaRPr lang="cs-CZ" sz="2200" dirty="0">
              <a:solidFill>
                <a:srgbClr val="0D296F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772400" cy="1800200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1600" b="1" dirty="0" smtClean="0">
                <a:solidFill>
                  <a:srgbClr val="0D296F"/>
                </a:solidFill>
              </a:rPr>
              <a:t>Výukový program:  Mechanik - elektrotechnik</a:t>
            </a:r>
          </a:p>
          <a:p>
            <a:pPr algn="l"/>
            <a:endParaRPr lang="cs-CZ" sz="1600" b="1" dirty="0">
              <a:solidFill>
                <a:srgbClr val="0D296F"/>
              </a:solidFill>
            </a:endParaRPr>
          </a:p>
          <a:p>
            <a:pPr algn="l"/>
            <a:r>
              <a:rPr lang="cs-CZ" sz="1600" b="1" dirty="0" smtClean="0">
                <a:solidFill>
                  <a:srgbClr val="0D296F"/>
                </a:solidFill>
              </a:rPr>
              <a:t>Název programu: 	Základy elektrotechniky</a:t>
            </a:r>
          </a:p>
          <a:p>
            <a:pPr algn="l"/>
            <a:r>
              <a:rPr lang="cs-CZ" sz="1600" b="1" dirty="0">
                <a:solidFill>
                  <a:srgbClr val="0D296F"/>
                </a:solidFill>
              </a:rPr>
              <a:t>	</a:t>
            </a:r>
            <a:r>
              <a:rPr lang="cs-CZ" sz="1600" b="1" dirty="0" smtClean="0">
                <a:solidFill>
                  <a:srgbClr val="0D296F"/>
                </a:solidFill>
              </a:rPr>
              <a:t>	II. ročník, Měřicí soustavy 1</a:t>
            </a:r>
          </a:p>
          <a:p>
            <a:pPr algn="l"/>
            <a:r>
              <a:rPr lang="cs-CZ" sz="1600" b="1" dirty="0" smtClean="0">
                <a:solidFill>
                  <a:srgbClr val="0D296F"/>
                </a:solidFill>
              </a:rPr>
              <a:t>		</a:t>
            </a:r>
          </a:p>
          <a:p>
            <a:pPr algn="l"/>
            <a:r>
              <a:rPr lang="cs-CZ" sz="1600" b="1" dirty="0" smtClean="0">
                <a:solidFill>
                  <a:srgbClr val="0D296F"/>
                </a:solidFill>
              </a:rPr>
              <a:t>Vypracoval</a:t>
            </a:r>
            <a:r>
              <a:rPr lang="cs-CZ" sz="2000" b="1" dirty="0" smtClean="0">
                <a:solidFill>
                  <a:srgbClr val="0D296F"/>
                </a:solidFill>
              </a:rPr>
              <a:t>: Ing. Jiří Smílek</a:t>
            </a:r>
            <a:endParaRPr lang="cs-CZ" sz="2000" b="1" dirty="0">
              <a:solidFill>
                <a:srgbClr val="0D296F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9742"/>
            <a:ext cx="5836932" cy="95097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95536" y="5877272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b="1" dirty="0">
                <a:solidFill>
                  <a:schemeClr val="bg1"/>
                </a:solidFill>
              </a:rPr>
              <a:t>Projekt Anglicky v odborných předmětech, </a:t>
            </a:r>
            <a:r>
              <a:rPr lang="cs-CZ" sz="1400" b="1" dirty="0" smtClean="0">
                <a:solidFill>
                  <a:schemeClr val="bg1"/>
                </a:solidFill>
              </a:rPr>
              <a:t>CZ.1.07/1.3.09/04.0002</a:t>
            </a:r>
          </a:p>
          <a:p>
            <a:pPr algn="ctr">
              <a:lnSpc>
                <a:spcPct val="150000"/>
              </a:lnSpc>
            </a:pPr>
            <a:r>
              <a:rPr lang="cs-CZ" sz="1400" b="1" dirty="0" smtClean="0">
                <a:solidFill>
                  <a:schemeClr val="bg1"/>
                </a:solidFill>
              </a:rPr>
              <a:t>je </a:t>
            </a:r>
            <a:r>
              <a:rPr lang="cs-CZ" sz="1400" b="1" dirty="0">
                <a:solidFill>
                  <a:schemeClr val="bg1"/>
                </a:solidFill>
              </a:rPr>
              <a:t>spolufinancován Evropským sociálním fondem a státním rozpočtem České </a:t>
            </a:r>
            <a:r>
              <a:rPr lang="cs-CZ" sz="1400" b="1" dirty="0" smtClean="0">
                <a:solidFill>
                  <a:schemeClr val="bg1"/>
                </a:solidFill>
              </a:rPr>
              <a:t>republiky.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Popiš konstrukci </a:t>
            </a:r>
            <a:r>
              <a:rPr lang="cs-CZ" sz="1400" dirty="0" smtClean="0"/>
              <a:t>2. soustavy</a:t>
            </a:r>
          </a:p>
          <a:p>
            <a:r>
              <a:rPr lang="cs-CZ" dirty="0" smtClean="0"/>
              <a:t>Popiš princip funkce </a:t>
            </a:r>
            <a:r>
              <a:rPr lang="cs-CZ" sz="1400" dirty="0" smtClean="0"/>
              <a:t>2. </a:t>
            </a:r>
            <a:r>
              <a:rPr lang="cs-CZ" sz="1400" dirty="0"/>
              <a:t>soustavy</a:t>
            </a:r>
          </a:p>
          <a:p>
            <a:r>
              <a:rPr lang="cs-CZ" dirty="0" smtClean="0"/>
              <a:t>Nakresli značky na měřicím přístroji </a:t>
            </a:r>
            <a:r>
              <a:rPr lang="cs-CZ" sz="1400" dirty="0" smtClean="0"/>
              <a:t>2. </a:t>
            </a:r>
            <a:r>
              <a:rPr lang="cs-CZ" sz="1400" dirty="0"/>
              <a:t>soustavy</a:t>
            </a:r>
          </a:p>
          <a:p>
            <a:r>
              <a:rPr lang="cs-CZ" dirty="0" smtClean="0"/>
              <a:t>Vyjmenuj </a:t>
            </a:r>
            <a:r>
              <a:rPr lang="cs-CZ" dirty="0"/>
              <a:t>použití soustavy </a:t>
            </a:r>
            <a:r>
              <a:rPr lang="cs-CZ" sz="1400" dirty="0" smtClean="0"/>
              <a:t>2. </a:t>
            </a:r>
            <a:r>
              <a:rPr lang="cs-CZ" sz="1400" dirty="0"/>
              <a:t>soustavy</a:t>
            </a:r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 smtClean="0"/>
              <a:t>Aktivita pro </a:t>
            </a:r>
            <a:r>
              <a:rPr lang="cs-CZ" sz="1500" smtClean="0"/>
              <a:t>žáky –otázky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3435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 smtClean="0"/>
              <a:t>Mužík</a:t>
            </a:r>
            <a:r>
              <a:rPr lang="cs-CZ" sz="1400" dirty="0"/>
              <a:t>, J. </a:t>
            </a:r>
            <a:r>
              <a:rPr lang="cs-CZ" sz="1400" i="1" dirty="0"/>
              <a:t>Management ve vzdělávání dospělých.</a:t>
            </a:r>
            <a:r>
              <a:rPr lang="cs-CZ" sz="1400" dirty="0"/>
              <a:t> Praha: EUROLEX BOHEMIA, 2000. ISBN 80-7361-269-7.</a:t>
            </a:r>
          </a:p>
          <a:p>
            <a:r>
              <a:rPr lang="cs-CZ" sz="1400" dirty="0"/>
              <a:t>Operační program Vzdělávání pro konkurenceschopnost, ESF 2007 – 2013.</a:t>
            </a:r>
          </a:p>
          <a:p>
            <a:r>
              <a:rPr lang="cs-CZ" sz="1400" dirty="0"/>
              <a:t>Dostupné na: </a:t>
            </a:r>
            <a:r>
              <a:rPr lang="cs-CZ" sz="1400" u="sng" dirty="0">
                <a:hlinkClick r:id="rId2"/>
              </a:rPr>
              <a:t>http://</a:t>
            </a:r>
            <a:r>
              <a:rPr lang="cs-CZ" sz="1400" u="sng" dirty="0" smtClean="0">
                <a:hlinkClick r:id="rId2"/>
              </a:rPr>
              <a:t>www.msmt.cz/eu/provadeci-dokument-k-op-vzdelavani-pro-konkurenceschopnost</a:t>
            </a:r>
            <a:endParaRPr lang="cs-CZ" sz="1400" u="sng" dirty="0" smtClean="0"/>
          </a:p>
          <a:p>
            <a:r>
              <a:rPr lang="cs-CZ" sz="1400" dirty="0"/>
              <a:t>Učebnice Elektrická měření – Ing. Pavel </a:t>
            </a:r>
            <a:r>
              <a:rPr lang="cs-CZ" sz="1400" dirty="0" err="1" smtClean="0"/>
              <a:t>Vylegala</a:t>
            </a:r>
            <a:r>
              <a:rPr lang="cs-CZ" sz="1400" dirty="0" smtClean="0"/>
              <a:t>, </a:t>
            </a:r>
            <a:r>
              <a:rPr lang="cs-CZ" sz="1400" dirty="0"/>
              <a:t>SŠE Ostrava, 2006</a:t>
            </a:r>
          </a:p>
          <a:p>
            <a:r>
              <a:rPr lang="cs-CZ" sz="1400" dirty="0"/>
              <a:t>Učebnice Elektrické měření – SNTL, 1981</a:t>
            </a:r>
          </a:p>
          <a:p>
            <a:pPr marL="109728" indent="0">
              <a:buNone/>
            </a:pPr>
            <a:endParaRPr lang="cs-CZ" sz="1400" dirty="0"/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D296F"/>
                </a:solidFill>
              </a:rPr>
              <a:t>Použitá </a:t>
            </a:r>
            <a:r>
              <a:rPr lang="cs-CZ" sz="3200" dirty="0" smtClean="0">
                <a:solidFill>
                  <a:srgbClr val="0D296F"/>
                </a:solidFill>
              </a:rPr>
              <a:t>literatura</a:t>
            </a:r>
            <a:endParaRPr lang="cs-CZ" sz="3200" dirty="0">
              <a:solidFill>
                <a:srgbClr val="0D29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19"/>
          </a:xfrm>
        </p:spPr>
        <p:txBody>
          <a:bodyPr>
            <a:normAutofit/>
          </a:bodyPr>
          <a:lstStyle/>
          <a:p>
            <a:r>
              <a:rPr lang="cs-CZ" sz="2800" b="1" u="sng" dirty="0" smtClean="0">
                <a:solidFill>
                  <a:schemeClr val="accent2"/>
                </a:solidFill>
                <a:cs typeface="Arial" charset="0"/>
              </a:rPr>
              <a:t>Soustava s otočným magnetem</a:t>
            </a:r>
            <a:endParaRPr lang="cs-CZ" sz="2800" b="1" u="sng" dirty="0">
              <a:solidFill>
                <a:schemeClr val="accent2"/>
              </a:solidFill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 smtClean="0">
                <a:solidFill>
                  <a:srgbClr val="0D296F"/>
                </a:solidFill>
              </a:rPr>
              <a:t>Měřicí soustavy</a:t>
            </a:r>
            <a:endParaRPr lang="cs-CZ" sz="15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55576" y="2060848"/>
            <a:ext cx="45365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i="1" dirty="0" smtClean="0">
                <a:solidFill>
                  <a:schemeClr val="accent2"/>
                </a:solidFill>
                <a:latin typeface="Arial" charset="0"/>
              </a:rPr>
              <a:t>Konstrukce:</a:t>
            </a:r>
            <a:endParaRPr lang="cs-CZ" sz="2700" b="1" i="1" dirty="0">
              <a:solidFill>
                <a:schemeClr val="accent2"/>
              </a:solidFill>
              <a:latin typeface="Arial" charset="0"/>
            </a:endParaRPr>
          </a:p>
          <a:p>
            <a:pPr lvl="1"/>
            <a:r>
              <a:rPr lang="cs-CZ" dirty="0" smtClean="0"/>
              <a:t>V </a:t>
            </a:r>
            <a:r>
              <a:rPr lang="cs-CZ" dirty="0"/>
              <a:t>dutině </a:t>
            </a:r>
            <a:r>
              <a:rPr lang="cs-CZ" dirty="0" smtClean="0"/>
              <a:t>cívky je otočně umístěn magnet. </a:t>
            </a:r>
          </a:p>
          <a:p>
            <a:pPr lvl="1"/>
            <a:r>
              <a:rPr lang="cs-CZ" dirty="0" smtClean="0"/>
              <a:t>Na </a:t>
            </a:r>
            <a:r>
              <a:rPr lang="cs-CZ" dirty="0"/>
              <a:t>hřídeli je připevněna ručička a pružinka, která slouží pro přívod proudu a zároveň drží ručičku na nule.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096344" cy="332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6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>
                <a:solidFill>
                  <a:srgbClr val="0D296F"/>
                </a:solidFill>
              </a:rPr>
              <a:t>Soustava s otočným magnetem</a:t>
            </a:r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1484783"/>
            <a:ext cx="4968552" cy="434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cs-CZ" b="1" i="1" dirty="0" smtClean="0">
                <a:solidFill>
                  <a:schemeClr val="accent2"/>
                </a:solidFill>
              </a:rPr>
              <a:t>Princip funkce:</a:t>
            </a:r>
            <a:endParaRPr lang="cs-CZ" b="1" dirty="0">
              <a:solidFill>
                <a:schemeClr val="accent2"/>
              </a:solidFill>
            </a:endParaRPr>
          </a:p>
          <a:p>
            <a:r>
              <a:rPr lang="cs-CZ" dirty="0" smtClean="0"/>
              <a:t>Prochází-li nepohyblivou </a:t>
            </a:r>
            <a:r>
              <a:rPr lang="cs-CZ" dirty="0"/>
              <a:t>cívkou elektrický proud, vytváří v </a:t>
            </a:r>
            <a:r>
              <a:rPr lang="cs-CZ" dirty="0" smtClean="0"/>
              <a:t>ní magnetické </a:t>
            </a:r>
            <a:r>
              <a:rPr lang="cs-CZ" dirty="0"/>
              <a:t>pole. </a:t>
            </a:r>
            <a:endParaRPr lang="cs-CZ" dirty="0" smtClean="0"/>
          </a:p>
          <a:p>
            <a:r>
              <a:rPr lang="cs-CZ" dirty="0" smtClean="0"/>
              <a:t>Permanentní </a:t>
            </a:r>
            <a:r>
              <a:rPr lang="cs-CZ" dirty="0"/>
              <a:t>magnet se v něm </a:t>
            </a:r>
            <a:r>
              <a:rPr lang="cs-CZ" dirty="0" smtClean="0"/>
              <a:t>snaží natočit </a:t>
            </a:r>
            <a:r>
              <a:rPr lang="cs-CZ" dirty="0"/>
              <a:t>tak, aby jeho indukční křivky </a:t>
            </a:r>
            <a:r>
              <a:rPr lang="cs-CZ" dirty="0" smtClean="0"/>
              <a:t>procházely stejným </a:t>
            </a:r>
            <a:r>
              <a:rPr lang="cs-CZ" dirty="0"/>
              <a:t>smyslem jako indukční křivky </a:t>
            </a:r>
            <a:r>
              <a:rPr lang="cs-CZ" dirty="0" smtClean="0"/>
              <a:t>magnetického pole </a:t>
            </a:r>
            <a:r>
              <a:rPr lang="cs-CZ" dirty="0"/>
              <a:t>cívky. </a:t>
            </a:r>
            <a:endParaRPr lang="cs-CZ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096344" cy="332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675863"/>
          </a:xfrm>
        </p:spPr>
        <p:txBody>
          <a:bodyPr>
            <a:normAutofit/>
          </a:bodyPr>
          <a:lstStyle/>
          <a:p>
            <a:r>
              <a:rPr lang="cs-CZ" b="1" i="1" dirty="0" smtClean="0">
                <a:solidFill>
                  <a:schemeClr val="accent2"/>
                </a:solidFill>
              </a:rPr>
              <a:t>Vlastnosti:</a:t>
            </a:r>
          </a:p>
          <a:p>
            <a:pPr lvl="1"/>
            <a:r>
              <a:rPr lang="cs-CZ" dirty="0" smtClean="0"/>
              <a:t>Měří </a:t>
            </a:r>
            <a:r>
              <a:rPr lang="cs-CZ" dirty="0"/>
              <a:t>stejnosměrné hodnoty napětí a proudu, </a:t>
            </a:r>
            <a:endParaRPr lang="cs-CZ" dirty="0" smtClean="0"/>
          </a:p>
          <a:p>
            <a:pPr lvl="1"/>
            <a:r>
              <a:rPr lang="cs-CZ" sz="2400" dirty="0" smtClean="0"/>
              <a:t>Málo </a:t>
            </a:r>
            <a:r>
              <a:rPr lang="cs-CZ" sz="2400" dirty="0"/>
              <a:t>přesné </a:t>
            </a:r>
          </a:p>
          <a:p>
            <a:pPr lvl="1"/>
            <a:r>
              <a:rPr lang="cs-CZ" sz="2400" dirty="0" smtClean="0"/>
              <a:t>Choulostivé </a:t>
            </a:r>
            <a:r>
              <a:rPr lang="cs-CZ" sz="2400" dirty="0"/>
              <a:t>na cizí magnetické pole; </a:t>
            </a:r>
          </a:p>
          <a:p>
            <a:pPr lvl="1"/>
            <a:r>
              <a:rPr lang="cs-CZ" sz="2600" dirty="0"/>
              <a:t>Výhoda</a:t>
            </a:r>
            <a:r>
              <a:rPr lang="cs-CZ" sz="2400" dirty="0"/>
              <a:t>:</a:t>
            </a:r>
          </a:p>
          <a:p>
            <a:pPr lvl="2"/>
            <a:r>
              <a:rPr lang="cs-CZ" sz="2400" dirty="0" smtClean="0"/>
              <a:t>Jednoduchost</a:t>
            </a:r>
            <a:r>
              <a:rPr lang="cs-CZ" sz="2600" dirty="0" smtClean="0"/>
              <a:t>. </a:t>
            </a:r>
            <a:endParaRPr lang="cs-CZ" sz="2800" dirty="0" smtClean="0"/>
          </a:p>
          <a:p>
            <a:r>
              <a:rPr lang="cs-CZ" b="1" i="1" dirty="0" smtClean="0">
                <a:solidFill>
                  <a:schemeClr val="accent2"/>
                </a:solidFill>
              </a:rPr>
              <a:t>Použití:</a:t>
            </a:r>
            <a:endParaRPr lang="cs-CZ" dirty="0" smtClean="0">
              <a:solidFill>
                <a:schemeClr val="accent2"/>
              </a:solidFill>
            </a:endParaRPr>
          </a:p>
          <a:p>
            <a:pPr lvl="1" algn="just"/>
            <a:r>
              <a:rPr lang="cs-CZ" sz="2000" dirty="0" smtClean="0"/>
              <a:t>V elektrické </a:t>
            </a:r>
            <a:r>
              <a:rPr lang="cs-CZ" sz="2000" dirty="0"/>
              <a:t>výzbroji motorových vozidel</a:t>
            </a:r>
            <a:endParaRPr lang="cs-CZ" sz="1900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1500" dirty="0">
                <a:solidFill>
                  <a:srgbClr val="0D296F"/>
                </a:solidFill>
              </a:rPr>
              <a:t>Soustava s otočným magnetem</a:t>
            </a:r>
          </a:p>
        </p:txBody>
      </p:sp>
    </p:spTree>
    <p:extLst>
      <p:ext uri="{BB962C8B-B14F-4D97-AF65-F5344CB8AC3E}">
        <p14:creationId xmlns:p14="http://schemas.microsoft.com/office/powerpoint/2010/main" val="20580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19"/>
          </a:xfrm>
        </p:spPr>
        <p:txBody>
          <a:bodyPr>
            <a:normAutofit fontScale="92500"/>
          </a:bodyPr>
          <a:lstStyle/>
          <a:p>
            <a:r>
              <a:rPr lang="cs-CZ" sz="2800" b="1" u="sng" dirty="0" smtClean="0">
                <a:solidFill>
                  <a:schemeClr val="accent2"/>
                </a:solidFill>
                <a:cs typeface="Arial" charset="0"/>
              </a:rPr>
              <a:t>Magnetoelektrická soustava – s otočnou cívkou</a:t>
            </a:r>
            <a:endParaRPr lang="cs-CZ" sz="2800" b="1" u="sng" dirty="0">
              <a:solidFill>
                <a:schemeClr val="accent2"/>
              </a:solidFill>
              <a:cs typeface="Arial" charset="0"/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18641" r="62395" b="48219"/>
          <a:stretch/>
        </p:blipFill>
        <p:spPr bwMode="auto">
          <a:xfrm>
            <a:off x="5436096" y="2060848"/>
            <a:ext cx="3213716" cy="284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5576" y="2060848"/>
            <a:ext cx="453650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i="1" dirty="0" smtClean="0">
                <a:solidFill>
                  <a:schemeClr val="accent2"/>
                </a:solidFill>
                <a:latin typeface="Arial" charset="0"/>
              </a:rPr>
              <a:t>Konstrukce:</a:t>
            </a:r>
            <a:endParaRPr lang="cs-CZ" sz="2700" b="1" i="1" dirty="0">
              <a:solidFill>
                <a:schemeClr val="accent2"/>
              </a:solidFill>
              <a:latin typeface="Arial" charset="0"/>
            </a:endParaRPr>
          </a:p>
          <a:p>
            <a:pPr lvl="1"/>
            <a:r>
              <a:rPr lang="cs-CZ" dirty="0" smtClean="0"/>
              <a:t>V </a:t>
            </a:r>
            <a:r>
              <a:rPr lang="cs-CZ" dirty="0"/>
              <a:t>dutině mezi pólovými nástavci </a:t>
            </a:r>
            <a:r>
              <a:rPr lang="cs-CZ" dirty="0" smtClean="0"/>
              <a:t>magnetu </a:t>
            </a:r>
            <a:r>
              <a:rPr lang="cs-CZ" dirty="0"/>
              <a:t>je otočně umístěna cívka </a:t>
            </a:r>
            <a:r>
              <a:rPr lang="cs-CZ" dirty="0" smtClean="0"/>
              <a:t>na </a:t>
            </a:r>
            <a:r>
              <a:rPr lang="cs-CZ" dirty="0"/>
              <a:t>hliníkovém rámečku. </a:t>
            </a:r>
            <a:endParaRPr lang="cs-CZ" dirty="0" smtClean="0"/>
          </a:p>
          <a:p>
            <a:pPr lvl="1"/>
            <a:r>
              <a:rPr lang="cs-CZ" dirty="0" smtClean="0"/>
              <a:t>Na </a:t>
            </a:r>
            <a:r>
              <a:rPr lang="cs-CZ" dirty="0"/>
              <a:t>hřídeli je připevněna ručička a pružinka, která slouží pro přívod proudu a zároveň drží ručičku na nule. </a:t>
            </a:r>
          </a:p>
          <a:p>
            <a:endParaRPr 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1500" dirty="0">
                <a:solidFill>
                  <a:srgbClr val="0D296F"/>
                </a:solidFill>
              </a:rPr>
              <a:t>Magnetoelektrická soustava</a:t>
            </a:r>
            <a:br>
              <a:rPr lang="cs-CZ" sz="1500" dirty="0">
                <a:solidFill>
                  <a:srgbClr val="0D296F"/>
                </a:solidFill>
              </a:rPr>
            </a:br>
            <a:endParaRPr lang="cs-CZ" sz="1500" dirty="0">
              <a:solidFill>
                <a:srgbClr val="0D29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>
                <a:solidFill>
                  <a:srgbClr val="0D296F"/>
                </a:solidFill>
              </a:rPr>
              <a:t>Magnetoelektrická soustava</a:t>
            </a:r>
            <a:br>
              <a:rPr lang="cs-CZ" sz="1500" dirty="0">
                <a:solidFill>
                  <a:srgbClr val="0D296F"/>
                </a:solidFill>
              </a:rPr>
            </a:br>
            <a:endParaRPr lang="cs-CZ" sz="1500" dirty="0">
              <a:solidFill>
                <a:srgbClr val="0D296F"/>
              </a:solidFill>
            </a:endParaRPr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481329"/>
            <a:ext cx="8229600" cy="22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cs-CZ" b="1" i="1" dirty="0" smtClean="0">
                <a:solidFill>
                  <a:schemeClr val="accent2"/>
                </a:solidFill>
              </a:rPr>
              <a:t>Princip funkce:</a:t>
            </a:r>
            <a:endParaRPr lang="cs-CZ" b="1" dirty="0">
              <a:solidFill>
                <a:schemeClr val="accent2"/>
              </a:solidFill>
            </a:endParaRPr>
          </a:p>
          <a:p>
            <a:pPr algn="just" eaLnBrk="1" hangingPunct="1"/>
            <a:r>
              <a:rPr lang="cs-CZ" dirty="0" smtClean="0"/>
              <a:t>Průchodem </a:t>
            </a:r>
            <a:r>
              <a:rPr lang="cs-CZ" dirty="0"/>
              <a:t>proudu cívkou se vytvoří magnetické pole cívky, které se snaží natočit cívku tak, aby se směr jejího magnetického toku shodoval se směrem magnetického toku trvalého magnetu.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5" t="44682" r="36868" b="22595"/>
          <a:stretch/>
        </p:blipFill>
        <p:spPr bwMode="auto">
          <a:xfrm rot="266999">
            <a:off x="3988601" y="3868419"/>
            <a:ext cx="4620204" cy="184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675863"/>
          </a:xfrm>
        </p:spPr>
        <p:txBody>
          <a:bodyPr>
            <a:normAutofit fontScale="92500" lnSpcReduction="20000"/>
          </a:bodyPr>
          <a:lstStyle/>
          <a:p>
            <a:r>
              <a:rPr lang="cs-CZ" b="1" i="1" dirty="0" smtClean="0">
                <a:solidFill>
                  <a:schemeClr val="accent2"/>
                </a:solidFill>
              </a:rPr>
              <a:t>Vlastnosti:</a:t>
            </a:r>
          </a:p>
          <a:p>
            <a:pPr lvl="1"/>
            <a:r>
              <a:rPr lang="cs-CZ" dirty="0" smtClean="0"/>
              <a:t>Měří </a:t>
            </a:r>
            <a:r>
              <a:rPr lang="cs-CZ" dirty="0"/>
              <a:t>stejnosměrné hodnoty napětí a proudu, </a:t>
            </a:r>
            <a:endParaRPr lang="cs-CZ" dirty="0" smtClean="0"/>
          </a:p>
          <a:p>
            <a:pPr lvl="1"/>
            <a:r>
              <a:rPr lang="cs-CZ" dirty="0" smtClean="0"/>
              <a:t>Stupnice </a:t>
            </a:r>
            <a:r>
              <a:rPr lang="cs-CZ" dirty="0"/>
              <a:t>je lineární, </a:t>
            </a:r>
            <a:endParaRPr lang="cs-CZ" dirty="0" smtClean="0"/>
          </a:p>
          <a:p>
            <a:pPr lvl="1"/>
            <a:r>
              <a:rPr lang="cs-CZ" dirty="0" smtClean="0"/>
              <a:t>Tlumení </a:t>
            </a:r>
            <a:r>
              <a:rPr lang="cs-CZ" dirty="0"/>
              <a:t>magnetické (</a:t>
            </a:r>
            <a:r>
              <a:rPr lang="cs-CZ" dirty="0" smtClean="0"/>
              <a:t>vířivé </a:t>
            </a:r>
            <a:r>
              <a:rPr lang="cs-CZ" dirty="0"/>
              <a:t>proudy v Al válečku), </a:t>
            </a:r>
            <a:endParaRPr lang="cs-CZ" dirty="0" smtClean="0"/>
          </a:p>
          <a:p>
            <a:pPr lvl="1"/>
            <a:r>
              <a:rPr lang="cs-CZ" dirty="0" smtClean="0"/>
              <a:t>Velká </a:t>
            </a:r>
            <a:r>
              <a:rPr lang="cs-CZ" dirty="0"/>
              <a:t>přesnost (0,1 a 0,2%), </a:t>
            </a:r>
            <a:endParaRPr lang="cs-CZ" dirty="0" smtClean="0"/>
          </a:p>
          <a:p>
            <a:pPr lvl="1"/>
            <a:r>
              <a:rPr lang="cs-CZ" dirty="0" smtClean="0"/>
              <a:t>Malá </a:t>
            </a:r>
            <a:r>
              <a:rPr lang="cs-CZ" dirty="0"/>
              <a:t>vlastní </a:t>
            </a:r>
            <a:r>
              <a:rPr lang="cs-CZ" dirty="0" smtClean="0"/>
              <a:t>spotřeba, </a:t>
            </a:r>
          </a:p>
          <a:p>
            <a:pPr lvl="1"/>
            <a:r>
              <a:rPr lang="cs-CZ" dirty="0" smtClean="0"/>
              <a:t>Choulostivost </a:t>
            </a:r>
            <a:r>
              <a:rPr lang="cs-CZ" dirty="0"/>
              <a:t>na hrubé mechanické a elektrické </a:t>
            </a:r>
            <a:r>
              <a:rPr lang="cs-CZ" dirty="0" smtClean="0"/>
              <a:t>zacházení,</a:t>
            </a:r>
          </a:p>
          <a:p>
            <a:pPr lvl="1"/>
            <a:r>
              <a:rPr lang="cs-CZ" dirty="0" smtClean="0"/>
              <a:t>velký vliv teploty </a:t>
            </a:r>
            <a:endParaRPr lang="cs-CZ" b="1" i="1" dirty="0"/>
          </a:p>
          <a:p>
            <a:pPr algn="just"/>
            <a:r>
              <a:rPr lang="cs-CZ" b="1" i="1" dirty="0">
                <a:solidFill>
                  <a:schemeClr val="accent2"/>
                </a:solidFill>
              </a:rPr>
              <a:t>Použití:</a:t>
            </a:r>
            <a:endParaRPr lang="cs-CZ" dirty="0">
              <a:solidFill>
                <a:schemeClr val="accent2"/>
              </a:solidFill>
            </a:endParaRPr>
          </a:p>
          <a:p>
            <a:pPr lvl="1" algn="just"/>
            <a:r>
              <a:rPr lang="cs-CZ" sz="1900" dirty="0" smtClean="0"/>
              <a:t>Stejnosměrné </a:t>
            </a:r>
            <a:r>
              <a:rPr lang="cs-CZ" sz="1900" dirty="0"/>
              <a:t>voltmetry a ampérmetry, nepřímo pro měření dalších veličin.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>
                <a:solidFill>
                  <a:srgbClr val="0D296F"/>
                </a:solidFill>
              </a:rPr>
              <a:t>Magnetoelektrická soustava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6497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oustavy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1700"/>
            <a:ext cx="523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soustavy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54225"/>
            <a:ext cx="4953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soustavy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33725"/>
            <a:ext cx="495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soustavy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78" y="4509120"/>
            <a:ext cx="504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2328651" y="997415"/>
            <a:ext cx="51684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cs-CZ" sz="1700" b="1" dirty="0" smtClean="0"/>
              <a:t>Magnetoelektrický přístroj  - s</a:t>
            </a:r>
            <a:r>
              <a:rPr lang="cs-CZ" sz="1700" b="1" dirty="0"/>
              <a:t> otočnou cívkou</a:t>
            </a:r>
            <a:r>
              <a:rPr lang="cs-CZ" sz="1700" dirty="0"/>
              <a:t> </a:t>
            </a:r>
            <a:endParaRPr lang="cs-CZ" sz="17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1700" dirty="0" smtClean="0"/>
              <a:t>měření DC proudu a napětí</a:t>
            </a:r>
            <a:endParaRPr lang="cs-CZ" sz="1700" dirty="0"/>
          </a:p>
        </p:txBody>
      </p:sp>
      <p:sp>
        <p:nvSpPr>
          <p:cNvPr id="5128" name="Rectangle 15"/>
          <p:cNvSpPr>
            <a:spLocks noChangeArrowheads="1"/>
          </p:cNvSpPr>
          <p:nvPr/>
        </p:nvSpPr>
        <p:spPr bwMode="auto">
          <a:xfrm>
            <a:off x="1588" y="3043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29" name="Rectangle 16"/>
          <p:cNvSpPr>
            <a:spLocks noChangeArrowheads="1"/>
          </p:cNvSpPr>
          <p:nvPr/>
        </p:nvSpPr>
        <p:spPr bwMode="auto">
          <a:xfrm>
            <a:off x="2416150" y="2006963"/>
            <a:ext cx="4083169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cs-CZ" sz="1700" b="1" dirty="0">
                <a:cs typeface="Times New Roman" pitchFamily="18" charset="0"/>
              </a:rPr>
              <a:t>Magnetoelektrický poměrový </a:t>
            </a:r>
            <a:r>
              <a:rPr lang="cs-CZ" sz="1700" b="1" dirty="0" smtClean="0">
                <a:cs typeface="Times New Roman" pitchFamily="18" charset="0"/>
              </a:rPr>
              <a:t>přístroj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700" dirty="0" smtClean="0"/>
              <a:t>měření odporu</a:t>
            </a:r>
            <a:endParaRPr lang="cs-CZ" sz="1700" dirty="0"/>
          </a:p>
          <a:p>
            <a:endParaRPr lang="cs-CZ" sz="1700" dirty="0"/>
          </a:p>
        </p:txBody>
      </p:sp>
      <p:sp>
        <p:nvSpPr>
          <p:cNvPr id="5130" name="Rectangle 18"/>
          <p:cNvSpPr>
            <a:spLocks noChangeArrowheads="1"/>
          </p:cNvSpPr>
          <p:nvPr/>
        </p:nvSpPr>
        <p:spPr bwMode="auto">
          <a:xfrm>
            <a:off x="1588" y="2979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31" name="Rectangle 19"/>
          <p:cNvSpPr>
            <a:spLocks noChangeArrowheads="1"/>
          </p:cNvSpPr>
          <p:nvPr/>
        </p:nvSpPr>
        <p:spPr bwMode="auto">
          <a:xfrm>
            <a:off x="2339975" y="3217432"/>
            <a:ext cx="63373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cs-CZ" sz="1700" b="1" dirty="0">
                <a:cs typeface="Times New Roman" pitchFamily="18" charset="0"/>
              </a:rPr>
              <a:t>Magnetoelektrický přístroj s vestavěným izolovaným </a:t>
            </a:r>
            <a:r>
              <a:rPr lang="cs-CZ" sz="1700" b="1" dirty="0" smtClean="0">
                <a:cs typeface="Times New Roman" pitchFamily="18" charset="0"/>
              </a:rPr>
              <a:t>termočlánkem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700" dirty="0"/>
              <a:t>měření </a:t>
            </a:r>
            <a:r>
              <a:rPr lang="cs-CZ" sz="1700" dirty="0" smtClean="0"/>
              <a:t>nesinusových proudů</a:t>
            </a:r>
            <a:endParaRPr lang="cs-CZ" sz="1700" dirty="0"/>
          </a:p>
        </p:txBody>
      </p:sp>
      <p:sp>
        <p:nvSpPr>
          <p:cNvPr id="5133" name="Rectangle 24"/>
          <p:cNvSpPr>
            <a:spLocks noChangeArrowheads="1"/>
          </p:cNvSpPr>
          <p:nvPr/>
        </p:nvSpPr>
        <p:spPr bwMode="auto">
          <a:xfrm>
            <a:off x="3175" y="2946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34" name="Rectangle 25"/>
          <p:cNvSpPr>
            <a:spLocks noChangeArrowheads="1"/>
          </p:cNvSpPr>
          <p:nvPr/>
        </p:nvSpPr>
        <p:spPr bwMode="auto">
          <a:xfrm>
            <a:off x="2439024" y="4727601"/>
            <a:ext cx="61157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cs-CZ" sz="1700" b="1" dirty="0">
                <a:cs typeface="Times New Roman" pitchFamily="18" charset="0"/>
              </a:rPr>
              <a:t>Magnetoelektrický přístroj s vestavěným </a:t>
            </a:r>
            <a:r>
              <a:rPr lang="cs-CZ" sz="1700" b="1" dirty="0" smtClean="0">
                <a:cs typeface="Times New Roman" pitchFamily="18" charset="0"/>
              </a:rPr>
              <a:t>usměrňovačem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700" dirty="0"/>
              <a:t>měření střídavých sinusových proudů</a:t>
            </a:r>
          </a:p>
        </p:txBody>
      </p:sp>
      <p:sp>
        <p:nvSpPr>
          <p:cNvPr id="5135" name="Text Box 26"/>
          <p:cNvSpPr txBox="1">
            <a:spLocks noChangeArrowheads="1"/>
          </p:cNvSpPr>
          <p:nvPr/>
        </p:nvSpPr>
        <p:spPr bwMode="auto">
          <a:xfrm>
            <a:off x="2268538" y="476250"/>
            <a:ext cx="43529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500" b="1" dirty="0" smtClean="0">
                <a:solidFill>
                  <a:srgbClr val="0D296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Magnetoelektrická soustava  </a:t>
            </a:r>
          </a:p>
          <a:p>
            <a:pPr algn="ctr" eaLnBrk="1" hangingPunct="1"/>
            <a:r>
              <a:rPr lang="cs-CZ" sz="1500" b="1" dirty="0" smtClean="0">
                <a:solidFill>
                  <a:srgbClr val="0D296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značky  </a:t>
            </a:r>
            <a:r>
              <a:rPr lang="cs-CZ" sz="1500" b="1" dirty="0">
                <a:solidFill>
                  <a:srgbClr val="0D296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na přístrojích</a:t>
            </a:r>
          </a:p>
        </p:txBody>
      </p:sp>
    </p:spTree>
    <p:extLst>
      <p:ext uri="{BB962C8B-B14F-4D97-AF65-F5344CB8AC3E}">
        <p14:creationId xmlns:p14="http://schemas.microsoft.com/office/powerpoint/2010/main" val="8470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Vyjmenuj známé měřicí soustavy</a:t>
            </a:r>
          </a:p>
          <a:p>
            <a:pPr lvl="1"/>
            <a:r>
              <a:rPr lang="cs-CZ" dirty="0" smtClean="0"/>
              <a:t> </a:t>
            </a:r>
          </a:p>
          <a:p>
            <a:pPr lvl="1"/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Popiš konstrukci </a:t>
            </a:r>
            <a:r>
              <a:rPr lang="cs-CZ" sz="1400" dirty="0" smtClean="0"/>
              <a:t>1. soustavy</a:t>
            </a:r>
          </a:p>
          <a:p>
            <a:r>
              <a:rPr lang="cs-CZ" dirty="0" smtClean="0"/>
              <a:t>Popiš princip funkce </a:t>
            </a:r>
            <a:r>
              <a:rPr lang="cs-CZ" sz="1400" dirty="0"/>
              <a:t>1. soustavy</a:t>
            </a:r>
          </a:p>
          <a:p>
            <a:r>
              <a:rPr lang="cs-CZ" dirty="0" smtClean="0"/>
              <a:t>Nakresli značky na měřicím přístroji </a:t>
            </a:r>
            <a:r>
              <a:rPr lang="cs-CZ" sz="1400" dirty="0"/>
              <a:t>1. soustavy</a:t>
            </a:r>
          </a:p>
          <a:p>
            <a:r>
              <a:rPr lang="cs-CZ" dirty="0" smtClean="0"/>
              <a:t>Vyjmenuj </a:t>
            </a:r>
            <a:r>
              <a:rPr lang="cs-CZ" dirty="0"/>
              <a:t>použití soustavy </a:t>
            </a:r>
            <a:r>
              <a:rPr lang="cs-CZ" sz="1400" dirty="0"/>
              <a:t>1. soustavy</a:t>
            </a:r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 smtClean="0"/>
              <a:t>Aktivita pro žáky – otázky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3917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575</Words>
  <Application>Microsoft Office PowerPoint</Application>
  <PresentationFormat>Předvádění na obrazovce (4:3)</PresentationFormat>
  <Paragraphs>150</Paragraphs>
  <Slides>11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Shluk</vt:lpstr>
      <vt:lpstr>Anglicky v odborných předmětech "Support of teaching technical subjects in English“</vt:lpstr>
      <vt:lpstr>Měřicí soustavy</vt:lpstr>
      <vt:lpstr>Soustava s otočným magnetem</vt:lpstr>
      <vt:lpstr>Soustava s otočným magnetem</vt:lpstr>
      <vt:lpstr>Magnetoelektrická soustava </vt:lpstr>
      <vt:lpstr>Magnetoelektrická soustava </vt:lpstr>
      <vt:lpstr>Magnetoelektrická soustava</vt:lpstr>
      <vt:lpstr>Prezentace aplikace PowerPoint</vt:lpstr>
      <vt:lpstr>Aktivita pro žáky – otázky</vt:lpstr>
      <vt:lpstr>Aktivita pro žáky –otázky</vt:lpstr>
      <vt:lpstr>Použitá literatura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51</cp:revision>
  <dcterms:created xsi:type="dcterms:W3CDTF">2011-08-12T09:23:29Z</dcterms:created>
  <dcterms:modified xsi:type="dcterms:W3CDTF">2020-11-11T17:12:23Z</dcterms:modified>
</cp:coreProperties>
</file>