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74" r:id="rId4"/>
    <p:sldId id="280" r:id="rId5"/>
    <p:sldId id="275" r:id="rId6"/>
    <p:sldId id="276" r:id="rId7"/>
    <p:sldId id="277" r:id="rId8"/>
    <p:sldId id="278" r:id="rId9"/>
    <p:sldId id="262" r:id="rId10"/>
    <p:sldId id="279" r:id="rId11"/>
    <p:sldId id="25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1277" autoAdjust="0"/>
  </p:normalViewPr>
  <p:slideViewPr>
    <p:cSldViewPr>
      <p:cViewPr varScale="1">
        <p:scale>
          <a:sx n="129" d="100"/>
          <a:sy n="129" d="100"/>
        </p:scale>
        <p:origin x="49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13BAF-DD67-4280-8C94-0EA85606DD9E}" type="datetimeFigureOut">
              <a:rPr lang="cs-CZ" smtClean="0"/>
              <a:pPr/>
              <a:t>27. 5. 2014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F237C-D758-4BC6-BE95-82B5FDC21F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298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FCBB7-AA18-46C4-BE24-04D550069166}" type="datetimeFigureOut">
              <a:rPr lang="cs-CZ" smtClean="0"/>
              <a:t>27. 5. 2014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F4F51-3247-497D-9ABE-94627A9A9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36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6892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  <a:endParaRPr lang="cs-CZ" dirty="0" smtClean="0"/>
          </a:p>
          <a:p>
            <a:r>
              <a:rPr lang="cs-CZ" b="1" dirty="0" smtClean="0"/>
              <a:t>Frazeologie:</a:t>
            </a:r>
          </a:p>
          <a:p>
            <a:r>
              <a:rPr lang="cs-CZ" dirty="0" smtClean="0"/>
              <a:t>Vyjmenuj příčiny chyb </a:t>
            </a:r>
          </a:p>
          <a:p>
            <a:r>
              <a:rPr lang="cs-CZ" dirty="0" smtClean="0"/>
              <a:t>Popiš co je podstatou chyby</a:t>
            </a:r>
          </a:p>
          <a:p>
            <a:r>
              <a:rPr lang="cs-CZ" dirty="0" smtClean="0"/>
              <a:t>napiš vzorec</a:t>
            </a:r>
          </a:p>
          <a:p>
            <a:r>
              <a:rPr lang="cs-CZ" dirty="0" smtClean="0"/>
              <a:t>Vyjmenuj druhy chyb</a:t>
            </a:r>
          </a:p>
          <a:p>
            <a:pPr lvl="1"/>
            <a:r>
              <a:rPr lang="cs-CZ" dirty="0" smtClean="0"/>
              <a:t> </a:t>
            </a: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2821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455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sz="1200" dirty="0" smtClean="0"/>
              <a:t>napětí, </a:t>
            </a:r>
          </a:p>
          <a:p>
            <a:r>
              <a:rPr lang="cs-CZ" sz="1200" dirty="0" smtClean="0"/>
              <a:t>proud, </a:t>
            </a:r>
          </a:p>
          <a:p>
            <a:r>
              <a:rPr lang="cs-CZ" sz="1200" dirty="0" smtClean="0"/>
              <a:t>výkon, </a:t>
            </a:r>
          </a:p>
          <a:p>
            <a:r>
              <a:rPr lang="cs-CZ" sz="1200" dirty="0" smtClean="0"/>
              <a:t>odpor, </a:t>
            </a:r>
          </a:p>
          <a:p>
            <a:r>
              <a:rPr lang="cs-CZ" sz="1200" dirty="0" smtClean="0"/>
              <a:t>indukčnost, </a:t>
            </a:r>
          </a:p>
          <a:p>
            <a:r>
              <a:rPr lang="cs-CZ" sz="1200" dirty="0" smtClean="0"/>
              <a:t>kapacitu, </a:t>
            </a:r>
          </a:p>
          <a:p>
            <a:r>
              <a:rPr lang="cs-CZ" sz="1200" dirty="0" smtClean="0"/>
              <a:t>kmitočet</a:t>
            </a:r>
          </a:p>
          <a:p>
            <a:r>
              <a:rPr lang="cs-CZ" sz="1200" dirty="0" smtClean="0"/>
              <a:t>elektrické zdroje, </a:t>
            </a:r>
          </a:p>
          <a:p>
            <a:r>
              <a:rPr lang="cs-CZ" sz="1200" dirty="0" smtClean="0"/>
              <a:t>spotřebič, sdělovací zařízení</a:t>
            </a:r>
          </a:p>
          <a:p>
            <a:r>
              <a:rPr lang="cs-CZ" sz="1200" dirty="0" smtClean="0"/>
              <a:t>elektrické sítě</a:t>
            </a:r>
          </a:p>
          <a:p>
            <a:r>
              <a:rPr lang="cs-CZ" sz="1200" dirty="0" smtClean="0"/>
              <a:t>elektrické vedení</a:t>
            </a:r>
            <a:endParaRPr lang="cs-CZ" b="1" dirty="0" smtClean="0"/>
          </a:p>
          <a:p>
            <a:r>
              <a:rPr lang="cs-CZ" b="1" dirty="0" smtClean="0"/>
              <a:t>Frazeologie:</a:t>
            </a:r>
          </a:p>
          <a:p>
            <a:pPr marL="0" indent="0">
              <a:buFont typeface="Arial" pitchFamily="34" charset="0"/>
              <a:buNone/>
            </a:pPr>
            <a:r>
              <a:rPr lang="cs-CZ" sz="1200" dirty="0" smtClean="0"/>
              <a:t>elektrickým měřením zjišťujeme velikost elektrotechnických veličin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200" dirty="0" smtClean="0"/>
              <a:t>elektrickým měřením ověřujeme nebo kontrolujeme vlastnosti </a:t>
            </a:r>
          </a:p>
          <a:p>
            <a:pPr marL="0" indent="0">
              <a:buFont typeface="Arial" pitchFamily="34" charset="0"/>
              <a:buNone/>
            </a:pP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9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dirty="0" smtClean="0"/>
              <a:t>Měření –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dirty="0" smtClean="0"/>
              <a:t>Počítání - </a:t>
            </a:r>
            <a:r>
              <a:rPr lang="cs-CZ" sz="1200" dirty="0" smtClean="0"/>
              <a:t> 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dirty="0" smtClean="0"/>
              <a:t>Zkoušení – </a:t>
            </a:r>
            <a:r>
              <a:rPr lang="cs-CZ" sz="1200" dirty="0" smtClean="0"/>
              <a:t> 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dirty="0" smtClean="0"/>
              <a:t>Kalibrování – </a:t>
            </a:r>
            <a:r>
              <a:rPr lang="cs-CZ" sz="1200" dirty="0" smtClean="0"/>
              <a:t> 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dirty="0" smtClean="0"/>
              <a:t>Justování 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dirty="0" smtClean="0"/>
              <a:t>vyrovnání</a:t>
            </a:r>
            <a:r>
              <a:rPr lang="cs-CZ" sz="1600" baseline="0" dirty="0" smtClean="0"/>
              <a:t> </a:t>
            </a:r>
            <a:r>
              <a:rPr lang="cs-CZ" sz="1600" dirty="0" smtClean="0"/>
              <a:t>- </a:t>
            </a:r>
            <a:r>
              <a:rPr lang="cs-CZ" sz="1200" dirty="0" smtClean="0"/>
              <a:t> 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dirty="0" smtClean="0"/>
              <a:t>Cejchování 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Frazeologie: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dirty="0" smtClean="0"/>
              <a:t>Měření – </a:t>
            </a:r>
            <a:r>
              <a:rPr lang="cs-CZ" sz="1200" dirty="0" smtClean="0"/>
              <a:t>určuje číselnou hodnotu měřené veličiny 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dirty="0" smtClean="0"/>
              <a:t>Počítání - </a:t>
            </a:r>
            <a:r>
              <a:rPr lang="cs-CZ" sz="1200" dirty="0" smtClean="0"/>
              <a:t>zjišťuje počet událostí stejného druhu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dirty="0" smtClean="0"/>
              <a:t>Zkoušení – </a:t>
            </a:r>
            <a:r>
              <a:rPr lang="cs-CZ" sz="1200" dirty="0" smtClean="0"/>
              <a:t>určuje, zda má vzorek předepsané vlastnosti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dirty="0" smtClean="0"/>
              <a:t>Kalibrování – </a:t>
            </a:r>
            <a:r>
              <a:rPr lang="cs-CZ" sz="1200" dirty="0" smtClean="0"/>
              <a:t>zjišťuje se odchylka od správného údaje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dirty="0" smtClean="0"/>
              <a:t>Justování ( vyrovnání) - </a:t>
            </a:r>
            <a:r>
              <a:rPr lang="cs-CZ" sz="1200" dirty="0" smtClean="0"/>
              <a:t>vyrovnává se MP, aby se údaj co nejméně lišil od správné hodnoty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dirty="0" smtClean="0"/>
              <a:t>Cejchování  - </a:t>
            </a:r>
            <a:r>
              <a:rPr lang="cs-CZ" sz="1200" dirty="0" smtClean="0"/>
              <a:t>úřední postup ověření správnosti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9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pPr marL="0" indent="0">
              <a:buFont typeface="Arial" pitchFamily="34" charset="0"/>
              <a:buNone/>
            </a:pPr>
            <a:r>
              <a:rPr lang="cs-CZ" sz="1200" dirty="0" smtClean="0"/>
              <a:t>přímá měřicí metoda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200" dirty="0" smtClean="0"/>
              <a:t>nepřímá měřicí metoda </a:t>
            </a:r>
          </a:p>
          <a:p>
            <a:pPr marL="0" indent="0">
              <a:buFont typeface="Arial" pitchFamily="34" charset="0"/>
              <a:buNone/>
            </a:pPr>
            <a:endParaRPr lang="cs-CZ" sz="1200" dirty="0" smtClean="0"/>
          </a:p>
          <a:p>
            <a:r>
              <a:rPr lang="cs-CZ" b="1" dirty="0" smtClean="0"/>
              <a:t>Frazeologie: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velikost naměřené veličiny přečteme přímo na příslušném měřicím přístroji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z jiných změřených hodnot musíme vypočítat velikost žádané veličiny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9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sz="2800" dirty="0" smtClean="0"/>
              <a:t>metoda </a:t>
            </a:r>
            <a:r>
              <a:rPr lang="cs-CZ" sz="2800" dirty="0" err="1" smtClean="0"/>
              <a:t>výchylková</a:t>
            </a:r>
            <a:endParaRPr lang="cs-CZ" sz="2800" dirty="0" smtClean="0"/>
          </a:p>
          <a:p>
            <a:r>
              <a:rPr lang="cs-CZ" sz="2800" dirty="0" smtClean="0"/>
              <a:t>metoda nulové </a:t>
            </a:r>
          </a:p>
          <a:p>
            <a:r>
              <a:rPr lang="cs-CZ" b="1" dirty="0" smtClean="0"/>
              <a:t>Frazeologie:</a:t>
            </a:r>
          </a:p>
          <a:p>
            <a:r>
              <a:rPr lang="cs-CZ" sz="2000" dirty="0" smtClean="0"/>
              <a:t>velikost měřené veličiny se určuje z velikosti výchylek ručky měřicích přístrojů </a:t>
            </a:r>
          </a:p>
          <a:p>
            <a:r>
              <a:rPr lang="cs-CZ" sz="2000" dirty="0" smtClean="0"/>
              <a:t>změření veličiny je podmíněno vyrovnáním (elektrickým vyvážením), např. měřicího můstku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9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metoda </a:t>
            </a:r>
            <a:r>
              <a:rPr lang="cs-CZ" sz="2800" dirty="0" smtClean="0"/>
              <a:t>substituční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dirty="0" smtClean="0"/>
              <a:t>metoda porovnávací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zapojení do série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zapojení paralelní </a:t>
            </a:r>
          </a:p>
          <a:p>
            <a:r>
              <a:rPr lang="cs-CZ" b="1" dirty="0" smtClean="0"/>
              <a:t>Frazeologie:</a:t>
            </a:r>
          </a:p>
          <a:p>
            <a:r>
              <a:rPr lang="cs-CZ" sz="2000" dirty="0" smtClean="0"/>
              <a:t>neznámý měřený prvek nahradíme prvkem o známých parametrech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účinky neznámého prvku porovnáváme s účinky prvku se známými parametry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měříme napětí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měříme proud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9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b="1" dirty="0" smtClean="0"/>
              <a:t>Frazeologie: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Příčiny chyb podle příčiny vzniku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nepřesnost měřicích přístrojů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nepřesnost měřicích metod – </a:t>
            </a:r>
            <a:r>
              <a:rPr lang="cs-CZ" sz="2000" dirty="0" err="1" smtClean="0"/>
              <a:t>korigovatelná</a:t>
            </a:r>
            <a:endParaRPr lang="cs-CZ" sz="2000" dirty="0" smtClean="0"/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vliv prostředí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čtení pozorovatelem 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Druhy chyb podle způsobu výskytu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stálé (soustavné)   - přístroj, metoda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nahodilé – prostředí, člověk</a:t>
            </a:r>
          </a:p>
          <a:p>
            <a:pPr marL="0" indent="0">
              <a:buFont typeface="Arial" pitchFamily="34" charset="0"/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9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b="1" dirty="0" smtClean="0"/>
              <a:t>Frazeologie: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Podstata chyby 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rozdíl naměřené a skutečné hodnoty 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Rozdělení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Absolutní - v jednotkách měřené veličiny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Relativní – vyjádřená v %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Mezní 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odchylky od jmenovité hodnoty ± %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Podstata chyby – odchylky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rozdíl naměřené a skutečné hodnoty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dirty="0" smtClean="0"/>
              <a:t>v jednotkách měřené veličiny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Relativní – vyjádřená v %</a:t>
            </a:r>
          </a:p>
          <a:p>
            <a:pPr marL="0" indent="0">
              <a:buFont typeface="Arial" pitchFamily="34" charset="0"/>
              <a:buNone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9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Frazeologie:</a:t>
            </a:r>
          </a:p>
          <a:p>
            <a:r>
              <a:rPr lang="cs-CZ" dirty="0" smtClean="0"/>
              <a:t>Napiš co je předmětem elektrického měření </a:t>
            </a:r>
          </a:p>
          <a:p>
            <a:r>
              <a:rPr lang="cs-CZ" dirty="0" smtClean="0"/>
              <a:t>Vyjmenuj některé druhy měření</a:t>
            </a:r>
          </a:p>
          <a:p>
            <a:r>
              <a:rPr lang="cs-CZ" dirty="0" smtClean="0"/>
              <a:t>Vyjmenuj jaké znáš metody měření</a:t>
            </a:r>
          </a:p>
          <a:p>
            <a:r>
              <a:rPr lang="cs-CZ" dirty="0" smtClean="0"/>
              <a:t>Vyjmenuj jaké znáš metody měření podle funkce</a:t>
            </a:r>
          </a:p>
          <a:p>
            <a:r>
              <a:rPr lang="cs-CZ" dirty="0" smtClean="0"/>
              <a:t>Vyjmenuj jaké znáš metody měření podle podstaty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282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dirty="0" smtClean="0"/>
              <a:t>Klepnutím lze upravit styl předlohy podnadpisů.</a:t>
            </a:r>
            <a:endParaRPr kumimoji="0" lang="en-US" dirty="0"/>
          </a:p>
        </p:txBody>
      </p:sp>
      <p:grpSp>
        <p:nvGrpSpPr>
          <p:cNvPr id="2" name="Skupina 1"/>
          <p:cNvGrpSpPr/>
          <p:nvPr/>
        </p:nvGrpSpPr>
        <p:grpSpPr>
          <a:xfrm>
            <a:off x="-9518" y="4935677"/>
            <a:ext cx="9160605" cy="1997474"/>
            <a:chOff x="-33596" y="4907042"/>
            <a:chExt cx="9060466" cy="2122941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27. 5. 2014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27. 5. 2014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27. 5. 2014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240" y="6381328"/>
            <a:ext cx="1920240" cy="365760"/>
          </a:xfrm>
        </p:spPr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27. 5. 2014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5976" y="6381328"/>
            <a:ext cx="2350681" cy="365125"/>
          </a:xfrm>
        </p:spPr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27. 5. 2014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27. 5. 2014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27. 5. 2014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27. 5. 2014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27. 5. 2014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27. 5. 2014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27. 5. 2014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65113" y="4628179"/>
            <a:ext cx="3600400" cy="172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27. 5. 2014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eu/provadeci-dokument-k-op-vzdelavani-pro-konkurenceschopnos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"Support </a:t>
            </a:r>
            <a:r>
              <a:rPr lang="cs-CZ" sz="2200" dirty="0" err="1" smtClean="0">
                <a:solidFill>
                  <a:srgbClr val="0D296F"/>
                </a:solidFill>
              </a:rPr>
              <a:t>of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teaching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technical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subjects</a:t>
            </a:r>
            <a:r>
              <a:rPr lang="cs-CZ" sz="2200" dirty="0" smtClean="0">
                <a:solidFill>
                  <a:srgbClr val="0D296F"/>
                </a:solidFill>
              </a:rPr>
              <a:t> in </a:t>
            </a:r>
            <a:r>
              <a:rPr lang="cs-CZ" sz="2200" dirty="0" err="1" smtClean="0">
                <a:solidFill>
                  <a:srgbClr val="0D296F"/>
                </a:solidFill>
              </a:rPr>
              <a:t>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584" y="3212976"/>
            <a:ext cx="7772400" cy="1800200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algn="l"/>
            <a:endParaRPr lang="cs-CZ" sz="1600" b="1" dirty="0">
              <a:solidFill>
                <a:srgbClr val="0D296F"/>
              </a:solidFill>
            </a:endParaRPr>
          </a:p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Název programu: Elektrické měření</a:t>
            </a:r>
          </a:p>
          <a:p>
            <a:pPr algn="l"/>
            <a:r>
              <a:rPr lang="cs-CZ" sz="1600" b="1" dirty="0">
                <a:solidFill>
                  <a:srgbClr val="0D296F"/>
                </a:solidFill>
              </a:rPr>
              <a:t>	</a:t>
            </a:r>
            <a:r>
              <a:rPr lang="cs-CZ" sz="1600" b="1" dirty="0" smtClean="0">
                <a:solidFill>
                  <a:srgbClr val="0D296F"/>
                </a:solidFill>
              </a:rPr>
              <a:t>	II. ročník, Měřicí přístroje 1</a:t>
            </a:r>
          </a:p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		</a:t>
            </a:r>
          </a:p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Vypracoval</a:t>
            </a:r>
            <a:r>
              <a:rPr lang="cs-CZ" sz="2000" b="1" dirty="0" smtClean="0">
                <a:solidFill>
                  <a:srgbClr val="0D296F"/>
                </a:solidFill>
              </a:rPr>
              <a:t>: Ing. Jiří Smílek </a:t>
            </a:r>
            <a:endParaRPr lang="cs-CZ" sz="2000" b="1" dirty="0">
              <a:solidFill>
                <a:srgbClr val="0D296F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9742"/>
            <a:ext cx="5836932" cy="950978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95536" y="5877272"/>
            <a:ext cx="78488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 dirty="0">
                <a:solidFill>
                  <a:schemeClr val="bg1"/>
                </a:solidFill>
              </a:rPr>
              <a:t>Projekt Anglicky v odborných předmětech, </a:t>
            </a:r>
            <a:r>
              <a:rPr lang="cs-CZ" sz="1400" b="1" dirty="0" smtClean="0">
                <a:solidFill>
                  <a:schemeClr val="bg1"/>
                </a:solidFill>
              </a:rPr>
              <a:t>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 dirty="0" smtClean="0">
                <a:solidFill>
                  <a:schemeClr val="bg1"/>
                </a:solidFill>
              </a:rPr>
              <a:t>je </a:t>
            </a:r>
            <a:r>
              <a:rPr lang="cs-CZ" sz="1400" b="1" dirty="0">
                <a:solidFill>
                  <a:schemeClr val="bg1"/>
                </a:solidFill>
              </a:rPr>
              <a:t>spolufinancován Evropským sociálním fondem a státním rozpočtem České </a:t>
            </a:r>
            <a:r>
              <a:rPr lang="cs-CZ" sz="1400" b="1" dirty="0" smtClean="0">
                <a:solidFill>
                  <a:schemeClr val="bg1"/>
                </a:solidFill>
              </a:rPr>
              <a:t>republiky.</a:t>
            </a:r>
            <a:endParaRPr lang="cs-CZ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Vyjmenuj příčiny chyb</a:t>
            </a:r>
          </a:p>
          <a:p>
            <a:pPr lvl="1"/>
            <a:r>
              <a:rPr lang="cs-CZ" dirty="0" smtClean="0"/>
              <a:t> </a:t>
            </a:r>
          </a:p>
          <a:p>
            <a:r>
              <a:rPr lang="cs-CZ" dirty="0" smtClean="0"/>
              <a:t>Popiš, co je podstatou chyby</a:t>
            </a:r>
            <a:endParaRPr lang="cs-CZ" dirty="0"/>
          </a:p>
          <a:p>
            <a:pPr lvl="1"/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 napiš vzorec</a:t>
            </a:r>
          </a:p>
          <a:p>
            <a:pPr lvl="1"/>
            <a:endParaRPr lang="cs-CZ" dirty="0" smtClean="0"/>
          </a:p>
          <a:p>
            <a:r>
              <a:rPr lang="cs-CZ" dirty="0"/>
              <a:t>Vyjmenuj </a:t>
            </a:r>
            <a:r>
              <a:rPr lang="cs-CZ" dirty="0" smtClean="0"/>
              <a:t>druhy chyb</a:t>
            </a:r>
          </a:p>
          <a:p>
            <a:pPr lvl="1"/>
            <a:r>
              <a:rPr lang="cs-CZ" dirty="0"/>
              <a:t> </a:t>
            </a:r>
            <a:endParaRPr lang="cs-CZ" dirty="0" smtClean="0"/>
          </a:p>
          <a:p>
            <a:pPr lvl="2"/>
            <a:r>
              <a:rPr lang="cs-CZ" dirty="0"/>
              <a:t> </a:t>
            </a:r>
            <a:r>
              <a:rPr lang="cs-CZ" dirty="0" smtClean="0"/>
              <a:t>napiš vzorec</a:t>
            </a:r>
          </a:p>
          <a:p>
            <a:pPr lvl="1"/>
            <a:r>
              <a:rPr lang="cs-CZ" dirty="0"/>
              <a:t> </a:t>
            </a:r>
            <a:endParaRPr lang="cs-CZ" dirty="0" smtClean="0"/>
          </a:p>
          <a:p>
            <a:pPr lvl="2"/>
            <a:r>
              <a:rPr lang="cs-CZ" dirty="0" smtClean="0"/>
              <a:t>napiš </a:t>
            </a:r>
            <a:r>
              <a:rPr lang="cs-CZ" dirty="0"/>
              <a:t>vzorec</a:t>
            </a:r>
          </a:p>
          <a:p>
            <a:pPr lvl="1"/>
            <a:r>
              <a:rPr lang="cs-CZ" dirty="0" smtClean="0"/>
              <a:t>  </a:t>
            </a:r>
          </a:p>
          <a:p>
            <a:pPr lvl="2"/>
            <a:r>
              <a:rPr lang="cs-CZ" dirty="0"/>
              <a:t>napiš vzorec</a:t>
            </a:r>
          </a:p>
          <a:p>
            <a:pPr lvl="1"/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/>
              <a:t>Aktivita pro žáky – otázky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63555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 smtClean="0"/>
              <a:t>Mužík</a:t>
            </a:r>
            <a:r>
              <a:rPr lang="cs-CZ" sz="1400" dirty="0"/>
              <a:t>, J. </a:t>
            </a:r>
            <a:r>
              <a:rPr lang="cs-CZ" sz="1400" i="1" dirty="0"/>
              <a:t>Management ve vzdělávání dospělých.</a:t>
            </a:r>
            <a:r>
              <a:rPr lang="cs-CZ" sz="1400" dirty="0"/>
              <a:t> Praha: EUROLEX BOHEMIA, 2000. ISBN 80-7361-269-7.</a:t>
            </a:r>
          </a:p>
          <a:p>
            <a:r>
              <a:rPr lang="cs-CZ" sz="1400" dirty="0"/>
              <a:t>Operační program Vzdělávání pro konkurenceschopnost, ESF 2007 – 2013.</a:t>
            </a:r>
          </a:p>
          <a:p>
            <a:r>
              <a:rPr lang="cs-CZ" sz="1400" dirty="0"/>
              <a:t>Dostupné na: </a:t>
            </a:r>
            <a:r>
              <a:rPr lang="cs-CZ" sz="1400" u="sng" dirty="0">
                <a:hlinkClick r:id="rId3"/>
              </a:rPr>
              <a:t>http://</a:t>
            </a:r>
            <a:r>
              <a:rPr lang="cs-CZ" sz="1400" u="sng" dirty="0" smtClean="0">
                <a:hlinkClick r:id="rId3"/>
              </a:rPr>
              <a:t>www.msmt.cz/eu/provadeci-dokument-k-op-vzdelavani-pro-konkurenceschopnost</a:t>
            </a:r>
            <a:endParaRPr lang="cs-CZ" sz="1400" u="sng" dirty="0" smtClean="0"/>
          </a:p>
          <a:p>
            <a:r>
              <a:rPr lang="cs-CZ" sz="1400" dirty="0"/>
              <a:t>Učebnice Elektrická měření – Ing. Pavel </a:t>
            </a:r>
            <a:r>
              <a:rPr lang="cs-CZ" sz="1400" dirty="0" err="1" smtClean="0"/>
              <a:t>Vylegala</a:t>
            </a:r>
            <a:r>
              <a:rPr lang="cs-CZ" sz="1400" dirty="0" smtClean="0"/>
              <a:t>, </a:t>
            </a:r>
            <a:r>
              <a:rPr lang="cs-CZ" sz="1400" dirty="0"/>
              <a:t>SŠE Ostrava, 2006</a:t>
            </a:r>
          </a:p>
          <a:p>
            <a:r>
              <a:rPr lang="cs-CZ" sz="1400" dirty="0"/>
              <a:t>Učebnice Elektrické měření – SNTL, </a:t>
            </a:r>
            <a:r>
              <a:rPr lang="cs-CZ" sz="1400" dirty="0" smtClean="0"/>
              <a:t>1981</a:t>
            </a:r>
          </a:p>
          <a:p>
            <a:r>
              <a:rPr lang="cs-CZ" sz="1400" dirty="0"/>
              <a:t>Elektrotechnika - Laboratorní cvičení pro bakalářské studium - Doc. Ing. Miloš </a:t>
            </a:r>
            <a:r>
              <a:rPr lang="cs-CZ" sz="1400" dirty="0" smtClean="0"/>
              <a:t>Hammer, </a:t>
            </a:r>
            <a:r>
              <a:rPr lang="cs-CZ" sz="1400" dirty="0"/>
              <a:t>CSc.</a:t>
            </a:r>
          </a:p>
          <a:p>
            <a:pPr marL="109728" indent="0">
              <a:buNone/>
            </a:pPr>
            <a:endParaRPr lang="cs-CZ" sz="1400" dirty="0"/>
          </a:p>
          <a:p>
            <a:pPr marL="109728" indent="0">
              <a:buNone/>
            </a:pPr>
            <a:endParaRPr lang="cs-CZ" sz="1400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0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579519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solidFill>
                  <a:schemeClr val="accent2"/>
                </a:solidFill>
                <a:cs typeface="Arial" charset="0"/>
              </a:rPr>
              <a:t>Elektrická měření – úkol:</a:t>
            </a:r>
            <a:endParaRPr lang="cs-CZ" sz="2800" b="1" u="sng" dirty="0">
              <a:solidFill>
                <a:schemeClr val="accent2"/>
              </a:solidFill>
              <a:cs typeface="Arial" charset="0"/>
            </a:endParaRP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Měřicí přístroje</a:t>
            </a:r>
            <a:br>
              <a:rPr lang="cs-CZ" sz="1500" dirty="0" smtClean="0">
                <a:solidFill>
                  <a:srgbClr val="0D296F"/>
                </a:solidFill>
              </a:rPr>
            </a:br>
            <a:endParaRPr lang="cs-CZ" sz="1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2060848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800" dirty="0"/>
              <a:t>elektrickým měřením zjišťujeme velikost elektrotechnických veličin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 smtClean="0"/>
              <a:t>např</a:t>
            </a:r>
            <a:r>
              <a:rPr lang="cs-CZ" sz="2800" dirty="0"/>
              <a:t>. napětí, proud, výkon, odpor, indukčnost, kapacitu, kmitočet aj. </a:t>
            </a:r>
          </a:p>
          <a:p>
            <a:r>
              <a:rPr lang="cs-CZ" sz="2800" dirty="0"/>
              <a:t> 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/>
              <a:t>elektrickým </a:t>
            </a:r>
            <a:r>
              <a:rPr lang="cs-CZ" sz="2800" dirty="0"/>
              <a:t>měřením ověřujeme nebo kontrolujeme vlastnosti </a:t>
            </a:r>
            <a:endParaRPr lang="cs-CZ" sz="28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 smtClean="0"/>
              <a:t>elektrických zdrojů, spotřebičů</a:t>
            </a:r>
            <a:r>
              <a:rPr lang="cs-CZ" sz="2800" dirty="0"/>
              <a:t>, sdělovacích zařízení, elektrických sítí a vedení.</a:t>
            </a:r>
          </a:p>
        </p:txBody>
      </p:sp>
    </p:spTree>
    <p:extLst>
      <p:ext uri="{BB962C8B-B14F-4D97-AF65-F5344CB8AC3E}">
        <p14:creationId xmlns:p14="http://schemas.microsoft.com/office/powerpoint/2010/main" val="97767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579519"/>
          </a:xfrm>
        </p:spPr>
        <p:txBody>
          <a:bodyPr>
            <a:normAutofit/>
          </a:bodyPr>
          <a:lstStyle/>
          <a:p>
            <a:r>
              <a:rPr lang="cs-CZ" sz="2900" b="1" u="sng" dirty="0" smtClean="0">
                <a:solidFill>
                  <a:schemeClr val="accent2"/>
                </a:solidFill>
                <a:cs typeface="Arial" charset="0"/>
              </a:rPr>
              <a:t>Druhy měření</a:t>
            </a:r>
            <a:endParaRPr lang="cs-CZ" sz="2900" b="1" u="sng" dirty="0">
              <a:solidFill>
                <a:schemeClr val="accent2"/>
              </a:solidFill>
              <a:cs typeface="Arial" charset="0"/>
            </a:endParaRP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Měřicí přístroje - metody</a:t>
            </a:r>
            <a:br>
              <a:rPr lang="cs-CZ" sz="1500" dirty="0" smtClean="0">
                <a:solidFill>
                  <a:srgbClr val="0D296F"/>
                </a:solidFill>
              </a:rPr>
            </a:br>
            <a:endParaRPr lang="cs-CZ" sz="1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2060848"/>
            <a:ext cx="799288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/>
              <a:t>Měření – </a:t>
            </a:r>
            <a:r>
              <a:rPr lang="cs-CZ" sz="2000" dirty="0" smtClean="0"/>
              <a:t>určuje číselnou hodnotu měřené veličiny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/>
              <a:t>Počítání - </a:t>
            </a:r>
            <a:r>
              <a:rPr lang="cs-CZ" sz="2000" dirty="0" smtClean="0"/>
              <a:t>zjišťuje počet událostí stejného druhu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/>
              <a:t>Zkoušení – </a:t>
            </a:r>
            <a:r>
              <a:rPr lang="cs-CZ" sz="2000" dirty="0" smtClean="0"/>
              <a:t>určuje, zda má vzorek předepsané vlastnosti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/>
              <a:t>Kalibrování – </a:t>
            </a:r>
            <a:r>
              <a:rPr lang="cs-CZ" sz="2000" dirty="0"/>
              <a:t>zjišťuje se odchylka od správného údaje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/>
              <a:t>Justování ( vyrovnání) - </a:t>
            </a:r>
            <a:r>
              <a:rPr lang="cs-CZ" sz="2000" dirty="0" smtClean="0"/>
              <a:t>vyrovnává se MP, aby se údaj co nejméně lišil od správné hodnoty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/>
              <a:t>Cejchování  - </a:t>
            </a:r>
            <a:r>
              <a:rPr lang="cs-CZ" sz="2000" dirty="0" smtClean="0"/>
              <a:t>úřední postup ověření správnosti</a:t>
            </a:r>
          </a:p>
        </p:txBody>
      </p:sp>
    </p:spTree>
    <p:extLst>
      <p:ext uri="{BB962C8B-B14F-4D97-AF65-F5344CB8AC3E}">
        <p14:creationId xmlns:p14="http://schemas.microsoft.com/office/powerpoint/2010/main" val="1727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79519"/>
          </a:xfrm>
        </p:spPr>
        <p:txBody>
          <a:bodyPr>
            <a:normAutofit/>
          </a:bodyPr>
          <a:lstStyle/>
          <a:p>
            <a:r>
              <a:rPr lang="cs-CZ" sz="2900" b="1" u="sng" dirty="0" smtClean="0">
                <a:solidFill>
                  <a:schemeClr val="accent2"/>
                </a:solidFill>
                <a:cs typeface="Arial" charset="0"/>
              </a:rPr>
              <a:t>Měřicí </a:t>
            </a:r>
            <a:r>
              <a:rPr lang="cs-CZ" sz="2900" b="1" u="sng" dirty="0">
                <a:solidFill>
                  <a:schemeClr val="accent2"/>
                </a:solidFill>
                <a:cs typeface="Arial" charset="0"/>
              </a:rPr>
              <a:t>metody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Měřicí přístroje - metody</a:t>
            </a:r>
            <a:br>
              <a:rPr lang="cs-CZ" sz="1500" dirty="0" smtClean="0">
                <a:solidFill>
                  <a:srgbClr val="0D296F"/>
                </a:solidFill>
              </a:rPr>
            </a:br>
            <a:endParaRPr lang="cs-CZ" sz="1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632255"/>
            <a:ext cx="79928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800" b="1" dirty="0"/>
              <a:t>přímá</a:t>
            </a:r>
            <a:r>
              <a:rPr lang="cs-CZ" sz="2800" dirty="0"/>
              <a:t> </a:t>
            </a:r>
            <a:r>
              <a:rPr lang="cs-CZ" sz="2800" dirty="0" smtClean="0"/>
              <a:t>měřicí </a:t>
            </a:r>
            <a:r>
              <a:rPr lang="cs-CZ" sz="2800" dirty="0"/>
              <a:t>metoda </a:t>
            </a:r>
            <a:endParaRPr lang="cs-CZ" sz="28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 smtClean="0"/>
              <a:t>velikost </a:t>
            </a:r>
            <a:r>
              <a:rPr lang="cs-CZ" sz="2800" dirty="0"/>
              <a:t>naměřené </a:t>
            </a:r>
            <a:r>
              <a:rPr lang="cs-CZ" sz="2800" dirty="0" smtClean="0"/>
              <a:t>veličiny přečteme </a:t>
            </a:r>
            <a:r>
              <a:rPr lang="cs-CZ" sz="2800" dirty="0"/>
              <a:t>přímo na příslušném </a:t>
            </a:r>
            <a:r>
              <a:rPr lang="cs-CZ" sz="2800" dirty="0" smtClean="0"/>
              <a:t>měřicím </a:t>
            </a:r>
            <a:r>
              <a:rPr lang="cs-CZ" sz="2800" dirty="0"/>
              <a:t>přístroji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cs-CZ" sz="2800" dirty="0" smtClean="0"/>
              <a:t>např</a:t>
            </a:r>
            <a:r>
              <a:rPr lang="cs-CZ" sz="2800" dirty="0"/>
              <a:t>. napětí, proud, </a:t>
            </a:r>
            <a:endParaRPr lang="cs-CZ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/>
              <a:t> </a:t>
            </a:r>
            <a:r>
              <a:rPr lang="cs-CZ" sz="2800" b="1" dirty="0" smtClean="0"/>
              <a:t>nepřímá</a:t>
            </a:r>
            <a:r>
              <a:rPr lang="cs-CZ" sz="2800" dirty="0" smtClean="0"/>
              <a:t> měřicí </a:t>
            </a:r>
            <a:r>
              <a:rPr lang="cs-CZ" sz="2800" dirty="0"/>
              <a:t>metoda </a:t>
            </a:r>
            <a:endParaRPr lang="cs-CZ" sz="2800" dirty="0" smtClean="0"/>
          </a:p>
          <a:p>
            <a:pPr lvl="2" indent="-457200">
              <a:buFont typeface="Arial" pitchFamily="34" charset="0"/>
              <a:buChar char="•"/>
            </a:pPr>
            <a:r>
              <a:rPr lang="cs-CZ" sz="2800" dirty="0" smtClean="0"/>
              <a:t>z </a:t>
            </a:r>
            <a:r>
              <a:rPr lang="cs-CZ" sz="2800" dirty="0"/>
              <a:t>jiných změřených hodnot musíme vypočítat </a:t>
            </a:r>
            <a:r>
              <a:rPr lang="cs-CZ" sz="2800" dirty="0" smtClean="0"/>
              <a:t>velikost </a:t>
            </a:r>
            <a:r>
              <a:rPr lang="cs-CZ" sz="2800" dirty="0"/>
              <a:t>žádané </a:t>
            </a:r>
            <a:r>
              <a:rPr lang="cs-CZ" sz="2800" dirty="0" smtClean="0"/>
              <a:t>veličiny</a:t>
            </a:r>
          </a:p>
          <a:p>
            <a:pPr lvl="3" indent="-457200">
              <a:buFont typeface="Arial" pitchFamily="34" charset="0"/>
              <a:buChar char="•"/>
            </a:pPr>
            <a:r>
              <a:rPr lang="cs-CZ" sz="2800" dirty="0"/>
              <a:t>např. </a:t>
            </a:r>
            <a:r>
              <a:rPr lang="cs-CZ" sz="2800" dirty="0" smtClean="0"/>
              <a:t>odpor R=U/I, výkon P=U.I </a:t>
            </a:r>
            <a:endParaRPr lang="cs-CZ" sz="2800" dirty="0"/>
          </a:p>
        </p:txBody>
      </p:sp>
      <p:pic>
        <p:nvPicPr>
          <p:cNvPr id="6" name="obrázek 1"/>
          <p:cNvPicPr/>
          <p:nvPr/>
        </p:nvPicPr>
        <p:blipFill>
          <a:blip r:embed="rId3" cstate="print"/>
          <a:srcRect r="4622" b="17818"/>
          <a:stretch>
            <a:fillRect/>
          </a:stretch>
        </p:blipFill>
        <p:spPr bwMode="auto">
          <a:xfrm>
            <a:off x="6372200" y="5151128"/>
            <a:ext cx="2520280" cy="1446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997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579519"/>
          </a:xfrm>
        </p:spPr>
        <p:txBody>
          <a:bodyPr>
            <a:normAutofit/>
          </a:bodyPr>
          <a:lstStyle/>
          <a:p>
            <a:r>
              <a:rPr lang="cs-CZ" sz="2900" b="1" u="sng" dirty="0" smtClean="0">
                <a:solidFill>
                  <a:schemeClr val="accent2"/>
                </a:solidFill>
                <a:cs typeface="Arial" charset="0"/>
              </a:rPr>
              <a:t>Měřicí metody </a:t>
            </a:r>
            <a:r>
              <a:rPr lang="cs-CZ" sz="2900" b="1" u="sng" dirty="0">
                <a:solidFill>
                  <a:schemeClr val="accent2"/>
                </a:solidFill>
                <a:cs typeface="Arial" charset="0"/>
              </a:rPr>
              <a:t>podle funkce: 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Měřicí </a:t>
            </a:r>
            <a:r>
              <a:rPr lang="cs-CZ" sz="1500" dirty="0">
                <a:solidFill>
                  <a:srgbClr val="0D296F"/>
                </a:solidFill>
              </a:rPr>
              <a:t>přístroje - metody</a:t>
            </a:r>
            <a:r>
              <a:rPr lang="cs-CZ" sz="1500" dirty="0" smtClean="0">
                <a:solidFill>
                  <a:srgbClr val="0D296F"/>
                </a:solidFill>
              </a:rPr>
              <a:t/>
            </a:r>
            <a:br>
              <a:rPr lang="cs-CZ" sz="1500" dirty="0" smtClean="0">
                <a:solidFill>
                  <a:srgbClr val="0D296F"/>
                </a:solidFill>
              </a:rPr>
            </a:br>
            <a:endParaRPr lang="cs-CZ" sz="1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2060848"/>
            <a:ext cx="799288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r>
              <a:rPr lang="cs-CZ" sz="2800" dirty="0" err="1"/>
              <a:t>výchylkové</a:t>
            </a:r>
            <a:r>
              <a:rPr lang="cs-CZ" sz="2800" dirty="0"/>
              <a:t> </a:t>
            </a:r>
            <a:endParaRPr lang="cs-CZ" sz="28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velikost </a:t>
            </a:r>
            <a:r>
              <a:rPr lang="cs-CZ" sz="2000" dirty="0"/>
              <a:t>měřené veličiny se určuje z velikosti výchylek ručky </a:t>
            </a:r>
            <a:r>
              <a:rPr lang="cs-CZ" sz="2000" dirty="0" smtClean="0"/>
              <a:t>měřicích </a:t>
            </a:r>
            <a:r>
              <a:rPr lang="cs-CZ" sz="2000" dirty="0"/>
              <a:t>přístrojů </a:t>
            </a:r>
            <a:endParaRPr lang="cs-CZ" sz="2000" dirty="0" smtClean="0"/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/>
          </a:p>
          <a:p>
            <a:pPr lvl="2"/>
            <a:endParaRPr lang="cs-CZ" sz="200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/>
              <a:t>nulové</a:t>
            </a:r>
            <a:r>
              <a:rPr lang="cs-CZ" dirty="0"/>
              <a:t> </a:t>
            </a:r>
            <a:endParaRPr lang="cs-CZ" dirty="0" smtClean="0"/>
          </a:p>
          <a:p>
            <a:pPr marL="1371600" lvl="2" indent="-457200">
              <a:buFont typeface="Arial" pitchFamily="34" charset="0"/>
              <a:buChar char="•"/>
            </a:pPr>
            <a:r>
              <a:rPr lang="cs-CZ" dirty="0" smtClean="0"/>
              <a:t>změření </a:t>
            </a:r>
            <a:r>
              <a:rPr lang="cs-CZ" dirty="0"/>
              <a:t>veličiny je podmíněno vyrovnáním (elektrickým vyvážením), např. </a:t>
            </a:r>
            <a:r>
              <a:rPr lang="cs-CZ" dirty="0" smtClean="0"/>
              <a:t>měřicího můstku</a:t>
            </a:r>
            <a:endParaRPr lang="cs-CZ" dirty="0"/>
          </a:p>
          <a:p>
            <a:pPr marL="1371600" lvl="2" indent="-457200">
              <a:buFont typeface="Arial" pitchFamily="34" charset="0"/>
              <a:buChar char="•"/>
            </a:pPr>
            <a:endParaRPr lang="cs-CZ" dirty="0"/>
          </a:p>
          <a:p>
            <a:pPr marL="1371600" lvl="2" indent="-457200">
              <a:buFont typeface="Arial" pitchFamily="34" charset="0"/>
              <a:buChar char="•"/>
            </a:pPr>
            <a:endParaRPr lang="cs-CZ" dirty="0"/>
          </a:p>
          <a:p>
            <a:pPr marL="457200" lvl="2"/>
            <a:endParaRPr lang="cs-CZ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468327"/>
            <a:ext cx="2520280" cy="1966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5" t="7843" b="58963"/>
          <a:stretch/>
        </p:blipFill>
        <p:spPr bwMode="auto">
          <a:xfrm>
            <a:off x="5436096" y="2852936"/>
            <a:ext cx="296755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64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579519"/>
          </a:xfrm>
        </p:spPr>
        <p:txBody>
          <a:bodyPr>
            <a:normAutofit/>
          </a:bodyPr>
          <a:lstStyle/>
          <a:p>
            <a:r>
              <a:rPr lang="cs-CZ" sz="2900" b="1" u="sng" dirty="0" smtClean="0">
                <a:solidFill>
                  <a:schemeClr val="accent2"/>
                </a:solidFill>
                <a:cs typeface="Arial" charset="0"/>
              </a:rPr>
              <a:t>Měřicí metody </a:t>
            </a:r>
            <a:r>
              <a:rPr lang="cs-CZ" sz="2900" b="1" u="sng" dirty="0">
                <a:solidFill>
                  <a:schemeClr val="accent2"/>
                </a:solidFill>
                <a:cs typeface="Arial" charset="0"/>
              </a:rPr>
              <a:t>podle jejich podstaty: 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Měřicí </a:t>
            </a:r>
            <a:r>
              <a:rPr lang="cs-CZ" sz="1500" dirty="0">
                <a:solidFill>
                  <a:srgbClr val="0D296F"/>
                </a:solidFill>
              </a:rPr>
              <a:t>přístroje - metody</a:t>
            </a:r>
            <a:r>
              <a:rPr lang="cs-CZ" sz="1500" dirty="0" smtClean="0">
                <a:solidFill>
                  <a:srgbClr val="0D296F"/>
                </a:solidFill>
              </a:rPr>
              <a:t/>
            </a:r>
            <a:br>
              <a:rPr lang="cs-CZ" sz="1500" dirty="0" smtClean="0">
                <a:solidFill>
                  <a:srgbClr val="0D296F"/>
                </a:solidFill>
              </a:rPr>
            </a:br>
            <a:endParaRPr lang="cs-CZ" sz="1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2060848"/>
            <a:ext cx="79928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r>
              <a:rPr lang="cs-CZ" sz="2800" dirty="0"/>
              <a:t>substituční</a:t>
            </a:r>
            <a:endParaRPr lang="cs-CZ" sz="28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neznámý měřený prvek nahradíme prvkem o známých parametrech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cs-CZ" sz="2000" dirty="0" smtClean="0"/>
              <a:t>zapojení paralelní 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cs-CZ" sz="2000" dirty="0" smtClean="0"/>
              <a:t>měříme proud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 smtClean="0"/>
              <a:t>porovnávací</a:t>
            </a:r>
            <a:endParaRPr lang="cs-CZ" dirty="0" smtClean="0"/>
          </a:p>
          <a:p>
            <a:pPr marL="1371600" lvl="2" indent="-457200">
              <a:buFont typeface="Arial" pitchFamily="34" charset="0"/>
              <a:buChar char="•"/>
            </a:pPr>
            <a:r>
              <a:rPr lang="cs-CZ" dirty="0" smtClean="0"/>
              <a:t>účinky neznámého prvku porovnáváme s účinky prvku se známými parametry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cs-CZ" dirty="0" smtClean="0"/>
              <a:t>zapojení do série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cs-CZ" dirty="0" smtClean="0"/>
              <a:t>měříme napětí</a:t>
            </a:r>
            <a:endParaRPr lang="cs-CZ" dirty="0"/>
          </a:p>
          <a:p>
            <a:pPr marL="1371600" lvl="2" indent="-457200">
              <a:buFont typeface="Arial" pitchFamily="34" charset="0"/>
              <a:buChar char="•"/>
            </a:pPr>
            <a:endParaRPr lang="cs-CZ" dirty="0"/>
          </a:p>
          <a:p>
            <a:pPr marL="1371600" lvl="2" indent="-457200">
              <a:buFont typeface="Arial" pitchFamily="34" charset="0"/>
              <a:buChar char="•"/>
            </a:pPr>
            <a:endParaRPr lang="cs-CZ" dirty="0"/>
          </a:p>
          <a:p>
            <a:pPr marL="457200" lvl="2"/>
            <a:endParaRPr lang="cs-CZ" sz="2800" dirty="0"/>
          </a:p>
        </p:txBody>
      </p:sp>
      <p:pic>
        <p:nvPicPr>
          <p:cNvPr id="7" name="obrázek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871157"/>
            <a:ext cx="2664296" cy="1133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509120"/>
            <a:ext cx="3135208" cy="1829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89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579519"/>
          </a:xfrm>
        </p:spPr>
        <p:txBody>
          <a:bodyPr>
            <a:normAutofit/>
          </a:bodyPr>
          <a:lstStyle/>
          <a:p>
            <a:r>
              <a:rPr lang="cs-CZ" sz="2900" b="1" u="sng" dirty="0" smtClean="0">
                <a:solidFill>
                  <a:schemeClr val="accent2"/>
                </a:solidFill>
                <a:cs typeface="Arial" charset="0"/>
              </a:rPr>
              <a:t>Chyby měření: </a:t>
            </a:r>
            <a:endParaRPr lang="cs-CZ" sz="2900" b="1" u="sng" dirty="0">
              <a:solidFill>
                <a:schemeClr val="accent2"/>
              </a:solidFill>
              <a:cs typeface="Arial" charset="0"/>
            </a:endParaRP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Měřicí přístroje - chyby</a:t>
            </a:r>
            <a:endParaRPr lang="cs-CZ" sz="1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2060848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/>
              <a:t>Příčiny chyb </a:t>
            </a:r>
            <a:r>
              <a:rPr lang="cs-CZ" sz="2800" b="1" dirty="0" smtClean="0"/>
              <a:t>podle příčiny vzniku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 smtClean="0"/>
              <a:t>nepřesnost měřicích přístrojů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/>
              <a:t>nepřesnost </a:t>
            </a:r>
            <a:r>
              <a:rPr lang="cs-CZ" sz="2800" dirty="0" smtClean="0"/>
              <a:t>měřicích metod - </a:t>
            </a:r>
            <a:r>
              <a:rPr lang="cs-CZ" sz="2000" dirty="0" err="1" smtClean="0"/>
              <a:t>korigovatelná</a:t>
            </a:r>
            <a:endParaRPr lang="cs-CZ" sz="200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/>
              <a:t>vliv </a:t>
            </a:r>
            <a:r>
              <a:rPr lang="cs-CZ" sz="2800" dirty="0" smtClean="0"/>
              <a:t>prostředí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 smtClean="0"/>
              <a:t>čtení pozorovatelem </a:t>
            </a:r>
            <a:endParaRPr lang="cs-CZ" sz="2800" dirty="0"/>
          </a:p>
          <a:p>
            <a:pPr marL="1371600" lvl="2" indent="-457200">
              <a:buFont typeface="Arial" pitchFamily="34" charset="0"/>
              <a:buChar char="•"/>
            </a:pPr>
            <a:endParaRPr lang="cs-CZ" dirty="0"/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 smtClean="0"/>
              <a:t>Druhy chyb </a:t>
            </a:r>
            <a:r>
              <a:rPr lang="cs-CZ" sz="2800" b="1" dirty="0" smtClean="0"/>
              <a:t>podle způsobu výskytu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/>
              <a:t>stálé (soustavné) </a:t>
            </a:r>
            <a:r>
              <a:rPr lang="cs-CZ" sz="2800" dirty="0" smtClean="0"/>
              <a:t>  - přístroj, metoda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 smtClean="0"/>
              <a:t>nahodilé – prostředí, člověk</a:t>
            </a:r>
            <a:endParaRPr lang="cs-CZ" sz="2800" dirty="0"/>
          </a:p>
          <a:p>
            <a:pPr marL="1371600" lvl="2" indent="-457200">
              <a:buFont typeface="Arial" pitchFamily="34" charset="0"/>
              <a:buChar char="•"/>
            </a:pPr>
            <a:endParaRPr lang="cs-CZ" dirty="0"/>
          </a:p>
          <a:p>
            <a:pPr marL="457200" lvl="2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910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579519"/>
          </a:xfrm>
        </p:spPr>
        <p:txBody>
          <a:bodyPr>
            <a:normAutofit/>
          </a:bodyPr>
          <a:lstStyle/>
          <a:p>
            <a:r>
              <a:rPr lang="cs-CZ" sz="2900" b="1" u="sng" dirty="0" smtClean="0">
                <a:solidFill>
                  <a:schemeClr val="accent2"/>
                </a:solidFill>
                <a:cs typeface="Arial" charset="0"/>
              </a:rPr>
              <a:t>Chyby měření: </a:t>
            </a:r>
            <a:endParaRPr lang="cs-CZ" sz="2900" b="1" u="sng" dirty="0">
              <a:solidFill>
                <a:schemeClr val="accent2"/>
              </a:solidFill>
              <a:cs typeface="Arial" charset="0"/>
            </a:endParaRP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Měřicí </a:t>
            </a:r>
            <a:r>
              <a:rPr lang="cs-CZ" sz="1500" dirty="0">
                <a:solidFill>
                  <a:srgbClr val="0D296F"/>
                </a:solidFill>
              </a:rPr>
              <a:t>přístroje - chyby</a:t>
            </a:r>
            <a:r>
              <a:rPr lang="cs-CZ" sz="1500" dirty="0" smtClean="0">
                <a:solidFill>
                  <a:srgbClr val="0D296F"/>
                </a:solidFill>
              </a:rPr>
              <a:t/>
            </a:r>
            <a:br>
              <a:rPr lang="cs-CZ" sz="1500" dirty="0" smtClean="0">
                <a:solidFill>
                  <a:srgbClr val="0D296F"/>
                </a:solidFill>
              </a:rPr>
            </a:br>
            <a:endParaRPr lang="cs-CZ" sz="1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2060848"/>
            <a:ext cx="828092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800" b="1" dirty="0" smtClean="0"/>
              <a:t>Podstata chyby</a:t>
            </a:r>
            <a:r>
              <a:rPr lang="cs-CZ" sz="2800" dirty="0" smtClean="0"/>
              <a:t> - odchylky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 smtClean="0"/>
              <a:t>rozdíl naměřené a skutečné hodnoty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 err="1" smtClean="0"/>
              <a:t>Δ</a:t>
            </a:r>
            <a:r>
              <a:rPr lang="cs-CZ" sz="2800" baseline="-25000" dirty="0" err="1" smtClean="0"/>
              <a:t>m</a:t>
            </a:r>
            <a:r>
              <a:rPr lang="cs-CZ" sz="2800" dirty="0" smtClean="0"/>
              <a:t> = M - 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b="1" dirty="0" smtClean="0"/>
              <a:t>Rozdělení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 smtClean="0"/>
              <a:t>Absolutní - </a:t>
            </a:r>
            <a:r>
              <a:rPr lang="cs-CZ" sz="2800" dirty="0"/>
              <a:t>v jednotkách měřené </a:t>
            </a:r>
            <a:r>
              <a:rPr lang="cs-CZ" sz="2800" dirty="0" smtClean="0"/>
              <a:t>veličiny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 smtClean="0"/>
              <a:t>Relativní – vyjádřená v %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l-GR" sz="2800" dirty="0" smtClean="0"/>
              <a:t>δ</a:t>
            </a:r>
            <a:r>
              <a:rPr lang="cs-CZ" sz="2800" baseline="-25000" dirty="0" smtClean="0"/>
              <a:t>m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err="1"/>
              <a:t>Δ</a:t>
            </a:r>
            <a:r>
              <a:rPr lang="cs-CZ" sz="2800" baseline="-25000" dirty="0" err="1"/>
              <a:t>m</a:t>
            </a:r>
            <a:r>
              <a:rPr lang="cs-CZ" sz="2800" baseline="-25000" dirty="0"/>
              <a:t> </a:t>
            </a:r>
            <a:r>
              <a:rPr lang="cs-CZ" sz="2800" dirty="0" smtClean="0"/>
              <a:t>/M . 100</a:t>
            </a:r>
            <a:endParaRPr lang="cs-CZ" sz="280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 smtClean="0"/>
              <a:t>Mezní 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cs-CZ" sz="2800" dirty="0"/>
              <a:t>odchylky od jmenovité hodnoty ± %</a:t>
            </a:r>
            <a:endParaRPr lang="cs-CZ" sz="2800" dirty="0" smtClean="0"/>
          </a:p>
          <a:p>
            <a:pPr marL="1371600" lvl="2" indent="-457200">
              <a:buFont typeface="Arial" pitchFamily="34" charset="0"/>
              <a:buChar char="•"/>
            </a:pPr>
            <a:endParaRPr lang="cs-CZ" dirty="0"/>
          </a:p>
          <a:p>
            <a:pPr marL="457200" lvl="2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7808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26003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Napiš, co je předmětem elektrického měření</a:t>
            </a:r>
          </a:p>
          <a:p>
            <a:pPr lvl="1"/>
            <a:r>
              <a:rPr lang="cs-CZ" dirty="0" smtClean="0"/>
              <a:t> </a:t>
            </a:r>
          </a:p>
          <a:p>
            <a:r>
              <a:rPr lang="cs-CZ" dirty="0" smtClean="0"/>
              <a:t>Vyjmenuj některé druhy měření</a:t>
            </a:r>
          </a:p>
          <a:p>
            <a:pPr lvl="1"/>
            <a:r>
              <a:rPr lang="cs-CZ" dirty="0" smtClean="0"/>
              <a:t> </a:t>
            </a:r>
          </a:p>
          <a:p>
            <a:r>
              <a:rPr lang="cs-CZ" dirty="0" smtClean="0"/>
              <a:t>Vyjmenuj, </a:t>
            </a:r>
            <a:r>
              <a:rPr lang="cs-CZ" dirty="0"/>
              <a:t>jaké </a:t>
            </a:r>
            <a:r>
              <a:rPr lang="cs-CZ" dirty="0" smtClean="0"/>
              <a:t>znáš metody měření</a:t>
            </a:r>
          </a:p>
          <a:p>
            <a:pPr lvl="1"/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 </a:t>
            </a:r>
          </a:p>
          <a:p>
            <a:r>
              <a:rPr lang="cs-CZ" dirty="0" smtClean="0"/>
              <a:t>Vyjmenuj, </a:t>
            </a:r>
            <a:r>
              <a:rPr lang="cs-CZ" dirty="0"/>
              <a:t>jaké </a:t>
            </a:r>
            <a:r>
              <a:rPr lang="cs-CZ" dirty="0" smtClean="0"/>
              <a:t>znáš metody měření podle funkce</a:t>
            </a:r>
          </a:p>
          <a:p>
            <a:pPr lvl="1"/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Vyjmenuj, </a:t>
            </a:r>
            <a:r>
              <a:rPr lang="cs-CZ" dirty="0"/>
              <a:t>jaké znáš metody měření podle podstaty</a:t>
            </a:r>
          </a:p>
          <a:p>
            <a:pPr lvl="1"/>
            <a:r>
              <a:rPr lang="cs-CZ" dirty="0"/>
              <a:t> </a:t>
            </a:r>
          </a:p>
          <a:p>
            <a:pPr lvl="1"/>
            <a:r>
              <a:rPr lang="cs-CZ" dirty="0"/>
              <a:t> 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/>
              <a:t>Aktivita pro žáky – otázky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3917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</TotalTime>
  <Words>784</Words>
  <Application>Microsoft Office PowerPoint</Application>
  <PresentationFormat>Předvádění na obrazovce (4:3)</PresentationFormat>
  <Paragraphs>212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Anglicky v odborných předmětech "Support of teaching technical subjects in English“</vt:lpstr>
      <vt:lpstr>Měřicí přístroje </vt:lpstr>
      <vt:lpstr>Měřicí přístroje - metody </vt:lpstr>
      <vt:lpstr>Měřicí přístroje - metody </vt:lpstr>
      <vt:lpstr>Měřicí přístroje - metody </vt:lpstr>
      <vt:lpstr>Měřicí přístroje - metody </vt:lpstr>
      <vt:lpstr>Měřicí přístroje - chyby</vt:lpstr>
      <vt:lpstr>Měřicí přístroje - chyby </vt:lpstr>
      <vt:lpstr>Aktivita pro žáky – otázky</vt:lpstr>
      <vt:lpstr>Aktivita pro žáky – otázky</vt:lpstr>
      <vt:lpstr>Použitá literatura</vt:lpstr>
    </vt:vector>
  </TitlesOfParts>
  <Company>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jaroslav.bernkopf</cp:lastModifiedBy>
  <cp:revision>74</cp:revision>
  <dcterms:created xsi:type="dcterms:W3CDTF">2011-08-12T09:23:29Z</dcterms:created>
  <dcterms:modified xsi:type="dcterms:W3CDTF">2014-05-27T07:18:30Z</dcterms:modified>
</cp:coreProperties>
</file>