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0" r:id="rId2"/>
    <p:sldId id="334" r:id="rId3"/>
    <p:sldId id="344" r:id="rId4"/>
    <p:sldId id="316" r:id="rId5"/>
    <p:sldId id="346" r:id="rId6"/>
    <p:sldId id="345" r:id="rId7"/>
    <p:sldId id="336" r:id="rId8"/>
    <p:sldId id="335" r:id="rId9"/>
    <p:sldId id="337" r:id="rId10"/>
    <p:sldId id="338" r:id="rId11"/>
    <p:sldId id="339" r:id="rId12"/>
    <p:sldId id="340" r:id="rId13"/>
    <p:sldId id="341" r:id="rId14"/>
    <p:sldId id="342" r:id="rId15"/>
    <p:sldId id="34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03.09.2024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03.09.2024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8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5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42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nkopf.cz/skola/predmety/mereni/materialy/skripta/mereni_2.pdf" TargetMode="External"/><Relationship Id="rId4" Type="http://schemas.openxmlformats.org/officeDocument/2006/relationships/hyperlink" Target="http://www.sse-najizdarne.cz/dokumenty/studijni_materialy/elektricka_meren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Měřicí přístroje a metody</a:t>
            </a:r>
          </a:p>
          <a:p>
            <a:pPr algn="ctr"/>
            <a:endParaRPr lang="cs-CZ" sz="4400" b="1" dirty="0"/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metody absolutní – porovnávací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absolutní</a:t>
            </a:r>
          </a:p>
          <a:p>
            <a:pPr lvl="0"/>
            <a:r>
              <a:rPr lang="cs-CZ" sz="2800" dirty="0"/>
              <a:t>dávají hodnotu měřené veličiny rovnou, bez porovnání s nějakým normálem.</a:t>
            </a:r>
          </a:p>
          <a:p>
            <a:pPr lvl="0"/>
            <a:endParaRPr lang="cs-CZ" sz="2800" b="1" dirty="0"/>
          </a:p>
          <a:p>
            <a:pPr lvl="0"/>
            <a:r>
              <a:rPr lang="cs-CZ" sz="2800" dirty="0"/>
              <a:t>Např. osobní váha.</a:t>
            </a:r>
          </a:p>
          <a:p>
            <a:endParaRPr lang="cs-CZ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1202"/>
            <a:ext cx="4752528" cy="34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obchodni-dum.cz/file.phtml/828322/katalog/SOE63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3905"/>
            <a:ext cx="4248472" cy="28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4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metody absolutní – porovnávací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porovnávací</a:t>
            </a:r>
          </a:p>
          <a:p>
            <a:pPr lvl="0"/>
            <a:r>
              <a:rPr lang="cs-CZ" sz="2800" dirty="0"/>
              <a:t>zjišťují hodnotu měřené veličiny porovnáním </a:t>
            </a:r>
          </a:p>
          <a:p>
            <a:pPr lvl="0"/>
            <a:r>
              <a:rPr lang="cs-CZ" sz="2800" dirty="0"/>
              <a:t>s normálem.</a:t>
            </a:r>
          </a:p>
          <a:p>
            <a:pPr lvl="0"/>
            <a:endParaRPr lang="cs-CZ" sz="2800" b="1" dirty="0"/>
          </a:p>
          <a:p>
            <a:pPr lvl="0"/>
            <a:r>
              <a:rPr lang="cs-CZ" sz="2800" dirty="0"/>
              <a:t>Např. laboratorní váhy: na jedné straně vážený předmět, na druhé straně normál = závaží. </a:t>
            </a:r>
          </a:p>
          <a:p>
            <a:endParaRPr lang="cs-CZ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238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://upload.wikimedia.org/wikipedia/commons/thumb/8/8a/Serie_poids_cyl1.jpg/260px-Serie_poids_cy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45024"/>
            <a:ext cx="40544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6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Měřicí metody </a:t>
            </a:r>
            <a:r>
              <a:rPr lang="cs-CZ" dirty="0" err="1"/>
              <a:t>výchylkové</a:t>
            </a:r>
            <a:r>
              <a:rPr lang="cs-CZ" dirty="0"/>
              <a:t> – nulové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</a:t>
            </a:r>
            <a:r>
              <a:rPr lang="cs-CZ" sz="2800" b="1" dirty="0" err="1"/>
              <a:t>výchylkové</a:t>
            </a:r>
            <a:endParaRPr lang="cs-CZ" sz="2800" b="1" dirty="0"/>
          </a:p>
          <a:p>
            <a:pPr lvl="0"/>
            <a:r>
              <a:rPr lang="cs-CZ" sz="2800" dirty="0"/>
              <a:t>zjišťují velikost měřené veličiny z velikosti výchylky ručky měřicího přístroje.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808312" cy="38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img.directindustry.com/images_di/photo-g/dc-ammeters-analog-14561-2409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97" y="1844824"/>
            <a:ext cx="49497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9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Měřicí metody </a:t>
            </a:r>
            <a:r>
              <a:rPr lang="cs-CZ" dirty="0" err="1"/>
              <a:t>výchylkové</a:t>
            </a:r>
            <a:r>
              <a:rPr lang="cs-CZ" dirty="0"/>
              <a:t> – nulové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nulové</a:t>
            </a:r>
          </a:p>
          <a:p>
            <a:pPr lvl="0"/>
            <a:r>
              <a:rPr lang="cs-CZ" sz="2800" dirty="0"/>
              <a:t>zjišťují velikost měřené veličiny tak, že porovnávají měřenou veličinou se známou. Měřicí přístroj ukáže nulu, když se obě veličiny rovnají.</a:t>
            </a:r>
          </a:p>
        </p:txBody>
      </p:sp>
      <p:pic>
        <p:nvPicPr>
          <p:cNvPr id="8194" name="Picture 2" descr="http://www.chabotcollege.edu/faculty/shildreth/physics/wheatstone_files/image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5429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779912" y="2779181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/>
              <a:t>Dejme </a:t>
            </a:r>
            <a:r>
              <a:rPr lang="cs-CZ" sz="2000" b="1" dirty="0"/>
              <a:t>R</a:t>
            </a:r>
            <a:r>
              <a:rPr lang="cs-CZ" sz="2000" b="1" baseline="-25000" dirty="0"/>
              <a:t>1</a:t>
            </a:r>
            <a:r>
              <a:rPr lang="cs-CZ" sz="2000" b="1" dirty="0"/>
              <a:t> = R</a:t>
            </a:r>
            <a:r>
              <a:rPr lang="cs-CZ" sz="2000" b="1" baseline="-25000" dirty="0"/>
              <a:t>3</a:t>
            </a:r>
            <a:r>
              <a:rPr lang="cs-CZ" sz="2000" dirty="0"/>
              <a:t>.</a:t>
            </a:r>
          </a:p>
          <a:p>
            <a:pPr lvl="0"/>
            <a:r>
              <a:rPr lang="cs-CZ" sz="2000" dirty="0"/>
              <a:t>Když nastavíme R</a:t>
            </a:r>
            <a:r>
              <a:rPr lang="cs-CZ" sz="2000" baseline="-25000" dirty="0"/>
              <a:t>2</a:t>
            </a:r>
            <a:r>
              <a:rPr lang="cs-CZ" sz="2000" dirty="0"/>
              <a:t> na stejnou hodnotu jako </a:t>
            </a:r>
            <a:r>
              <a:rPr lang="cs-CZ" sz="2000" dirty="0" err="1"/>
              <a:t>R</a:t>
            </a:r>
            <a:r>
              <a:rPr lang="cs-CZ" sz="2000" baseline="-25000" dirty="0" err="1"/>
              <a:t>x</a:t>
            </a:r>
            <a:r>
              <a:rPr lang="cs-CZ" sz="2000" dirty="0"/>
              <a:t>, napětí na děliči vlevo (bod D) je stejné jako na děliči vpravo (bod B).</a:t>
            </a:r>
          </a:p>
          <a:p>
            <a:pPr lvl="0"/>
            <a:r>
              <a:rPr lang="cs-CZ" sz="2000" dirty="0"/>
              <a:t>Když </a:t>
            </a:r>
          </a:p>
          <a:p>
            <a:pPr lvl="0" algn="ctr"/>
            <a:r>
              <a:rPr lang="cs-CZ" sz="2000" b="1" dirty="0"/>
              <a:t>U</a:t>
            </a:r>
            <a:r>
              <a:rPr lang="cs-CZ" sz="2000" b="1" baseline="-25000" dirty="0"/>
              <a:t>D</a:t>
            </a:r>
            <a:r>
              <a:rPr lang="cs-CZ" sz="2000" b="1" dirty="0"/>
              <a:t> = U</a:t>
            </a:r>
            <a:r>
              <a:rPr lang="cs-CZ" sz="2000" b="1" baseline="-25000" dirty="0"/>
              <a:t>B</a:t>
            </a:r>
          </a:p>
          <a:p>
            <a:pPr lvl="0"/>
            <a:r>
              <a:rPr lang="cs-CZ" sz="2000" dirty="0"/>
              <a:t>tak </a:t>
            </a:r>
          </a:p>
          <a:p>
            <a:pPr lvl="0" algn="ctr"/>
            <a:r>
              <a:rPr lang="cs-CZ" sz="2000" b="1" dirty="0"/>
              <a:t>U</a:t>
            </a:r>
            <a:r>
              <a:rPr lang="cs-CZ" sz="2000" b="1" baseline="-25000" dirty="0"/>
              <a:t>D</a:t>
            </a:r>
            <a:r>
              <a:rPr lang="cs-CZ" sz="2000" b="1" dirty="0"/>
              <a:t> – U</a:t>
            </a:r>
            <a:r>
              <a:rPr lang="cs-CZ" sz="2000" b="1" baseline="-25000" dirty="0"/>
              <a:t>B</a:t>
            </a:r>
            <a:r>
              <a:rPr lang="cs-CZ" sz="2000" b="1" dirty="0"/>
              <a:t> = 0 </a:t>
            </a:r>
          </a:p>
          <a:p>
            <a:pPr lvl="0"/>
            <a:r>
              <a:rPr lang="cs-CZ" sz="2000" dirty="0"/>
              <a:t>a voltmetr ukáže nulové napětí. Na stupnici R</a:t>
            </a:r>
            <a:r>
              <a:rPr lang="cs-CZ" sz="2000" baseline="-25000" dirty="0"/>
              <a:t>2</a:t>
            </a:r>
            <a:r>
              <a:rPr lang="cs-CZ" sz="2000" dirty="0"/>
              <a:t> přečteme hodnotu </a:t>
            </a:r>
            <a:r>
              <a:rPr lang="cs-CZ" sz="2000" dirty="0" err="1"/>
              <a:t>R</a:t>
            </a:r>
            <a:r>
              <a:rPr lang="cs-CZ" sz="2000" baseline="-25000" dirty="0" err="1"/>
              <a:t>x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10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Měřicí metody přímé – nepřímé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přímé</a:t>
            </a:r>
          </a:p>
          <a:p>
            <a:pPr lvl="0"/>
            <a:r>
              <a:rPr lang="cs-CZ" sz="2800" dirty="0"/>
              <a:t>ukazují velikost měřené veličiny přímo na stupnici nebo na displeji. Není nutno nic vypočítávat.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9" y="2348880"/>
            <a:ext cx="44631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15" y="2348880"/>
            <a:ext cx="316063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44868"/>
              </p:ext>
            </p:extLst>
          </p:nvPr>
        </p:nvGraphicFramePr>
        <p:xfrm>
          <a:off x="179512" y="5877272"/>
          <a:ext cx="8712968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Měření výkonu wattmetrem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Wattmetr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25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Měřicí metody přímé – nepřímé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Měřicí metody nepřímé</a:t>
            </a:r>
          </a:p>
          <a:p>
            <a:pPr lvl="0"/>
            <a:r>
              <a:rPr lang="cs-CZ" sz="2800" dirty="0"/>
              <a:t>získávají velikost měřené veličiny výpočtem z jiných změřených veličin. Např. </a:t>
            </a:r>
            <a:r>
              <a:rPr lang="cs-CZ" sz="2800" b="1" dirty="0"/>
              <a:t>P = U*I</a:t>
            </a:r>
            <a:r>
              <a:rPr lang="cs-CZ" sz="2800" dirty="0"/>
              <a:t>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23420"/>
              </p:ext>
            </p:extLst>
          </p:nvPr>
        </p:nvGraphicFramePr>
        <p:xfrm>
          <a:off x="179512" y="5877272"/>
          <a:ext cx="8712968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Dvě metody nepřímého měření výkonu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12995"/>
            <a:ext cx="7632848" cy="35354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70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Osnova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/>
              <a:t>Rozdělení měřicích přístrojů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/>
              <a:t>pasivní – aktivní (elektronické)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/>
              <a:t>analogové - digitální</a:t>
            </a:r>
          </a:p>
          <a:p>
            <a:pPr lvl="1"/>
            <a:endParaRPr lang="cs-CZ" sz="3200" dirty="0"/>
          </a:p>
          <a:p>
            <a:pPr lvl="1"/>
            <a:r>
              <a:rPr lang="cs-CZ" sz="3200" b="1" dirty="0"/>
              <a:t>Rozdělení měřicích metod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/>
              <a:t>absolutní – porovnávací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 err="1"/>
              <a:t>výchylkové</a:t>
            </a:r>
            <a:r>
              <a:rPr lang="cs-CZ" sz="3200" dirty="0"/>
              <a:t> – nulové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/>
              <a:t>přímé - nepřímé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958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Rozcestník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cs-CZ" sz="3200" dirty="0"/>
          </a:p>
          <a:p>
            <a:r>
              <a:rPr lang="cs-CZ" sz="3200" dirty="0"/>
              <a:t>Látku dle osnovy se naučte také z </a:t>
            </a:r>
          </a:p>
          <a:p>
            <a:r>
              <a:rPr lang="cs-CZ" sz="1600">
                <a:hlinkClick r:id="rId4"/>
              </a:rPr>
              <a:t>http://www.sse-najizdarne.cz/dokumenty/studijni_materialy/elektricka_mereni.pdf</a:t>
            </a:r>
            <a:endParaRPr lang="cs-CZ" sz="1600"/>
          </a:p>
          <a:p>
            <a:endParaRPr lang="cs-CZ" sz="3200" dirty="0"/>
          </a:p>
          <a:p>
            <a:r>
              <a:rPr lang="cs-CZ" sz="3200" dirty="0"/>
              <a:t>a z</a:t>
            </a:r>
          </a:p>
          <a:p>
            <a:r>
              <a:rPr lang="cs-CZ" sz="1600" dirty="0">
                <a:hlinkClick r:id="rId5"/>
              </a:rPr>
              <a:t>http://www.bernkopf.cz/skola/predmety/mereni/materialy/skripta/mereni_2.pdf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47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aktivní - pasivní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Pasivní měřicí přístroj </a:t>
            </a:r>
          </a:p>
          <a:p>
            <a:r>
              <a:rPr lang="cs-CZ" sz="2400" dirty="0"/>
              <a:t>Nemá napájení.</a:t>
            </a:r>
          </a:p>
          <a:p>
            <a:r>
              <a:rPr lang="cs-CZ" sz="2400" dirty="0"/>
              <a:t>Energii si bere z měřeného objektu.</a:t>
            </a:r>
          </a:p>
          <a:p>
            <a:r>
              <a:rPr lang="cs-CZ" sz="2400" dirty="0"/>
              <a:t>Zatěžuje měřený objekt.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5" y="2597206"/>
            <a:ext cx="3413585" cy="34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4A06A8-4354-B15F-4732-5609C6D6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850581"/>
            <a:ext cx="1590675" cy="487743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B4B6359-BDFE-59CF-9791-9FBD5CFB6B1F}"/>
              </a:ext>
            </a:extLst>
          </p:cNvPr>
          <p:cNvSpPr/>
          <p:nvPr/>
        </p:nvSpPr>
        <p:spPr>
          <a:xfrm>
            <a:off x="467544" y="5961875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Elektromechanický měřicí přístroj		Pružinová váha</a:t>
            </a:r>
          </a:p>
        </p:txBody>
      </p:sp>
    </p:spTree>
    <p:extLst>
      <p:ext uri="{BB962C8B-B14F-4D97-AF65-F5344CB8AC3E}">
        <p14:creationId xmlns:p14="http://schemas.microsoft.com/office/powerpoint/2010/main" val="284220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Měřicí přístroje aktivní - pasivní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Aktivní (elektronický) měřicí přístroj </a:t>
            </a:r>
          </a:p>
          <a:p>
            <a:r>
              <a:rPr lang="cs-CZ" sz="2400" dirty="0"/>
              <a:t>Má zesilovač a další elektroniku.</a:t>
            </a:r>
          </a:p>
          <a:p>
            <a:r>
              <a:rPr lang="cs-CZ" sz="2400" dirty="0"/>
              <a:t>Proto potřebuje napájení.</a:t>
            </a:r>
          </a:p>
          <a:p>
            <a:r>
              <a:rPr lang="cs-CZ" sz="2400" dirty="0"/>
              <a:t>Nezatěžuje tolik měřený objekt.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B4B6359-BDFE-59CF-9791-9FBD5CFB6B1F}"/>
              </a:ext>
            </a:extLst>
          </p:cNvPr>
          <p:cNvSpPr/>
          <p:nvPr/>
        </p:nvSpPr>
        <p:spPr>
          <a:xfrm>
            <a:off x="179512" y="5961875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Aktivní multimetr analogový	 Aktivní multimetr digitální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A96B7C-BFE9-0647-A818-8E2B645C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83927"/>
            <a:ext cx="2315922" cy="3573016"/>
          </a:xfrm>
          <a:prstGeom prst="rect">
            <a:avLst/>
          </a:prstGeom>
        </p:spPr>
      </p:pic>
      <p:sp>
        <p:nvSpPr>
          <p:cNvPr id="12" name="AutoShape 2" descr="UNI-T UT105 UT107+Automotive Multimeter AC DC Voltage Current Resistance Circuit Capacitor Frequency Temperature Tester">
            <a:extLst>
              <a:ext uri="{FF2B5EF4-FFF2-40B4-BE49-F238E27FC236}">
                <a16:creationId xmlns:a16="http://schemas.microsoft.com/office/drawing/2014/main" id="{31127C1C-C1E5-84A1-77ED-E22D0557C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269865-FE70-C8CB-E099-D28228B8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48" y="1126992"/>
            <a:ext cx="2202120" cy="45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analogové – digitální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Analogový měřicí přístroj </a:t>
            </a:r>
          </a:p>
          <a:p>
            <a:r>
              <a:rPr lang="cs-CZ" sz="3600" dirty="0"/>
              <a:t>ukazuje hodnotu měřené veličiny pomocí pohyblivého ukazatele, např. ručky. </a:t>
            </a:r>
          </a:p>
          <a:p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14255"/>
          <a:stretch/>
        </p:blipFill>
        <p:spPr bwMode="auto">
          <a:xfrm>
            <a:off x="6012160" y="2636911"/>
            <a:ext cx="2628145" cy="37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9" y="2636912"/>
            <a:ext cx="3910031" cy="393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7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analogové – digitální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Analogové zobrazení </a:t>
            </a:r>
          </a:p>
          <a:p>
            <a:pPr lvl="0"/>
            <a:endParaRPr lang="cs-CZ" sz="1100" b="1" dirty="0"/>
          </a:p>
          <a:p>
            <a:pPr lvl="0"/>
            <a:r>
              <a:rPr lang="cs-CZ" sz="2400" b="1" dirty="0"/>
              <a:t>Výhody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rychlá a přehledná informace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snadné vyhodnocení překročení meze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snadné posouzení vývoje veličiny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(zda je stabilní, stoupá nebo klesá)</a:t>
            </a:r>
          </a:p>
          <a:p>
            <a:pPr lvl="0"/>
            <a:r>
              <a:rPr lang="cs-CZ" sz="2400" b="1" dirty="0"/>
              <a:t>Nevýhody</a:t>
            </a:r>
            <a:endParaRPr lang="cs-CZ" sz="24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chyby obsluhy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paralaxa – díváme se na ručku šikmo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špatné použití rozsahu, konstanty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/>
              <a:t>obvykle méně přesné</a:t>
            </a:r>
          </a:p>
          <a:p>
            <a:pPr lvl="0"/>
            <a:endParaRPr lang="cs-CZ" sz="1100" b="1" dirty="0"/>
          </a:p>
          <a:p>
            <a:pPr lvl="0"/>
            <a:r>
              <a:rPr lang="cs-CZ" sz="2800" b="1" dirty="0"/>
              <a:t>Vhodné pro rychlou kontrolu, měření v provozu, </a:t>
            </a:r>
          </a:p>
          <a:p>
            <a:pPr lvl="0"/>
            <a:r>
              <a:rPr lang="cs-CZ" sz="2800" b="1" dirty="0"/>
              <a:t>v terénu.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4172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analogové – digitální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Digitální měřicí přístroj </a:t>
            </a:r>
          </a:p>
          <a:p>
            <a:r>
              <a:rPr lang="cs-CZ" sz="3600" dirty="0"/>
              <a:t>ukazuje hodnotu měřené veličiny pomocí číslicového displeje. </a:t>
            </a:r>
          </a:p>
          <a:p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b="1761"/>
          <a:stretch/>
        </p:blipFill>
        <p:spPr bwMode="auto">
          <a:xfrm>
            <a:off x="611560" y="2619214"/>
            <a:ext cx="1924050" cy="368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gervais.suttonmiddleschool.org/blog/electr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7"/>
            <a:ext cx="2609311" cy="44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rist-elektronik.com/elements/resources/Image/messgeraete/Einbau/CAM%20135%20Einbaumessgerae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9147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Měřicí přístroje a metody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 přístroje analogové – digitální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100" b="1" dirty="0"/>
              <a:t>Digitální zobrazení 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/>
              <a:t>Výhody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méně chyb obsluhy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paralaxa je vyloučena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rozsah, konstantu přístroj obslouží sám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obvykle přesnější</a:t>
            </a:r>
          </a:p>
          <a:p>
            <a:endParaRPr lang="cs-CZ" sz="2400" b="1" dirty="0"/>
          </a:p>
          <a:p>
            <a:r>
              <a:rPr lang="cs-CZ" sz="2400" b="1" dirty="0"/>
              <a:t>Nevýhody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informaci nutno v mysli zpracovat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nesnadné vyhodnocení překročení meze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cs-CZ" sz="2400" dirty="0"/>
              <a:t>nesnadné posouzení vývoje veličiny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(zda je stabilní, stoupá nebo klesá)</a:t>
            </a:r>
          </a:p>
          <a:p>
            <a:pPr lvl="0"/>
            <a:endParaRPr lang="cs-CZ" sz="1100" b="1" dirty="0"/>
          </a:p>
          <a:p>
            <a:pPr lvl="0"/>
            <a:r>
              <a:rPr lang="cs-CZ" sz="2800" b="1" dirty="0"/>
              <a:t>Vhodné pro přesná měření, laickou obsluhu.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5863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12457</TotalTime>
  <Words>644</Words>
  <Application>Microsoft Office PowerPoint</Application>
  <PresentationFormat>Předvádění na obrazovce (4:3)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Shluk</vt:lpstr>
      <vt:lpstr> </vt:lpstr>
      <vt:lpstr> Osnova</vt:lpstr>
      <vt:lpstr>Rozcestník</vt:lpstr>
      <vt:lpstr>Měřicí přístroje aktivní - pasivní</vt:lpstr>
      <vt:lpstr>Měřicí přístroje Měřicí přístroje aktivní - pasivní</vt:lpstr>
      <vt:lpstr>Měřicí přístroje analogové – digitální </vt:lpstr>
      <vt:lpstr>Měřicí přístroje analogové – digitální </vt:lpstr>
      <vt:lpstr>Měřicí přístroje analogové – digitální </vt:lpstr>
      <vt:lpstr>Měřicí přístroje analogové – digitální </vt:lpstr>
      <vt:lpstr>Měřicí metody absolutní – porovnávací  </vt:lpstr>
      <vt:lpstr>Měřicí metody absolutní – porovnávací  </vt:lpstr>
      <vt:lpstr>Měřicí metody výchylkové – nulové  </vt:lpstr>
      <vt:lpstr>Měřicí metody výchylkové – nulové  </vt:lpstr>
      <vt:lpstr>Měřicí metody přímé – nepřímé </vt:lpstr>
      <vt:lpstr>Měřicí metody přímé – nepřímé 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566</cp:revision>
  <dcterms:created xsi:type="dcterms:W3CDTF">2011-08-12T09:23:29Z</dcterms:created>
  <dcterms:modified xsi:type="dcterms:W3CDTF">2024-09-03T12:57:15Z</dcterms:modified>
</cp:coreProperties>
</file>