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288" r:id="rId4"/>
    <p:sldId id="282" r:id="rId5"/>
    <p:sldId id="283" r:id="rId6"/>
    <p:sldId id="285" r:id="rId7"/>
    <p:sldId id="281" r:id="rId8"/>
    <p:sldId id="286" r:id="rId9"/>
    <p:sldId id="287" r:id="rId10"/>
    <p:sldId id="25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277" autoAdjust="0"/>
  </p:normalViewPr>
  <p:slideViewPr>
    <p:cSldViewPr>
      <p:cViewPr varScale="1">
        <p:scale>
          <a:sx n="123" d="100"/>
          <a:sy n="123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13BAF-DD67-4280-8C94-0EA85606DD9E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F237C-D758-4BC6-BE95-82B5FDC21F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98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FCBB7-AA18-46C4-BE24-04D550069166}" type="datetimeFigureOut">
              <a:rPr lang="cs-CZ" smtClean="0"/>
              <a:t>11.9.2014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F4F51-3247-497D-9ABE-94627A9A9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36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132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446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0" i="1" dirty="0" smtClean="0">
                <a:solidFill>
                  <a:schemeClr val="accent2"/>
                </a:solidFill>
                <a:latin typeface="Arial" charset="0"/>
              </a:rPr>
              <a:t>Měřicí přístroj 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měřicí soustava –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 </a:t>
            </a:r>
            <a:r>
              <a:rPr lang="cs-CZ" sz="1600" b="0" dirty="0" smtClean="0"/>
              <a:t>fyzikální podstata </a:t>
            </a:r>
          </a:p>
          <a:p>
            <a:pPr marL="0" indent="0">
              <a:buFont typeface="Arial" pitchFamily="34" charset="0"/>
              <a:buNone/>
            </a:pPr>
            <a:r>
              <a:rPr lang="cs-CZ" sz="1600" b="0" dirty="0" smtClean="0"/>
              <a:t>krouticí moment 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ručka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číselník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stupnice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řídící pružiny  -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direktivní (řídící) moment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tlumení</a:t>
            </a:r>
          </a:p>
          <a:p>
            <a:pPr marL="0" lvl="0" indent="0">
              <a:buFont typeface="Arial" pitchFamily="34" charset="0"/>
              <a:buNone/>
            </a:pPr>
            <a:r>
              <a:rPr lang="cs-CZ" sz="2700" b="0" i="1" dirty="0" smtClean="0">
                <a:solidFill>
                  <a:schemeClr val="accent2"/>
                </a:solidFill>
                <a:latin typeface="Arial" charset="0"/>
              </a:rPr>
              <a:t>Měřicí souprava </a:t>
            </a:r>
          </a:p>
          <a:p>
            <a:pPr marL="0" lvl="0" indent="0">
              <a:buFont typeface="Arial" pitchFamily="34" charset="0"/>
              <a:buNone/>
            </a:pPr>
            <a:r>
              <a:rPr lang="cs-CZ" b="0" dirty="0" smtClean="0"/>
              <a:t>měřicí přístroje</a:t>
            </a:r>
          </a:p>
          <a:p>
            <a:pPr marL="0" lvl="0" indent="0">
              <a:buFont typeface="Arial" pitchFamily="34" charset="0"/>
              <a:buNone/>
            </a:pPr>
            <a:r>
              <a:rPr lang="cs-CZ" b="0" dirty="0" smtClean="0"/>
              <a:t>můstky</a:t>
            </a:r>
          </a:p>
          <a:p>
            <a:pPr marL="0" lvl="0" indent="0">
              <a:buFont typeface="Arial" pitchFamily="34" charset="0"/>
              <a:buNone/>
            </a:pPr>
            <a:r>
              <a:rPr lang="cs-CZ" b="0" dirty="0" smtClean="0"/>
              <a:t>pomocné zařízení</a:t>
            </a:r>
          </a:p>
          <a:p>
            <a:endParaRPr lang="cs-CZ" b="1" dirty="0" smtClean="0"/>
          </a:p>
          <a:p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0" i="1" dirty="0" smtClean="0">
                <a:solidFill>
                  <a:schemeClr val="accent2"/>
                </a:solidFill>
                <a:latin typeface="Arial" charset="0"/>
              </a:rPr>
              <a:t>Měřicí přístroj se skládá : 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měřicí soustava - </a:t>
            </a:r>
            <a:r>
              <a:rPr lang="cs-CZ" sz="1600" b="0" dirty="0" smtClean="0"/>
              <a:t>fyzikální podstata přeměny veličiny na krouticí moment 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ručka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číselníky se stupnicemi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řídící pružiny  - direktivní (řídící) moment</a:t>
            </a:r>
          </a:p>
          <a:p>
            <a:pPr marL="0" indent="0">
              <a:buFont typeface="Arial" pitchFamily="34" charset="0"/>
              <a:buNone/>
            </a:pPr>
            <a:r>
              <a:rPr lang="cs-CZ" b="0" dirty="0" smtClean="0"/>
              <a:t>tlumení</a:t>
            </a:r>
          </a:p>
          <a:p>
            <a:pPr marL="0" lvl="0" indent="0">
              <a:buFont typeface="Arial" pitchFamily="34" charset="0"/>
              <a:buNone/>
            </a:pPr>
            <a:r>
              <a:rPr lang="cs-CZ" sz="2700" b="0" i="1" dirty="0" smtClean="0">
                <a:solidFill>
                  <a:schemeClr val="accent2"/>
                </a:solidFill>
                <a:latin typeface="Arial" charset="0"/>
              </a:rPr>
              <a:t>Měřicí souprava se skládá:</a:t>
            </a:r>
          </a:p>
          <a:p>
            <a:pPr marL="0" lvl="0" indent="0">
              <a:buFont typeface="Arial" pitchFamily="34" charset="0"/>
              <a:buNone/>
            </a:pPr>
            <a:r>
              <a:rPr lang="cs-CZ" b="0" dirty="0" smtClean="0"/>
              <a:t>měřicí přístroje</a:t>
            </a:r>
          </a:p>
          <a:p>
            <a:pPr marL="0" lvl="0" indent="0">
              <a:buFont typeface="Arial" pitchFamily="34" charset="0"/>
              <a:buNone/>
            </a:pPr>
            <a:r>
              <a:rPr lang="cs-CZ" b="0" dirty="0" smtClean="0"/>
              <a:t>můstky</a:t>
            </a:r>
          </a:p>
          <a:p>
            <a:pPr marL="0" lvl="0" indent="0">
              <a:buFont typeface="Arial" pitchFamily="34" charset="0"/>
              <a:buNone/>
            </a:pPr>
            <a:r>
              <a:rPr lang="cs-CZ" b="0" dirty="0" smtClean="0"/>
              <a:t>pomocné zařízení</a:t>
            </a:r>
          </a:p>
          <a:p>
            <a:endParaRPr lang="cs-CZ" b="0" dirty="0" smtClean="0"/>
          </a:p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Ampér metr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bočník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Voltmetr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předřadník</a:t>
            </a:r>
          </a:p>
          <a:p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Změna měřicího rozsahu</a:t>
            </a:r>
            <a:r>
              <a:rPr lang="cs-CZ" sz="2800" b="1" dirty="0" smtClean="0"/>
              <a:t> </a:t>
            </a: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: 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DC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AC  - také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Ampér metr– měřicí transformátor proudu – MTP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Voltmetr– měřicí transformátor napětí- MTN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Výpočet konstanty : 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Bočník, předřadník – </a:t>
            </a:r>
            <a:r>
              <a:rPr lang="cs-CZ" sz="1600" b="1" dirty="0" smtClean="0"/>
              <a:t>n krát zvětšuje rozsah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převod  trafa 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Převodní konstanta transformátoru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počet dílků stupnice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sz="1200" b="1" i="1" dirty="0" smtClean="0">
                <a:solidFill>
                  <a:schemeClr val="accent2"/>
                </a:solidFill>
                <a:latin typeface="Arial" charset="0"/>
              </a:rPr>
              <a:t>Přetížitelnost</a:t>
            </a:r>
            <a:endParaRPr lang="cs-CZ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dirty="0" smtClean="0"/>
              <a:t> </a:t>
            </a:r>
            <a:r>
              <a:rPr lang="cs-CZ" sz="1200" b="1" i="1" dirty="0" smtClean="0">
                <a:solidFill>
                  <a:schemeClr val="accent2"/>
                </a:solidFill>
                <a:latin typeface="Arial" charset="0"/>
              </a:rPr>
              <a:t>Přesnost měření měřicích přístrojů : </a:t>
            </a:r>
          </a:p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vyjadřuje se třídou přesnosti.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podle normy ČSN :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Tato čísla udávají u naměřené hodnoty veličiny dovolenou maximální odchylku od skutečné </a:t>
            </a:r>
            <a:r>
              <a:rPr lang="pl-PL" dirty="0" smtClean="0"/>
              <a:t>velikosti, a to v % měřicího rozsahu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chceme-li měřit přesně, že výchylka ručky při měření musí být v poslední třetině stupnice.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Přetížitelností rozumíme násobek jmenovitého proudu nebo napětí, který měřicí přístroj vydrží po určitou dobu bez poškození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voltmetry dvojnásobně,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ampérmetry desetinásobně,</a:t>
            </a:r>
          </a:p>
          <a:p>
            <a:pPr marL="0" indent="0">
              <a:buFont typeface="Arial" pitchFamily="34" charset="0"/>
              <a:buNone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Vlastní spotřeba přístrojů :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Výkon potřebný k dosažení plné výchylky ručky 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Přetížitelnost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Přetížitelností rozumíme násobek jmenovitého proudu nebo napětí, který měřicí přístroj vydrží po určitou dobu bez poškození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voltmetry dvojnásobně,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ampérmetry desetinásobně,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Rychlost ustálení výchylky ručky :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Čtení naměřené hodnoty - až po ustálení polohy ručky –&gt; delší doba měření.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Zabránění - tlumením kývání otočné části ústrojí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b="1" dirty="0" smtClean="0"/>
              <a:t>Frazeologie: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Chyby měřicích přístrojů :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ovlivňující veličiny, které mohou pozměnit měřicí údaj. Jsou to např.: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teplota okolí,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cizí magnetické pole,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poloha přístroje,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kmitočet,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tvar vlny střídavého proudu,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vliv feromagnetického panelu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Vztažné podmínky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jsou souhrn vztažných hodnot udaných výrobcem přístroje pro každou ovlivňující veličinu,</a:t>
            </a:r>
          </a:p>
          <a:p>
            <a:pPr marL="0" indent="0">
              <a:buFont typeface="Arial" pitchFamily="34" charset="0"/>
              <a:buNone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Reprodukovatelnost měření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Každé správné měření musí být reprodukovatelné. 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To znamená, že při opakování určitého měření stejnými přístroji a za stejných podmínek musíme dostat stejné výsledky.</a:t>
            </a:r>
          </a:p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dirty="0" smtClean="0"/>
              <a:t> </a:t>
            </a:r>
          </a:p>
          <a:p>
            <a:r>
              <a:rPr lang="cs-CZ" b="1" dirty="0" smtClean="0"/>
              <a:t>Frazeologie:</a:t>
            </a:r>
          </a:p>
          <a:p>
            <a:r>
              <a:rPr lang="cs-CZ" dirty="0" smtClean="0"/>
              <a:t>Popiš co to je měřicí rozsah</a:t>
            </a:r>
          </a:p>
          <a:p>
            <a:r>
              <a:rPr lang="cs-CZ" dirty="0" smtClean="0"/>
              <a:t>Napiš jaký má měřicí rozsah vztah k rozsahu stupnice</a:t>
            </a:r>
          </a:p>
          <a:p>
            <a:r>
              <a:rPr lang="cs-CZ" dirty="0" smtClean="0"/>
              <a:t>Popiš co to je citlivost přístroje </a:t>
            </a:r>
          </a:p>
          <a:p>
            <a:r>
              <a:rPr lang="cs-CZ" dirty="0" smtClean="0"/>
              <a:t>napiš vzorec</a:t>
            </a:r>
          </a:p>
          <a:p>
            <a:r>
              <a:rPr lang="cs-CZ" dirty="0" smtClean="0"/>
              <a:t>Popiš co to je konstanta přístroje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82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dirty="0" smtClean="0"/>
              <a:t> </a:t>
            </a:r>
          </a:p>
          <a:p>
            <a:r>
              <a:rPr lang="cs-CZ" b="1" dirty="0" smtClean="0"/>
              <a:t>Frazeologie:</a:t>
            </a:r>
          </a:p>
          <a:p>
            <a:r>
              <a:rPr lang="cs-CZ" dirty="0" smtClean="0"/>
              <a:t>Napiš jak se vyjadřuje přesnost měřicího přístroje  </a:t>
            </a:r>
          </a:p>
          <a:p>
            <a:r>
              <a:rPr lang="cs-CZ" dirty="0" smtClean="0"/>
              <a:t>Vyjmenuj třídy přesnosti dle normy   </a:t>
            </a:r>
          </a:p>
          <a:p>
            <a:r>
              <a:rPr lang="cs-CZ" dirty="0" smtClean="0"/>
              <a:t>Popiš co musíme sledovat, abychom měřili přesně (co nejpřesněji)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82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Slovník:</a:t>
            </a:r>
          </a:p>
          <a:p>
            <a:r>
              <a:rPr lang="cs-CZ" dirty="0" smtClean="0"/>
              <a:t> </a:t>
            </a:r>
          </a:p>
          <a:p>
            <a:r>
              <a:rPr lang="cs-CZ" b="1" dirty="0" smtClean="0"/>
              <a:t>Frazeologie:</a:t>
            </a:r>
          </a:p>
          <a:p>
            <a:r>
              <a:rPr lang="cs-CZ" dirty="0" smtClean="0"/>
              <a:t>Napiš co rozumíme přetížitelností (čím ji udáváme)</a:t>
            </a:r>
          </a:p>
          <a:p>
            <a:r>
              <a:rPr lang="cs-CZ" dirty="0" smtClean="0"/>
              <a:t>Vyjmenuj některé veličiny ovlivňující přesnost měření</a:t>
            </a:r>
          </a:p>
          <a:p>
            <a:r>
              <a:rPr lang="cs-CZ" dirty="0" smtClean="0"/>
              <a:t>Popiš co musíme provést, abychom při opakovaném měření dosáhli stejných podmínek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F4F51-3247-497D-9ABE-94627A9A93C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82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dirty="0" smtClean="0"/>
              <a:t>Klepnutím lze upravit styl předlohy podnadpisů.</a:t>
            </a:r>
            <a:endParaRPr kumimoji="0" lang="en-US" dirty="0"/>
          </a:p>
        </p:txBody>
      </p:sp>
      <p:grpSp>
        <p:nvGrpSpPr>
          <p:cNvPr id="2" name="Skupina 1"/>
          <p:cNvGrpSpPr/>
          <p:nvPr/>
        </p:nvGrpSpPr>
        <p:grpSpPr>
          <a:xfrm>
            <a:off x="-9518" y="4935677"/>
            <a:ext cx="9160605" cy="1997474"/>
            <a:chOff x="-33596" y="4907042"/>
            <a:chExt cx="9060466" cy="2122941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240" y="6381328"/>
            <a:ext cx="1920240" cy="365760"/>
          </a:xfrm>
        </p:spPr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5976" y="6381328"/>
            <a:ext cx="2350681" cy="365125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65113" y="4628179"/>
            <a:ext cx="3600400" cy="172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11.9.2014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eu/provadeci-dokument-k-op-vzdelavani-pro-konkurenceschopnos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772400" cy="1800200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algn="l"/>
            <a:endParaRPr lang="cs-CZ" sz="1600" b="1" dirty="0">
              <a:solidFill>
                <a:srgbClr val="0D296F"/>
              </a:solidFill>
            </a:endParaRP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Název programu: 	Elektrické měření</a:t>
            </a:r>
          </a:p>
          <a:p>
            <a:pPr algn="l"/>
            <a:r>
              <a:rPr lang="cs-CZ" sz="1600" b="1" dirty="0">
                <a:solidFill>
                  <a:srgbClr val="0D296F"/>
                </a:solidFill>
              </a:rPr>
              <a:t>	</a:t>
            </a:r>
            <a:r>
              <a:rPr lang="cs-CZ" sz="1600" b="1" dirty="0" smtClean="0">
                <a:solidFill>
                  <a:srgbClr val="0D296F"/>
                </a:solidFill>
              </a:rPr>
              <a:t>	II. ročník, Měřicí přístroje 3</a:t>
            </a: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		</a:t>
            </a:r>
          </a:p>
          <a:p>
            <a:pPr algn="l"/>
            <a:r>
              <a:rPr lang="cs-CZ" sz="1600" b="1" dirty="0" smtClean="0">
                <a:solidFill>
                  <a:srgbClr val="0D296F"/>
                </a:solidFill>
              </a:rPr>
              <a:t>Vypracoval</a:t>
            </a:r>
            <a:r>
              <a:rPr lang="cs-CZ" sz="2000" b="1" dirty="0" smtClean="0">
                <a:solidFill>
                  <a:srgbClr val="0D296F"/>
                </a:solidFill>
              </a:rPr>
              <a:t>: Ing. Jiří Smílek</a:t>
            </a:r>
            <a:endParaRPr lang="cs-CZ" sz="2000" b="1" dirty="0">
              <a:solidFill>
                <a:srgbClr val="0D296F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9742"/>
            <a:ext cx="5836932" cy="95097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95536" y="5877272"/>
            <a:ext cx="78488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 dirty="0">
                <a:solidFill>
                  <a:schemeClr val="bg1"/>
                </a:solidFill>
              </a:rPr>
              <a:t>Projekt Anglicky v odborných předmětech, </a:t>
            </a:r>
            <a:r>
              <a:rPr lang="cs-CZ" sz="1400" b="1" dirty="0" smtClean="0">
                <a:solidFill>
                  <a:schemeClr val="bg1"/>
                </a:solidFill>
              </a:rPr>
              <a:t>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 dirty="0" smtClean="0">
                <a:solidFill>
                  <a:schemeClr val="bg1"/>
                </a:solidFill>
              </a:rPr>
              <a:t>je </a:t>
            </a:r>
            <a:r>
              <a:rPr lang="cs-CZ" sz="1400" b="1" dirty="0">
                <a:solidFill>
                  <a:schemeClr val="bg1"/>
                </a:solidFill>
              </a:rPr>
              <a:t>spolufinancován Evropským sociálním fondem a státním rozpočtem České </a:t>
            </a:r>
            <a:r>
              <a:rPr lang="cs-CZ" sz="1400" b="1" dirty="0" smtClean="0">
                <a:solidFill>
                  <a:schemeClr val="bg1"/>
                </a:solidFill>
              </a:rPr>
              <a:t>republiky.</a:t>
            </a:r>
            <a:endParaRPr lang="cs-CZ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/>
              <a:t>Mužík</a:t>
            </a:r>
            <a:r>
              <a:rPr lang="cs-CZ" sz="1400" dirty="0"/>
              <a:t>, J. </a:t>
            </a:r>
            <a:r>
              <a:rPr lang="cs-CZ" sz="1400" i="1" dirty="0"/>
              <a:t>Management ve vzdělávání dospělých.</a:t>
            </a:r>
            <a:r>
              <a:rPr lang="cs-CZ" sz="1400" dirty="0"/>
              <a:t> Praha: EUROLEX BOHEMIA, 2000. ISBN 80-7361-269-7.</a:t>
            </a:r>
          </a:p>
          <a:p>
            <a:r>
              <a:rPr lang="cs-CZ" sz="1400" dirty="0"/>
              <a:t>Operační program Vzdělávání pro konkurenceschopnost, ESF 2007 – 2013.</a:t>
            </a:r>
          </a:p>
          <a:p>
            <a:r>
              <a:rPr lang="cs-CZ" sz="1400" dirty="0"/>
              <a:t>Dostupné na: </a:t>
            </a:r>
            <a:r>
              <a:rPr lang="cs-CZ" sz="1400" u="sng" dirty="0">
                <a:hlinkClick r:id="rId3"/>
              </a:rPr>
              <a:t>http://</a:t>
            </a:r>
            <a:r>
              <a:rPr lang="cs-CZ" sz="1400" u="sng" dirty="0" smtClean="0">
                <a:hlinkClick r:id="rId3"/>
              </a:rPr>
              <a:t>www.msmt.cz/eu/provadeci-dokument-k-op-vzdelavani-pro-konkurenceschopnost</a:t>
            </a:r>
            <a:endParaRPr lang="cs-CZ" sz="1400" u="sng" dirty="0" smtClean="0"/>
          </a:p>
          <a:p>
            <a:r>
              <a:rPr lang="cs-CZ" sz="1400" dirty="0"/>
              <a:t>Učebnice Elektrická měření – Ing. Pavel </a:t>
            </a:r>
            <a:r>
              <a:rPr lang="cs-CZ" sz="1400" dirty="0" err="1" smtClean="0"/>
              <a:t>Vylegala</a:t>
            </a:r>
            <a:r>
              <a:rPr lang="cs-CZ" sz="1400" dirty="0" smtClean="0"/>
              <a:t>, </a:t>
            </a:r>
            <a:r>
              <a:rPr lang="cs-CZ" sz="1400" dirty="0"/>
              <a:t>SŠE Ostrava, 2006</a:t>
            </a:r>
          </a:p>
          <a:p>
            <a:r>
              <a:rPr lang="cs-CZ" sz="1400" dirty="0"/>
              <a:t>Učebnice Elektrické měření – SNTL, </a:t>
            </a:r>
            <a:r>
              <a:rPr lang="cs-CZ" sz="1400" dirty="0" smtClean="0"/>
              <a:t>1981</a:t>
            </a:r>
          </a:p>
          <a:p>
            <a:r>
              <a:rPr lang="cs-CZ" sz="1400" dirty="0"/>
              <a:t>Elektrotechnika - Laboratorní cvičení pro bakalářské studium - Doc. Ing. </a:t>
            </a:r>
            <a:r>
              <a:rPr lang="cs-CZ" sz="1400"/>
              <a:t>Miloš Hammer, CSc.</a:t>
            </a:r>
          </a:p>
          <a:p>
            <a:pPr marL="109728" indent="0">
              <a:buNone/>
            </a:pPr>
            <a:endParaRPr lang="cs-CZ" sz="1400" dirty="0"/>
          </a:p>
          <a:p>
            <a:pPr marL="109728" indent="0">
              <a:buNone/>
            </a:pPr>
            <a:endParaRPr lang="cs-CZ" sz="1400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0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</a:t>
            </a:r>
            <a:r>
              <a:rPr lang="cs-CZ" sz="1500" dirty="0">
                <a:solidFill>
                  <a:srgbClr val="0D296F"/>
                </a:solidFill>
              </a:rPr>
              <a:t>přístroje - </a:t>
            </a:r>
            <a:r>
              <a:rPr lang="cs-CZ" sz="1500" dirty="0" smtClean="0">
                <a:solidFill>
                  <a:srgbClr val="0D296F"/>
                </a:solidFill>
              </a:rPr>
              <a:t>z</a:t>
            </a:r>
            <a:r>
              <a:rPr lang="cs-CZ" sz="1600" dirty="0" smtClean="0"/>
              <a:t>ákladní </a:t>
            </a:r>
            <a:r>
              <a:rPr lang="cs-CZ" sz="1600" dirty="0"/>
              <a:t>vlastnosti měřicích přístrojů</a:t>
            </a: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764704"/>
            <a:ext cx="7344816" cy="577081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Měřicí rozsah</a:t>
            </a:r>
            <a:endParaRPr lang="cs-CZ" sz="2700" b="1" i="1" dirty="0">
              <a:solidFill>
                <a:schemeClr val="accent2"/>
              </a:solidFill>
              <a:latin typeface="Arial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/>
              <a:t>Měřicí rozsah vyjadřuje rozmezí hodnot veličiny, v němž přístroj měří s </a:t>
            </a:r>
            <a:r>
              <a:rPr lang="cs-CZ" b="1" dirty="0" smtClean="0"/>
              <a:t>požadovanou přesností.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/>
              <a:t>Obvykle se měřicí rozsah shoduje s </a:t>
            </a:r>
            <a:r>
              <a:rPr lang="cs-CZ" b="1" dirty="0" smtClean="0"/>
              <a:t>rozsahem stupnice.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rgbClr val="0000FF"/>
                </a:solidFill>
              </a:rPr>
              <a:t>Měřicí rozsah je hodnota veličiny, kterou přístroj potřebuje pro plnou výchylku. </a:t>
            </a:r>
            <a:endParaRPr lang="cs-CZ" dirty="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Citlivost přístroje</a:t>
            </a:r>
            <a:endParaRPr lang="cs-CZ" sz="2700" b="1" i="1" dirty="0">
              <a:solidFill>
                <a:schemeClr val="accent2"/>
              </a:solidFill>
              <a:latin typeface="Arial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/>
              <a:t>Citlivost přístroje udává, jakou výchylkou ručky reaguje na jednotku měřené veličiny</a:t>
            </a:r>
            <a:r>
              <a:rPr lang="cs-CZ" b="1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Konstanta </a:t>
            </a:r>
            <a:r>
              <a:rPr lang="cs-CZ" sz="2700" b="1" i="1" dirty="0">
                <a:solidFill>
                  <a:schemeClr val="accent2"/>
                </a:solidFill>
                <a:latin typeface="Arial" charset="0"/>
              </a:rPr>
              <a:t>přístroje </a:t>
            </a:r>
            <a:r>
              <a:rPr lang="cs-CZ" sz="2700" b="1" i="1" u="sng" dirty="0">
                <a:solidFill>
                  <a:schemeClr val="accent2"/>
                </a:solidFill>
                <a:latin typeface="Arial" charset="0"/>
              </a:rPr>
              <a:t>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/>
              <a:t>je převrácená </a:t>
            </a:r>
            <a:r>
              <a:rPr lang="cs-CZ" b="1" dirty="0" smtClean="0"/>
              <a:t>hodnota citlivosti</a:t>
            </a:r>
            <a:r>
              <a:rPr lang="cs-CZ" b="1" dirty="0"/>
              <a:t>; </a:t>
            </a:r>
            <a:endParaRPr lang="cs-CZ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velikost měřené veličiny na jeden dílek stupnice</a:t>
            </a:r>
            <a:r>
              <a:rPr lang="cs-CZ" b="1" dirty="0" smtClean="0"/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vzorec   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b="1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cs-CZ" b="1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jednotka 	</a:t>
            </a:r>
            <a:r>
              <a:rPr lang="cs-CZ" b="1" dirty="0" smtClean="0">
                <a:solidFill>
                  <a:srgbClr val="0000FF"/>
                </a:solidFill>
              </a:rPr>
              <a:t>konstanty např.:</a:t>
            </a:r>
            <a:r>
              <a:rPr lang="cs-CZ" b="1" dirty="0" smtClean="0"/>
              <a:t>	 V/dílek, A/dílek, V . A/dílek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>
                <a:solidFill>
                  <a:srgbClr val="0000FF"/>
                </a:solidFill>
              </a:rPr>
              <a:t>Konstanta je číslo, kterým musíme násobit počet ukázaných dílků, abychom dostali měřenou hodnotu.</a:t>
            </a:r>
            <a:endParaRPr lang="cs-CZ" b="1" dirty="0">
              <a:solidFill>
                <a:srgbClr val="0000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700" y="4581128"/>
            <a:ext cx="3277344" cy="92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515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196752"/>
            <a:ext cx="7344816" cy="5647700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Změna měřicího rozsahu </a:t>
            </a:r>
            <a:endParaRPr lang="cs-CZ" sz="2700" b="1" i="1" dirty="0">
              <a:solidFill>
                <a:schemeClr val="accent2"/>
              </a:solidFill>
              <a:latin typeface="Arial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DC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 smtClean="0"/>
              <a:t>Ampérmetr – bočník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 smtClean="0"/>
              <a:t>Voltmetr– předřadník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AC  - také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 smtClean="0"/>
              <a:t>Ampérmetr– měřicí transformátor proudu - MTP</a:t>
            </a:r>
            <a:endParaRPr lang="cs-CZ" b="1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 smtClean="0"/>
              <a:t>Voltmetr– měřicí </a:t>
            </a:r>
            <a:r>
              <a:rPr lang="cs-CZ" b="1" dirty="0"/>
              <a:t>transformátor </a:t>
            </a:r>
            <a:r>
              <a:rPr lang="cs-CZ" b="1" dirty="0" smtClean="0"/>
              <a:t>napětí- MTN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Výpočet konstanty :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/>
              <a:t>Bočník, </a:t>
            </a:r>
            <a:r>
              <a:rPr lang="cs-CZ" b="1" dirty="0" smtClean="0"/>
              <a:t>předřadník – </a:t>
            </a:r>
            <a:r>
              <a:rPr lang="cs-CZ" sz="1600" b="1" dirty="0" smtClean="0"/>
              <a:t>n krát zvětšuje rozsah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 err="1" smtClean="0"/>
              <a:t>k</a:t>
            </a:r>
            <a:r>
              <a:rPr lang="cs-CZ" b="1" baseline="-25000" dirty="0" err="1" smtClean="0"/>
              <a:t>P</a:t>
            </a:r>
            <a:r>
              <a:rPr lang="cs-CZ" b="1" dirty="0" smtClean="0"/>
              <a:t> = n 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MTP - převod  trafa p= I/5A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/>
              <a:t>Převodní konstanta </a:t>
            </a:r>
            <a:r>
              <a:rPr lang="cs-CZ" b="1" dirty="0" smtClean="0"/>
              <a:t>transformátoru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 smtClean="0"/>
              <a:t>K</a:t>
            </a:r>
            <a:r>
              <a:rPr lang="cs-CZ" b="1" baseline="-25000" dirty="0" smtClean="0"/>
              <a:t>T </a:t>
            </a:r>
            <a:r>
              <a:rPr lang="cs-CZ" b="1" dirty="0" smtClean="0"/>
              <a:t>=p </a:t>
            </a:r>
            <a:r>
              <a:rPr lang="cs-CZ" b="1" dirty="0" err="1" smtClean="0"/>
              <a:t>k</a:t>
            </a:r>
            <a:r>
              <a:rPr lang="cs-CZ" b="1" baseline="-25000" dirty="0" err="1" smtClean="0"/>
              <a:t>A</a:t>
            </a:r>
            <a:r>
              <a:rPr lang="cs-CZ" b="1" baseline="-25000" dirty="0" smtClean="0"/>
              <a:t> </a:t>
            </a:r>
            <a:r>
              <a:rPr lang="cs-CZ" b="1" dirty="0" smtClean="0"/>
              <a:t> </a:t>
            </a:r>
            <a:endParaRPr lang="cs-CZ" b="1" baseline="-250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MTN </a:t>
            </a:r>
            <a:r>
              <a:rPr lang="cs-CZ" b="1" dirty="0"/>
              <a:t>- převod  trafa p= </a:t>
            </a:r>
            <a:r>
              <a:rPr lang="cs-CZ" b="1" dirty="0" smtClean="0"/>
              <a:t>U/100V</a:t>
            </a:r>
            <a:endParaRPr lang="cs-CZ" b="1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/>
              <a:t>Převodní konstanta transformátoru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/>
              <a:t>K</a:t>
            </a:r>
            <a:r>
              <a:rPr lang="cs-CZ" b="1" baseline="-25000" dirty="0"/>
              <a:t>T </a:t>
            </a:r>
            <a:r>
              <a:rPr lang="cs-CZ" b="1" dirty="0"/>
              <a:t>=p </a:t>
            </a:r>
            <a:r>
              <a:rPr lang="cs-CZ" b="1" dirty="0" err="1" smtClean="0"/>
              <a:t>k</a:t>
            </a:r>
            <a:r>
              <a:rPr lang="cs-CZ" b="1" baseline="-25000" dirty="0" err="1" smtClean="0"/>
              <a:t>V</a:t>
            </a:r>
            <a:endParaRPr lang="cs-CZ" b="1" baseline="-25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W – metr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b="1" dirty="0" smtClean="0"/>
              <a:t>k= rozsah U x rozsah I / počet dílků stupnice</a:t>
            </a:r>
            <a:endParaRPr lang="cs-CZ" b="1" dirty="0"/>
          </a:p>
          <a:p>
            <a:pPr lvl="2"/>
            <a:endParaRPr lang="cs-CZ" b="1" dirty="0"/>
          </a:p>
        </p:txBody>
      </p:sp>
      <p:pic>
        <p:nvPicPr>
          <p:cNvPr id="3" name="Picture 2" descr="http://www.cez.cz/edee/content/microsites/elektrina/obr/2-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96468"/>
            <a:ext cx="310757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</a:t>
            </a:r>
            <a:r>
              <a:rPr lang="cs-CZ" sz="1500" dirty="0">
                <a:solidFill>
                  <a:srgbClr val="0D296F"/>
                </a:solidFill>
              </a:rPr>
              <a:t>přístroje - </a:t>
            </a:r>
            <a:r>
              <a:rPr lang="cs-CZ" sz="1500" dirty="0" smtClean="0">
                <a:solidFill>
                  <a:srgbClr val="0D296F"/>
                </a:solidFill>
              </a:rPr>
              <a:t>z</a:t>
            </a:r>
            <a:r>
              <a:rPr lang="cs-CZ" sz="1600" dirty="0" smtClean="0"/>
              <a:t>ákladní </a:t>
            </a:r>
            <a:r>
              <a:rPr lang="cs-CZ" sz="1600" dirty="0"/>
              <a:t>vlastnosti měřicích přístrojů</a:t>
            </a:r>
            <a:endParaRPr lang="cs-CZ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20688"/>
            <a:ext cx="295565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4427984" y="2060848"/>
            <a:ext cx="1872208" cy="288032"/>
          </a:xfrm>
          <a:prstGeom prst="straightConnector1">
            <a:avLst/>
          </a:prstGeom>
          <a:ln w="254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499992" y="2348880"/>
            <a:ext cx="2592288" cy="1728192"/>
          </a:xfrm>
          <a:prstGeom prst="straightConnector1">
            <a:avLst/>
          </a:prstGeom>
          <a:ln w="2540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</a:t>
            </a:r>
            <a:r>
              <a:rPr lang="cs-CZ" sz="1500" dirty="0">
                <a:solidFill>
                  <a:srgbClr val="0D296F"/>
                </a:solidFill>
              </a:rPr>
              <a:t>přístroje - </a:t>
            </a:r>
            <a:r>
              <a:rPr lang="cs-CZ" sz="1500" dirty="0" smtClean="0">
                <a:solidFill>
                  <a:srgbClr val="0D296F"/>
                </a:solidFill>
              </a:rPr>
              <a:t>z</a:t>
            </a:r>
            <a:r>
              <a:rPr lang="cs-CZ" sz="1600" dirty="0" smtClean="0"/>
              <a:t>ákladní </a:t>
            </a:r>
            <a:r>
              <a:rPr lang="cs-CZ" sz="1600" dirty="0"/>
              <a:t>vlastnosti měřicích přístrojů</a:t>
            </a: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96752"/>
            <a:ext cx="7344816" cy="5078313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Přesnost </a:t>
            </a:r>
            <a:r>
              <a:rPr lang="cs-CZ" sz="2700" b="1" i="1" dirty="0">
                <a:solidFill>
                  <a:schemeClr val="accent2"/>
                </a:solidFill>
                <a:latin typeface="Arial" charset="0"/>
              </a:rPr>
              <a:t>měření měřicích </a:t>
            </a: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přístrojů</a:t>
            </a:r>
            <a:endParaRPr lang="cs-CZ" sz="2700" b="1" i="1" dirty="0">
              <a:solidFill>
                <a:schemeClr val="accent2"/>
              </a:solidFill>
              <a:latin typeface="Arial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Vyjadřuje se třídou </a:t>
            </a:r>
            <a:r>
              <a:rPr lang="cs-CZ" dirty="0"/>
              <a:t>přesnosti</a:t>
            </a:r>
            <a:r>
              <a:rPr lang="cs-CZ" dirty="0" smtClean="0"/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podle </a:t>
            </a:r>
            <a:r>
              <a:rPr lang="cs-CZ" dirty="0"/>
              <a:t>normy ČSN </a:t>
            </a:r>
            <a:r>
              <a:rPr lang="cs-CZ" dirty="0" smtClean="0"/>
              <a:t>: 0,05; 0,1; 0,2; 0,5; 1; 1,5; </a:t>
            </a:r>
            <a:r>
              <a:rPr lang="cs-CZ" dirty="0"/>
              <a:t>2,5 a 5. </a:t>
            </a:r>
            <a:endParaRPr lang="cs-CZ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Tato čísla udávají </a:t>
            </a:r>
            <a:r>
              <a:rPr lang="cs-CZ" dirty="0"/>
              <a:t>u naměřené hodnoty veličiny dovolenou maximální odchylku od skutečné </a:t>
            </a:r>
            <a:r>
              <a:rPr lang="pl-PL" dirty="0"/>
              <a:t>velikosti, a to v </a:t>
            </a:r>
            <a:r>
              <a:rPr lang="pl-PL" dirty="0" smtClean="0"/>
              <a:t>% měřicího rozsahu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chceme-li měřit přesně, </a:t>
            </a:r>
            <a:r>
              <a:rPr lang="cs-CZ" dirty="0" smtClean="0"/>
              <a:t>výchylka </a:t>
            </a:r>
            <a:r>
              <a:rPr lang="cs-CZ" dirty="0"/>
              <a:t>ručky při měření musí být v </a:t>
            </a:r>
            <a:r>
              <a:rPr lang="cs-CZ" dirty="0" smtClean="0"/>
              <a:t>poslední třetině </a:t>
            </a:r>
            <a:r>
              <a:rPr lang="cs-CZ" dirty="0"/>
              <a:t>stupnice. </a:t>
            </a:r>
            <a:endParaRPr lang="cs-CZ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cs-CZ" b="1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b="1" dirty="0" smtClean="0"/>
              <a:t>vzorec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b="1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Přetížitelnost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dirty="0"/>
              <a:t>Přetížitelností rozumíme násobek jmenovitého proudu nebo napětí, který měřicí </a:t>
            </a:r>
            <a:r>
              <a:rPr lang="cs-CZ" dirty="0" smtClean="0"/>
              <a:t>přístroj vydrží </a:t>
            </a:r>
            <a:r>
              <a:rPr lang="cs-CZ" dirty="0"/>
              <a:t>po určitou dobu bez </a:t>
            </a:r>
            <a:r>
              <a:rPr lang="cs-CZ" dirty="0" smtClean="0"/>
              <a:t>poškození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cs-CZ" dirty="0" smtClean="0"/>
              <a:t>voltmetry dvojnásobně,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cs-CZ" dirty="0" smtClean="0"/>
              <a:t>ampérmetry </a:t>
            </a:r>
            <a:r>
              <a:rPr lang="cs-CZ" dirty="0"/>
              <a:t>desetinásobně,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73016"/>
            <a:ext cx="4155327" cy="589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77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</a:t>
            </a:r>
            <a:r>
              <a:rPr lang="cs-CZ" sz="1500" dirty="0">
                <a:solidFill>
                  <a:srgbClr val="0D296F"/>
                </a:solidFill>
              </a:rPr>
              <a:t>přístroje - </a:t>
            </a:r>
            <a:r>
              <a:rPr lang="cs-CZ" sz="1500" dirty="0" smtClean="0">
                <a:solidFill>
                  <a:srgbClr val="0D296F"/>
                </a:solidFill>
              </a:rPr>
              <a:t>z</a:t>
            </a:r>
            <a:r>
              <a:rPr lang="cs-CZ" sz="1600" dirty="0" smtClean="0"/>
              <a:t>ákladní </a:t>
            </a:r>
            <a:r>
              <a:rPr lang="cs-CZ" sz="1600" dirty="0"/>
              <a:t>vlastnosti měřicích přístrojů</a:t>
            </a: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96752"/>
            <a:ext cx="7344816" cy="2031325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Vlastní </a:t>
            </a:r>
            <a:r>
              <a:rPr lang="cs-CZ" sz="2700" b="1" i="1" dirty="0">
                <a:solidFill>
                  <a:schemeClr val="accent2"/>
                </a:solidFill>
                <a:latin typeface="Arial" charset="0"/>
              </a:rPr>
              <a:t>spotřeba </a:t>
            </a: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přístrojů : </a:t>
            </a:r>
            <a:endParaRPr lang="cs-CZ" sz="2700" b="1" i="1" dirty="0">
              <a:solidFill>
                <a:schemeClr val="accent2"/>
              </a:solidFill>
              <a:latin typeface="Arial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Výkon potřebný k dosažení plné výchylky ručky </a:t>
            </a:r>
            <a:endParaRPr lang="cs-CZ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Rychlost </a:t>
            </a:r>
            <a:r>
              <a:rPr lang="cs-CZ" sz="2700" b="1" i="1" dirty="0">
                <a:solidFill>
                  <a:schemeClr val="accent2"/>
                </a:solidFill>
                <a:latin typeface="Arial" charset="0"/>
              </a:rPr>
              <a:t>ustálení výchylky ručky :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Čtení naměřené hodnoty - až po ustálení polohy ručky –&gt; delší doba měření.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Zabránění - tlumením kývání otočné části ústrojí</a:t>
            </a:r>
            <a:r>
              <a:rPr lang="cs-CZ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467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>
                <a:solidFill>
                  <a:srgbClr val="0D296F"/>
                </a:solidFill>
              </a:rPr>
              <a:t>Měřicí </a:t>
            </a:r>
            <a:r>
              <a:rPr lang="cs-CZ" sz="1500" dirty="0">
                <a:solidFill>
                  <a:srgbClr val="0D296F"/>
                </a:solidFill>
              </a:rPr>
              <a:t>přístroje - </a:t>
            </a:r>
            <a:r>
              <a:rPr lang="cs-CZ" sz="1500" dirty="0" smtClean="0">
                <a:solidFill>
                  <a:srgbClr val="0D296F"/>
                </a:solidFill>
              </a:rPr>
              <a:t>z</a:t>
            </a:r>
            <a:r>
              <a:rPr lang="cs-CZ" sz="1600" dirty="0" smtClean="0"/>
              <a:t>ákladní </a:t>
            </a:r>
            <a:r>
              <a:rPr lang="cs-CZ" sz="1600" dirty="0"/>
              <a:t>vlastnosti měřicích přístrojů</a:t>
            </a:r>
            <a:endParaRPr lang="cs-CZ" sz="15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96752"/>
            <a:ext cx="7344816" cy="5493812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sz="2700" b="1" i="1" dirty="0">
                <a:solidFill>
                  <a:schemeClr val="accent2"/>
                </a:solidFill>
                <a:latin typeface="Arial" charset="0"/>
              </a:rPr>
              <a:t>Chyby měřicích přístrojů :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ovlivňující veličiny, které mohou pozměnit měřicí údaj. </a:t>
            </a:r>
            <a:r>
              <a:rPr lang="cs-CZ" dirty="0" smtClean="0"/>
              <a:t>Jsou to např.:</a:t>
            </a:r>
            <a:endParaRPr lang="cs-CZ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dirty="0" smtClean="0"/>
              <a:t>teplota </a:t>
            </a:r>
            <a:r>
              <a:rPr lang="cs-CZ" dirty="0"/>
              <a:t>okolí, </a:t>
            </a:r>
            <a:endParaRPr lang="cs-CZ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dirty="0" smtClean="0"/>
              <a:t>cizí </a:t>
            </a:r>
            <a:r>
              <a:rPr lang="cs-CZ" dirty="0"/>
              <a:t>magnetické pole, </a:t>
            </a:r>
            <a:endParaRPr lang="cs-CZ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dirty="0" smtClean="0"/>
              <a:t>poloha </a:t>
            </a:r>
            <a:r>
              <a:rPr lang="cs-CZ" dirty="0"/>
              <a:t>přístroje, </a:t>
            </a:r>
            <a:endParaRPr lang="cs-CZ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dirty="0"/>
              <a:t>kmitočet,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dirty="0"/>
              <a:t>tvar vlny střídavého proudu,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cs-CZ" dirty="0"/>
              <a:t>vliv feromagnetického panelu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700" b="1" i="1" dirty="0">
                <a:solidFill>
                  <a:schemeClr val="accent2"/>
                </a:solidFill>
                <a:latin typeface="Arial" charset="0"/>
              </a:rPr>
              <a:t>Vztažné podmínky </a:t>
            </a:r>
            <a:endParaRPr lang="cs-CZ" sz="2700" b="1" i="1" dirty="0" smtClean="0">
              <a:solidFill>
                <a:schemeClr val="accent2"/>
              </a:solidFill>
              <a:latin typeface="Arial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jsou souhrn vztažných hodnot udaných výrobcem přístroje pro </a:t>
            </a:r>
            <a:r>
              <a:rPr lang="cs-CZ" dirty="0" smtClean="0"/>
              <a:t>každou ovlivňující </a:t>
            </a:r>
            <a:r>
              <a:rPr lang="cs-CZ" dirty="0"/>
              <a:t>veličinu</a:t>
            </a:r>
            <a:r>
              <a:rPr lang="cs-CZ" dirty="0" smtClean="0"/>
              <a:t>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700" b="1" i="1" dirty="0" smtClean="0">
                <a:solidFill>
                  <a:schemeClr val="accent2"/>
                </a:solidFill>
                <a:latin typeface="Arial" charset="0"/>
              </a:rPr>
              <a:t>Reprodukovatelnost měření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Každé správné měření musí být reprodukovatelné. </a:t>
            </a:r>
            <a:endParaRPr lang="cs-CZ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To </a:t>
            </a:r>
            <a:r>
              <a:rPr lang="cs-CZ" dirty="0"/>
              <a:t>znamená, že při opakování </a:t>
            </a:r>
            <a:r>
              <a:rPr lang="cs-CZ" dirty="0" smtClean="0"/>
              <a:t>určitého měření </a:t>
            </a:r>
            <a:r>
              <a:rPr lang="cs-CZ" dirty="0"/>
              <a:t>stejnými přístroji a za stejných podmínek musíme dostat stejné výsledky.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25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251927"/>
          </a:xfrm>
        </p:spPr>
        <p:txBody>
          <a:bodyPr>
            <a:normAutofit/>
          </a:bodyPr>
          <a:lstStyle/>
          <a:p>
            <a:r>
              <a:rPr lang="cs-CZ" dirty="0" smtClean="0"/>
              <a:t>Popiš, co je měřicí rozsah</a:t>
            </a:r>
          </a:p>
          <a:p>
            <a:pPr lvl="1"/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Napiš, </a:t>
            </a:r>
            <a:r>
              <a:rPr lang="cs-CZ" dirty="0"/>
              <a:t>jaký má </a:t>
            </a:r>
            <a:r>
              <a:rPr lang="cs-CZ" dirty="0" smtClean="0"/>
              <a:t>měřicí </a:t>
            </a:r>
            <a:r>
              <a:rPr lang="cs-CZ" dirty="0"/>
              <a:t>rozsah </a:t>
            </a:r>
            <a:r>
              <a:rPr lang="cs-CZ" dirty="0" smtClean="0"/>
              <a:t>vztah k rozsahu stupnice</a:t>
            </a:r>
          </a:p>
          <a:p>
            <a:pPr lvl="1"/>
            <a:r>
              <a:rPr lang="cs-CZ" dirty="0" smtClean="0"/>
              <a:t> </a:t>
            </a:r>
          </a:p>
          <a:p>
            <a:r>
              <a:rPr lang="cs-CZ" dirty="0" smtClean="0"/>
              <a:t>Popiš, </a:t>
            </a:r>
            <a:r>
              <a:rPr lang="cs-CZ" dirty="0"/>
              <a:t>co </a:t>
            </a:r>
            <a:r>
              <a:rPr lang="cs-CZ" dirty="0" smtClean="0"/>
              <a:t>je </a:t>
            </a:r>
            <a:r>
              <a:rPr lang="cs-CZ" dirty="0"/>
              <a:t>citlivost přístroje </a:t>
            </a:r>
            <a:endParaRPr lang="cs-CZ" dirty="0" smtClean="0"/>
          </a:p>
          <a:p>
            <a:pPr lvl="1"/>
            <a:r>
              <a:rPr lang="cs-CZ" b="1" i="1" dirty="0" smtClean="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cs-CZ" dirty="0" smtClean="0"/>
              <a:t>napiš vzorec</a:t>
            </a:r>
          </a:p>
          <a:p>
            <a:pPr lvl="1"/>
            <a:endParaRPr lang="cs-CZ" dirty="0"/>
          </a:p>
          <a:p>
            <a:pPr marL="486918" indent="-285750">
              <a:buFont typeface="Arial" pitchFamily="34" charset="0"/>
              <a:buChar char="•"/>
            </a:pPr>
            <a:r>
              <a:rPr lang="cs-CZ" dirty="0" smtClean="0"/>
              <a:t>Popiš, </a:t>
            </a:r>
            <a:r>
              <a:rPr lang="cs-CZ" dirty="0"/>
              <a:t>co </a:t>
            </a:r>
            <a:r>
              <a:rPr lang="cs-CZ" dirty="0" smtClean="0"/>
              <a:t>je konstanta přístroje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napiš </a:t>
            </a:r>
            <a:r>
              <a:rPr lang="cs-CZ" dirty="0"/>
              <a:t>vzorec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cs-CZ" dirty="0"/>
          </a:p>
          <a:p>
            <a:pPr marL="486918" indent="-285750">
              <a:buFont typeface="Arial" pitchFamily="34" charset="0"/>
              <a:buChar char="•"/>
            </a:pPr>
            <a:endParaRPr lang="cs-CZ" b="1" dirty="0"/>
          </a:p>
          <a:p>
            <a:pPr marL="800100" lvl="1" indent="-342900">
              <a:buFont typeface="Arial" pitchFamily="34" charset="0"/>
              <a:buChar char="•"/>
            </a:pPr>
            <a:endParaRPr lang="cs-CZ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cs-CZ" dirty="0"/>
          </a:p>
          <a:p>
            <a:pPr marL="742950" lvl="1" indent="-285750">
              <a:buFont typeface="Arial" pitchFamily="34" charset="0"/>
              <a:buChar char="•"/>
            </a:pPr>
            <a:endParaRPr lang="cs-CZ" b="1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/>
              <a:t>Aktivita pro </a:t>
            </a:r>
            <a:r>
              <a:rPr lang="cs-CZ" sz="1500" smtClean="0"/>
              <a:t>žáky –otázky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54051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251927"/>
          </a:xfrm>
        </p:spPr>
        <p:txBody>
          <a:bodyPr>
            <a:normAutofit/>
          </a:bodyPr>
          <a:lstStyle/>
          <a:p>
            <a:r>
              <a:rPr lang="cs-CZ" dirty="0" smtClean="0"/>
              <a:t>Napiš, jak se vyjadřuje přesnost měřicího přístroje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Vyjmenuj třídy přesnosti dle normy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  </a:t>
            </a:r>
          </a:p>
          <a:p>
            <a:r>
              <a:rPr lang="cs-CZ" dirty="0" smtClean="0"/>
              <a:t>Popiš, co musíme sledovat, abychom měřili co nejpřesněji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dirty="0" smtClean="0"/>
              <a:t> </a:t>
            </a:r>
            <a:endParaRPr lang="cs-CZ" dirty="0"/>
          </a:p>
          <a:p>
            <a:pPr marL="486918" indent="-285750">
              <a:buFont typeface="Arial" pitchFamily="34" charset="0"/>
              <a:buChar char="•"/>
            </a:pPr>
            <a:endParaRPr lang="cs-CZ" b="1" dirty="0"/>
          </a:p>
          <a:p>
            <a:pPr marL="800100" lvl="1" indent="-342900">
              <a:buFont typeface="Arial" pitchFamily="34" charset="0"/>
              <a:buChar char="•"/>
            </a:pPr>
            <a:endParaRPr lang="cs-CZ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cs-CZ" dirty="0"/>
          </a:p>
          <a:p>
            <a:pPr marL="742950" lvl="1" indent="-285750">
              <a:buFont typeface="Arial" pitchFamily="34" charset="0"/>
              <a:buChar char="•"/>
            </a:pPr>
            <a:endParaRPr lang="cs-CZ" b="1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/>
              <a:t>Aktivita pro </a:t>
            </a:r>
            <a:r>
              <a:rPr lang="cs-CZ" sz="1500" smtClean="0"/>
              <a:t>žáky –otázky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95128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Napiš, co rozumíme přetížitelností, čím ji udáváme</a:t>
            </a:r>
          </a:p>
          <a:p>
            <a:pPr lvl="1"/>
            <a:r>
              <a:rPr lang="cs-CZ" dirty="0" smtClean="0"/>
              <a:t>  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Vyjmenuj některé veličiny ovlivňující přesnost měření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  </a:t>
            </a:r>
          </a:p>
          <a:p>
            <a:r>
              <a:rPr lang="cs-CZ" dirty="0" smtClean="0"/>
              <a:t>Popiš, co musíme provést, abychom při opakovaném měření dosáhli stejných výsledků</a:t>
            </a:r>
          </a:p>
          <a:p>
            <a:pPr lvl="1"/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/>
              <a:t> </a:t>
            </a:r>
            <a:r>
              <a:rPr lang="cs-CZ" sz="2400" dirty="0" smtClean="0"/>
              <a:t> </a:t>
            </a:r>
            <a:endParaRPr lang="cs-CZ" sz="2400" dirty="0"/>
          </a:p>
          <a:p>
            <a:pPr marL="457200" lvl="1" indent="0">
              <a:buNone/>
            </a:pPr>
            <a:endParaRPr lang="cs-CZ" dirty="0"/>
          </a:p>
          <a:p>
            <a:pPr marL="486918" indent="-285750">
              <a:buFont typeface="Arial" pitchFamily="34" charset="0"/>
              <a:buChar char="•"/>
            </a:pPr>
            <a:endParaRPr lang="cs-CZ" b="1" dirty="0"/>
          </a:p>
          <a:p>
            <a:pPr marL="800100" lvl="1" indent="-342900">
              <a:buFont typeface="Arial" pitchFamily="34" charset="0"/>
              <a:buChar char="•"/>
            </a:pPr>
            <a:endParaRPr lang="cs-CZ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cs-CZ" dirty="0"/>
          </a:p>
          <a:p>
            <a:pPr marL="742950" lvl="1" indent="-285750">
              <a:buFont typeface="Arial" pitchFamily="34" charset="0"/>
              <a:buChar char="•"/>
            </a:pPr>
            <a:endParaRPr lang="cs-CZ" b="1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 smtClean="0"/>
              <a:t>Aktivita pro </a:t>
            </a:r>
            <a:r>
              <a:rPr lang="cs-CZ" sz="1500" smtClean="0"/>
              <a:t>žáky –otázky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82191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</TotalTime>
  <Words>1065</Words>
  <Application>Microsoft Office PowerPoint</Application>
  <PresentationFormat>Předvádění na obrazovce (4:3)</PresentationFormat>
  <Paragraphs>232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Anglicky v odborných předmětech "Support of teaching technical subjects in English“</vt:lpstr>
      <vt:lpstr>Měřicí přístroje - základní vlastnosti měřicích přístrojů</vt:lpstr>
      <vt:lpstr>Měřicí přístroje - základní vlastnosti měřicích přístrojů</vt:lpstr>
      <vt:lpstr>Měřicí přístroje - základní vlastnosti měřicích přístrojů</vt:lpstr>
      <vt:lpstr>Měřicí přístroje - základní vlastnosti měřicích přístrojů</vt:lpstr>
      <vt:lpstr>Měřicí přístroje - základní vlastnosti měřicích přístrojů</vt:lpstr>
      <vt:lpstr>Aktivita pro žáky –otázky</vt:lpstr>
      <vt:lpstr>Aktivita pro žáky –otázky</vt:lpstr>
      <vt:lpstr>Aktivita pro žáky –otázky</vt:lpstr>
      <vt:lpstr>Použitá literatura</vt:lpstr>
    </vt:vector>
  </TitlesOfParts>
  <Company>SPS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JB</cp:lastModifiedBy>
  <cp:revision>75</cp:revision>
  <dcterms:created xsi:type="dcterms:W3CDTF">2011-08-12T09:23:29Z</dcterms:created>
  <dcterms:modified xsi:type="dcterms:W3CDTF">2014-09-11T19:23:19Z</dcterms:modified>
</cp:coreProperties>
</file>