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90" r:id="rId2"/>
    <p:sldId id="322" r:id="rId3"/>
    <p:sldId id="328" r:id="rId4"/>
    <p:sldId id="324" r:id="rId5"/>
    <p:sldId id="337" r:id="rId6"/>
    <p:sldId id="338" r:id="rId7"/>
    <p:sldId id="339" r:id="rId8"/>
    <p:sldId id="340" r:id="rId9"/>
    <p:sldId id="347" r:id="rId10"/>
    <p:sldId id="341" r:id="rId11"/>
    <p:sldId id="342" r:id="rId12"/>
    <p:sldId id="343" r:id="rId13"/>
    <p:sldId id="336" r:id="rId14"/>
    <p:sldId id="329" r:id="rId15"/>
    <p:sldId id="331" r:id="rId16"/>
    <p:sldId id="332" r:id="rId17"/>
    <p:sldId id="333" r:id="rId18"/>
    <p:sldId id="334" r:id="rId19"/>
    <p:sldId id="330" r:id="rId20"/>
    <p:sldId id="33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20" autoAdjust="0"/>
  </p:normalViewPr>
  <p:slideViewPr>
    <p:cSldViewPr>
      <p:cViewPr varScale="1">
        <p:scale>
          <a:sx n="56" d="100"/>
          <a:sy n="56" d="100"/>
        </p:scale>
        <p:origin x="405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53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Zkreslení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Zkreslení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Rainbow_above_Kaviskis_Lake,_Lithuania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Dokument_aplikace_Microsoft_Word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kopf.cz/skola/predmety/mereni/materialy/skripta/mereni_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Hqm0dYKUx4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1Hqm0dYKUx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Zkreslení</a:t>
            </a:r>
            <a:endParaRPr lang="cs-CZ" sz="4400" b="1" dirty="0"/>
          </a:p>
          <a:p>
            <a:pPr algn="ctr"/>
            <a:endParaRPr lang="cs-CZ" sz="4400" b="1" dirty="0"/>
          </a:p>
          <a:p>
            <a:pPr algn="ctr"/>
            <a:r>
              <a:rPr lang="cs-CZ" sz="2800" b="1" dirty="0" smtClean="0"/>
              <a:t>Ing. Jaroslav Bernkopf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Spektrální analýza</a:t>
            </a:r>
            <a:endParaRPr lang="cs-CZ" dirty="0"/>
          </a:p>
        </p:txBody>
      </p:sp>
      <p:pic>
        <p:nvPicPr>
          <p:cNvPr id="12" name="obrázek 7" descr="Image:Rainbow above Kaviskis Lake, Lithuania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812" y="836712"/>
            <a:ext cx="3384376" cy="55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496" y="770482"/>
            <a:ext cx="2232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Spektrum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Spektrální analýza</a:t>
            </a:r>
            <a:endParaRPr lang="cs-CZ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436096" y="1556792"/>
            <a:ext cx="3528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Nesinusový signál ...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11350"/>
              </p:ext>
            </p:extLst>
          </p:nvPr>
        </p:nvGraphicFramePr>
        <p:xfrm>
          <a:off x="35495" y="769350"/>
          <a:ext cx="5407771" cy="344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4" imgW="3780952" imgH="2409524" progId="MSPhotoEd.3">
                  <p:embed/>
                </p:oleObj>
              </mc:Choice>
              <mc:Fallback>
                <p:oleObj r:id="rId4" imgW="3780952" imgH="240952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5" y="769350"/>
                        <a:ext cx="5407771" cy="3441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215250"/>
            <a:ext cx="7018729" cy="32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707110"/>
            <a:ext cx="2627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 a možnosti jeho zobrazení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" y="1484784"/>
            <a:ext cx="9140240" cy="470139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Spektrální analyzátor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a nelineární zkreslení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24477"/>
              </p:ext>
            </p:extLst>
          </p:nvPr>
        </p:nvGraphicFramePr>
        <p:xfrm>
          <a:off x="35496" y="1127124"/>
          <a:ext cx="9068541" cy="460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kument" r:id="rId4" imgW="6492511" imgH="3292732" progId="Word.Document.12">
                  <p:embed/>
                </p:oleObj>
              </mc:Choice>
              <mc:Fallback>
                <p:oleObj name="Dokument" r:id="rId4" imgW="6492511" imgH="32927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1127124"/>
                        <a:ext cx="9068541" cy="460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2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a nelineární zkreslení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2"/>
          <a:stretch/>
        </p:blipFill>
        <p:spPr bwMode="auto">
          <a:xfrm>
            <a:off x="251520" y="1916832"/>
            <a:ext cx="8784976" cy="225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3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840760" cy="57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2195736" y="1556792"/>
            <a:ext cx="648072" cy="216024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220072" y="1556792"/>
            <a:ext cx="648072" cy="216024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635896" y="6086742"/>
            <a:ext cx="946448" cy="178493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6752728" y="6135256"/>
            <a:ext cx="946448" cy="178493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-1"/>
          <a:stretch/>
        </p:blipFill>
        <p:spPr bwMode="auto">
          <a:xfrm>
            <a:off x="19842" y="863387"/>
            <a:ext cx="84119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77" y="3429000"/>
            <a:ext cx="3957455" cy="29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8244408" y="4797152"/>
            <a:ext cx="360040" cy="434576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488832" cy="565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7308304" y="3392292"/>
            <a:ext cx="360040" cy="434576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9202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052736"/>
            <a:ext cx="86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Intermodulační zkreslení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797152"/>
            <a:ext cx="8575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Podobně, setkají-li se v nf zesilovači dva různé kmitočty (a to je pořád), mohou vznikat jejich součty a rozdíly. To je velmi nežádoucí.</a:t>
            </a:r>
          </a:p>
          <a:p>
            <a:r>
              <a:rPr lang="cs-CZ" sz="2400" dirty="0" smtClean="0"/>
              <a:t>Říká se tomu intermodulační zkreslení.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89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9"/>
          <a:stretch/>
        </p:blipFill>
        <p:spPr bwMode="auto">
          <a:xfrm>
            <a:off x="179511" y="1268760"/>
            <a:ext cx="8877383" cy="3024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388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51520" y="83671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Teorie signálů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harmonická analýza, syntéza</a:t>
            </a:r>
          </a:p>
          <a:p>
            <a:r>
              <a:rPr lang="cs-CZ" sz="2400" b="1" dirty="0"/>
              <a:t>Spektrální </a:t>
            </a:r>
            <a:r>
              <a:rPr lang="cs-CZ" sz="2400" b="1" dirty="0" smtClean="0"/>
              <a:t>analýza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spektrum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spektrální analyzátor</a:t>
            </a:r>
            <a:endParaRPr lang="cs-CZ" sz="2400" dirty="0"/>
          </a:p>
          <a:p>
            <a:r>
              <a:rPr lang="cs-CZ" sz="2400" b="1" dirty="0" smtClean="0"/>
              <a:t>Druhy zkreslení</a:t>
            </a:r>
            <a:endParaRPr lang="cs-CZ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Nelineární </a:t>
            </a:r>
            <a:r>
              <a:rPr lang="cs-CZ" sz="2400" dirty="0"/>
              <a:t>(harmonické) </a:t>
            </a:r>
            <a:r>
              <a:rPr lang="cs-CZ" sz="2400" dirty="0" smtClean="0"/>
              <a:t>zkreslení</a:t>
            </a:r>
            <a:endParaRPr lang="cs-CZ" sz="2400" dirty="0"/>
          </a:p>
          <a:p>
            <a:pPr marL="1371600" lvl="2" indent="-457200">
              <a:buFont typeface="Cambria Math" panose="02040503050406030204" pitchFamily="18" charset="0"/>
              <a:buChar char="∙"/>
            </a:pPr>
            <a:r>
              <a:rPr lang="cs-CZ" sz="2400" dirty="0" smtClean="0"/>
              <a:t>limitace</a:t>
            </a:r>
            <a:endParaRPr lang="cs-CZ" sz="2400" dirty="0"/>
          </a:p>
          <a:p>
            <a:pPr marL="1371600" lvl="2" indent="-457200">
              <a:buFont typeface="Cambria Math" panose="02040503050406030204" pitchFamily="18" charset="0"/>
              <a:buChar char="∙"/>
            </a:pPr>
            <a:r>
              <a:rPr lang="cs-CZ" sz="2400" dirty="0" smtClean="0"/>
              <a:t>přechodové zkreslení</a:t>
            </a:r>
            <a:endParaRPr lang="cs-CZ" sz="2400" dirty="0"/>
          </a:p>
          <a:p>
            <a:pPr marL="1371600" lvl="2" indent="-457200">
              <a:buFont typeface="Cambria Math" panose="02040503050406030204" pitchFamily="18" charset="0"/>
              <a:buChar char="∙"/>
            </a:pPr>
            <a:r>
              <a:rPr lang="cs-CZ" sz="2400" dirty="0"/>
              <a:t>i</a:t>
            </a:r>
            <a:r>
              <a:rPr lang="cs-CZ" sz="2400" dirty="0" smtClean="0"/>
              <a:t>ntermodulační zkreslení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Lineární zkreslení</a:t>
            </a:r>
            <a:endParaRPr lang="cs-CZ" sz="2400" dirty="0"/>
          </a:p>
          <a:p>
            <a:r>
              <a:rPr lang="cs-CZ" sz="2400" b="1" dirty="0" smtClean="0"/>
              <a:t>M</a:t>
            </a:r>
            <a:r>
              <a:rPr lang="cs-CZ" sz="2400" dirty="0" smtClean="0"/>
              <a:t>ěř</a:t>
            </a:r>
            <a:r>
              <a:rPr lang="cs-CZ" sz="2400" b="1" dirty="0" smtClean="0"/>
              <a:t>ení </a:t>
            </a:r>
            <a:r>
              <a:rPr lang="cs-CZ" sz="2400" b="1" dirty="0"/>
              <a:t>nelineárního zkreslení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95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zkreslení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86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Měření nelineárního zkreslení</a:t>
            </a:r>
            <a:endParaRPr lang="cs-CZ" sz="2800" b="1" dirty="0"/>
          </a:p>
        </p:txBody>
      </p:sp>
      <p:pic>
        <p:nvPicPr>
          <p:cNvPr id="8" name="obrázek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35996"/>
            <a:ext cx="8856984" cy="39412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Rozcestník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51520" y="836712"/>
            <a:ext cx="85689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Látku dle osnovy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Texty k následujícím obrázkům </a:t>
            </a:r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si najděte tady:</a:t>
            </a:r>
          </a:p>
          <a:p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www.bernkopf.cz/skola/predmety/mereni/materialy/skripta/mereni_2.pdf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Kapitola</a:t>
            </a:r>
            <a:r>
              <a:rPr lang="en-US" sz="1600" dirty="0" smtClean="0"/>
              <a:t> 5. </a:t>
            </a:r>
            <a:r>
              <a:rPr lang="en-US" sz="1600" dirty="0" err="1" smtClean="0"/>
              <a:t>Zkreslení</a:t>
            </a:r>
            <a:endParaRPr lang="cs-CZ" sz="1600" dirty="0" smtClean="0"/>
          </a:p>
          <a:p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1003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97803"/>
            <a:ext cx="6838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Základní harmonická, např. o kmitočtu 1 kHz.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 ní přidáme třetí harmonickou o kmitočtu 3 kHz: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7188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97803"/>
            <a:ext cx="8028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Dostaneme průběh, který se už docela podobá obdélníku. Přidáme k němu pátou harmonickou o kmitočtu 5 kHz </a:t>
            </a:r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32648" cy="48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982469"/>
            <a:ext cx="8028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 a podobá se to obdélníku ještě víc: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4" y="1844824"/>
            <a:ext cx="69616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97803"/>
            <a:ext cx="8028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 pětadvaceti takových krocích už máme skoro čistý obdélník: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88864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496" y="770483"/>
            <a:ext cx="22322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Skládané průběhy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110" y="0"/>
            <a:ext cx="4866153" cy="685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242587" y="769350"/>
            <a:ext cx="1980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Výstupy ze spektrálního analyzátoru</a:t>
            </a:r>
            <a:endParaRPr lang="cs-CZ" altLang="cs-CZ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971600" y="3501008"/>
            <a:ext cx="869967" cy="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7164287" y="3501008"/>
            <a:ext cx="1080121" cy="1746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Zkreslení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Harmonická syntéza</a:t>
            </a:r>
            <a:endParaRPr lang="cs-CZ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496" y="770483"/>
            <a:ext cx="90076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b="1" dirty="0"/>
              <a:t>Why It's Impossible to Tune a </a:t>
            </a:r>
            <a:r>
              <a:rPr lang="en-US" sz="1400" b="1" dirty="0" smtClean="0"/>
              <a:t>Piano</a:t>
            </a:r>
            <a:endParaRPr lang="cs-CZ" sz="1400" b="1" dirty="0" smtClean="0"/>
          </a:p>
          <a:p>
            <a:pPr lvl="0"/>
            <a:r>
              <a:rPr lang="en-US" sz="1400" b="1" dirty="0">
                <a:hlinkClick r:id="rId4"/>
              </a:rPr>
              <a:t>https://</a:t>
            </a:r>
            <a:r>
              <a:rPr lang="en-US" sz="1400" b="1" dirty="0" smtClean="0">
                <a:hlinkClick r:id="rId4"/>
              </a:rPr>
              <a:t>www.youtube.com/watch?v=1Hqm0dYKUx4</a:t>
            </a:r>
            <a:endParaRPr lang="cs-CZ" sz="1400" b="1" dirty="0" smtClean="0"/>
          </a:p>
          <a:p>
            <a:pPr lvl="0"/>
            <a:r>
              <a:rPr lang="en-US" sz="1400" b="1" dirty="0" smtClean="0"/>
              <a:t> </a:t>
            </a:r>
            <a:endParaRPr lang="cs-CZ" alt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1Hqm0dYKUx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11132</TotalTime>
  <Words>296</Words>
  <Application>Microsoft Office PowerPoint</Application>
  <PresentationFormat>Předvádění na obrazovce (4:3)</PresentationFormat>
  <Paragraphs>140</Paragraphs>
  <Slides>20</Slides>
  <Notes>20</Notes>
  <HiddenSlides>0</HiddenSlides>
  <MMClips>1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Shluk</vt:lpstr>
      <vt:lpstr>MSPhotoEd.3</vt:lpstr>
      <vt:lpstr>Dokument</vt:lpstr>
      <vt:lpstr> </vt:lpstr>
      <vt:lpstr>Osnova</vt:lpstr>
      <vt:lpstr>Rozcestník</vt:lpstr>
      <vt:lpstr>Harmonická syntéza</vt:lpstr>
      <vt:lpstr>Harmonická syntéza</vt:lpstr>
      <vt:lpstr>Harmonická syntéza</vt:lpstr>
      <vt:lpstr>Harmonická syntéza</vt:lpstr>
      <vt:lpstr>Harmonická syntéza</vt:lpstr>
      <vt:lpstr>Harmonická syntéza</vt:lpstr>
      <vt:lpstr>Spektrální analýza</vt:lpstr>
      <vt:lpstr>Spektrální analýza</vt:lpstr>
      <vt:lpstr>Spektrální analyzátor</vt:lpstr>
      <vt:lpstr>Lineární a nelineární zkreslení</vt:lpstr>
      <vt:lpstr>Lineární a nelineární zkreslení</vt:lpstr>
      <vt:lpstr>Nelineární zkreslení</vt:lpstr>
      <vt:lpstr>Nelineární zkreslení</vt:lpstr>
      <vt:lpstr>Nelineární zkreslení</vt:lpstr>
      <vt:lpstr>Nelineární zkreslení</vt:lpstr>
      <vt:lpstr>Nelineární zkreslení</vt:lpstr>
      <vt:lpstr>Nelineární zkreslení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583</cp:revision>
  <dcterms:created xsi:type="dcterms:W3CDTF">2011-08-12T09:23:29Z</dcterms:created>
  <dcterms:modified xsi:type="dcterms:W3CDTF">2020-12-02T18:10:17Z</dcterms:modified>
</cp:coreProperties>
</file>