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39" r:id="rId3"/>
  </p:sldMasterIdLst>
  <p:notesMasterIdLst>
    <p:notesMasterId r:id="rId16"/>
  </p:notesMasterIdLst>
  <p:sldIdLst>
    <p:sldId id="371" r:id="rId4"/>
    <p:sldId id="271" r:id="rId5"/>
    <p:sldId id="367" r:id="rId6"/>
    <p:sldId id="296" r:id="rId7"/>
    <p:sldId id="368" r:id="rId8"/>
    <p:sldId id="369" r:id="rId9"/>
    <p:sldId id="284" r:id="rId10"/>
    <p:sldId id="300" r:id="rId11"/>
    <p:sldId id="278" r:id="rId12"/>
    <p:sldId id="358" r:id="rId13"/>
    <p:sldId id="377" r:id="rId14"/>
    <p:sldId id="376" r:id="rId15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 snapToGrid="0" showGuides="1">
      <p:cViewPr>
        <p:scale>
          <a:sx n="80" d="100"/>
          <a:sy n="80" d="100"/>
        </p:scale>
        <p:origin x="-936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3EC3041-9E74-4A33-B0A5-85A47937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949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B83F4-629E-48FF-B73B-3C62089425C4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75D4D-6281-494D-8C6E-C607B4A5B6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13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F92D8-2CD0-4446-AF31-776FD4F75196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38AA7-E2E3-4F61-81E5-22D8C5F0CB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6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23D56-C7FE-452F-AB39-4F098BABB445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6CFC-3549-4099-BEDC-10BCD26351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12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2147483647 w 4697"/>
                <a:gd name="T1" fmla="*/ 0 h 367"/>
                <a:gd name="T2" fmla="*/ 2147483647 w 4697"/>
                <a:gd name="T3" fmla="*/ 2147483647 h 367"/>
                <a:gd name="T4" fmla="*/ 0 w 4697"/>
                <a:gd name="T5" fmla="*/ 1610773938 h 367"/>
                <a:gd name="T6" fmla="*/ 214748364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F549FDA-AB31-439C-ABF3-01C338D660CF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C761B83-2E1B-41CB-9211-4E6FDD5DC7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89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8390EDE-8251-4BA9-AEC2-6509AD0256D4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5052A80-D882-4D8B-A9D9-16E9E307FD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724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D53BF4-E934-4C38-A113-3811B6C595F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D395DD1-975D-4F4D-BC00-EA8351650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96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62AAE35-815C-4CB4-8A85-64AF65011E91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9FDFCEA3-2E51-474B-BBC1-95852B2E26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612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4EAF194-5741-49F5-AAA8-3F07DF82358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5C8DC32-0A2B-4C2D-9600-3113D3E27A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630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BA2AE78-D4EA-4FCB-B3A0-8116A0742B49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DC059E6-149E-4E31-9151-1BEBD7A502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530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F77F200-C4C3-4FF1-A3F7-A44C3A466ECF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9A4851E2-953B-4A36-93DC-02F2DA12C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40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66E8033-A9F3-4349-8067-61052797FEE2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3681064-74F2-40D3-A1F8-A8CA9CDDA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99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E68C1-3487-400F-A875-BF2E8FB37CD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B1456-2C38-4F98-BCED-55ECD1E538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566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1330642500 h 528"/>
              <a:gd name="T6" fmla="*/ 2091398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225BAC6-B004-492D-995F-68E01E5C84B9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FAD85DC-CBE3-456A-A1ED-92DC1402F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724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BDFF1B7-1A96-4B00-A4F9-3F8849D1297C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3994F58-1840-4BF3-98F3-A03CDA50D1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646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886F0-BE5E-4AF7-8C7A-B9BA7EFA006E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27BBF31-E3E3-4C01-9B95-7625BA6696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DFBFFC-9927-4792-B20D-3BF3475CC730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E4EACC6-0E9A-4073-A931-8C3C4CE2B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515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9AD01BA-363A-4981-BFE8-26E9D30A5632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0E80426C-AB40-48E6-BDD3-38DB39A50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726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F56172-E5BD-4141-850C-2D1B85C0809B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D2131AC-C250-479D-AE53-BFDA6007D2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274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93827BF4-E602-4878-8EB0-B68C3D88CCBB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D687BF8-2694-4CB5-8A5A-D33F96112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007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14F1B03-72C4-4616-9E3B-B434E2957416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2D52651-8C07-4F12-9751-93CB11AD6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92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D596C3F-099A-42A4-84C9-5F35E2540B01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56F66CC-FA6F-45DB-B9F4-23A1D448E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39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5BA2F4-DCEA-45A6-8422-17FFB8EF8A0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9C772D61-51AB-4639-ABAF-80A921532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92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B0D6E-4BB7-4297-B1A3-4CE3A863C920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7631E-FD0D-4F7A-8FAE-5E047F061A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305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58F4587-B20D-43A2-B1D8-E3939DC01261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11D49F4-67C7-4CE5-9225-CFB9AD6C8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376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2B7739C-E400-481B-94C4-EB24A96E6DD7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E02549C-F05B-4CB1-8BF7-95FEFD7DA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97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4736CEA-2A94-4392-B730-E42A336EA92E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AC6A09-8AB4-4564-B377-143A8D95F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711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53B2653D-3B0D-44DA-B776-5DDAFA20C2BF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D6584C-7680-49D7-8A4E-723F2DDF94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0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4111-6FBA-457E-B2F2-DBB9104BF8F9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4CC59-9080-47F6-8446-886E8125B3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7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CEBE0-BDFF-41E8-8A20-20E62AA7933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4CD2F-2000-433B-9470-A9CDE46083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3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1FFE6-EE42-42B1-8B37-9CC453DCC4B2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C9FF-1504-4528-B239-A7916892F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91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CB6B-59F7-43FE-A470-521458C86508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0D1F-EC93-49FF-9685-D3E7DE575E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2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90B4A-FF51-4DD6-B201-6ED7695E7AFD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A0A23-D073-4DFB-BA96-C104AFA221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7DCB-5D46-4AE3-B8DF-3589BE35CE84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3B4BA-582B-41F6-83E3-3FF19097A2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57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1697B4E-A9A2-487D-BBF1-A2CD64C31E20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994D2B-3147-4BB0-A567-3567983BE9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1875484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5D44AE3-5749-4E75-A90C-A8C599FB7BF9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16E8000C-4F26-448A-9F56-DED405E71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5BE38482-185E-4F9F-8ACF-F000DD79D4F3}" type="datetimeFigureOut">
              <a:rPr lang="cs-CZ"/>
              <a:pPr>
                <a:defRPr/>
              </a:pPr>
              <a:t>18.5.2012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76800B77-A25D-4E65-B9CB-EB575D985E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</a:t>
            </a:r>
            <a:r>
              <a:rPr lang="en-US" sz="2200" dirty="0" smtClean="0">
                <a:solidFill>
                  <a:srgbClr val="0D296F"/>
                </a:solidFill>
              </a:rPr>
              <a:t>Support of teaching technical subjects in 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26628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90000"/>
              </a:lnSpc>
            </a:pPr>
            <a:endParaRPr lang="cs-CZ" sz="1600" b="1" dirty="0" smtClean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Název programu: 	Číslicová technika - </a:t>
            </a:r>
            <a:r>
              <a:rPr lang="cs-CZ" sz="1600" b="1" dirty="0" err="1" smtClean="0">
                <a:solidFill>
                  <a:srgbClr val="0D296F"/>
                </a:solidFill>
              </a:rPr>
              <a:t>mikropocesory</a:t>
            </a:r>
            <a:endParaRPr lang="cs-CZ" sz="1600" b="1" dirty="0" smtClean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</a:t>
            </a:r>
            <a:r>
              <a:rPr lang="cs-CZ" sz="1600" b="1" dirty="0" smtClean="0">
                <a:solidFill>
                  <a:srgbClr val="0D296F"/>
                </a:solidFill>
              </a:rPr>
              <a:t>III. ročník</a:t>
            </a:r>
            <a:r>
              <a:rPr lang="cs-CZ" sz="1600" b="1" dirty="0" smtClean="0">
                <a:solidFill>
                  <a:srgbClr val="0D296F"/>
                </a:solidFill>
              </a:rPr>
              <a:t>, Mikrořadiče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Vlastimil Vlček</a:t>
            </a:r>
          </a:p>
        </p:txBody>
      </p:sp>
      <p:pic>
        <p:nvPicPr>
          <p:cNvPr id="26629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1350"/>
            <a:ext cx="8229600" cy="4214813"/>
          </a:xfrm>
        </p:spPr>
        <p:txBody>
          <a:bodyPr/>
          <a:lstStyle/>
          <a:p>
            <a:r>
              <a:rPr lang="cs-CZ" sz="2000" dirty="0" smtClean="0"/>
              <a:t>Jaké jsou hlavní výhody konstrukcí s mikrořadiči?</a:t>
            </a:r>
          </a:p>
          <a:p>
            <a:r>
              <a:rPr lang="cs-CZ" sz="2000" dirty="0" smtClean="0"/>
              <a:t>Mají konstrukce  s mikrořadiči nějaké nevýhody?</a:t>
            </a:r>
          </a:p>
          <a:p>
            <a:r>
              <a:rPr lang="cs-CZ" sz="2000" dirty="0" smtClean="0"/>
              <a:t>Srovnejte mikrořadič s počítačem typu PC (rozdíly v konstrukci a ve využití)</a:t>
            </a: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1350"/>
            <a:ext cx="8229600" cy="42148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sz="2000" dirty="0" smtClean="0"/>
          </a:p>
          <a:p>
            <a:r>
              <a:rPr lang="cs-CZ" sz="2000" dirty="0" smtClean="0"/>
              <a:t>Uveďte několik příkladů elektronických zařízení z vašeho okolí, které využívají mikrořadičů.</a:t>
            </a:r>
          </a:p>
          <a:p>
            <a:r>
              <a:rPr lang="cs-CZ" sz="2000" dirty="0" smtClean="0"/>
              <a:t>Uveďte příklad elektronického zařízení, ve kterých se mikrořadiče prozatím nepoužívají.</a:t>
            </a:r>
          </a:p>
          <a:p>
            <a:pPr>
              <a:defRPr/>
            </a:pPr>
            <a:r>
              <a:rPr lang="cs-CZ" sz="2000" dirty="0" smtClean="0"/>
              <a:t>Máte v tuto chvíli zařízení s mikrořadičem u sebe?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Jiří Hrbáček: Mikrořadiče PIC16CXX a vývojový </a:t>
            </a:r>
            <a:r>
              <a:rPr lang="cs-CZ" sz="1400" dirty="0" err="1" smtClean="0"/>
              <a:t>kit</a:t>
            </a:r>
            <a:r>
              <a:rPr lang="cs-CZ" sz="1400" dirty="0" smtClean="0"/>
              <a:t> PICSTART (BEN – technická literatura, Praha 2001 3. dotisk 4. vydání) 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Mikrořadič - co to vlastně je?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Mikrořadič je jednočipový počítač.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Patří do skupiny programovatelných logických obvodů. Je to tedy obvod, jehož činnost není </a:t>
            </a:r>
            <a:r>
              <a:rPr lang="cs-CZ" sz="2000" b="1" dirty="0" smtClean="0"/>
              <a:t>navenek </a:t>
            </a:r>
            <a:r>
              <a:rPr lang="cs-CZ" sz="2000" dirty="0" smtClean="0"/>
              <a:t>pevně daná jeho vnitřní strukturou, nýbrž je krok po kroku řízena </a:t>
            </a:r>
            <a:r>
              <a:rPr lang="cs-CZ" sz="2000" b="1" dirty="0" smtClean="0"/>
              <a:t>programem</a:t>
            </a:r>
            <a:r>
              <a:rPr lang="cs-CZ" sz="2000" dirty="0" smtClean="0"/>
              <a:t>, uloženým v jeho vnitřní paměti.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Veškerá činnost, kterou mikrořadič vykazuje </a:t>
            </a:r>
            <a:r>
              <a:rPr lang="cs-CZ" sz="2000" b="1" dirty="0" smtClean="0"/>
              <a:t>vůči svému okolí</a:t>
            </a:r>
            <a:r>
              <a:rPr lang="cs-CZ" sz="2000" dirty="0" smtClean="0"/>
              <a:t>, je tedy daná činností tohoto programu.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Program je </a:t>
            </a:r>
            <a:r>
              <a:rPr lang="cs-CZ" sz="2000" b="1" dirty="0" smtClean="0"/>
              <a:t>posloupnost instrukcí</a:t>
            </a:r>
            <a:r>
              <a:rPr lang="cs-CZ" sz="2000" dirty="0" smtClean="0"/>
              <a:t>, tvořících určitý funkční celek a vykonávající konkrétní činnost.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Mikrořadič (i jakýkoliv jiný počítač) „uvnitř“ umí to, co jej „naučil“ výrobce, navenek umí to, co jej naučíme my - programátoři. Musí tedy existovat „společná řeč“, které rozumí oba – počítač i programátor. Touto společnou řečí je </a:t>
            </a:r>
            <a:r>
              <a:rPr lang="cs-CZ" sz="2000" b="1" dirty="0" smtClean="0"/>
              <a:t>programovací jazyk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Základním programovacím jazykem mikrořadičů je ASSEMBLER.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Jak vypadá?</a:t>
            </a:r>
          </a:p>
        </p:txBody>
      </p:sp>
      <p:pic>
        <p:nvPicPr>
          <p:cNvPr id="2867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2047875"/>
            <a:ext cx="720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925" y="1636713"/>
            <a:ext cx="13144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38" y="3305175"/>
            <a:ext cx="3167062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473200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03713"/>
            <a:ext cx="345122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Kde je najdeme?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Spotřební elektronika</a:t>
            </a:r>
            <a:r>
              <a:rPr lang="cs-CZ" sz="1600" dirty="0" smtClean="0"/>
              <a:t>: televizory, videorekordéry, magnetofony, fotoaparáty, telefonní přístroje, elektronické hudební nástroje a doplňky, kamery, hudební přehrávače, mikrovlnné trouby, ledničky, pračky, dálkové ovladače, digitální hodiny, elektronické pokladny, časovače 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Automobilová technika</a:t>
            </a:r>
            <a:r>
              <a:rPr lang="cs-CZ" sz="1600" dirty="0" smtClean="0"/>
              <a:t>: palubní počítače, řízení spalování, brzdicí systém, alarmy, imobilizéry, dálkové ovládání, komunikační systémy, navigace. Nabíječky akumulátorů, diagnostické přístroje…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Průmysl:</a:t>
            </a:r>
            <a:r>
              <a:rPr lang="cs-CZ" sz="1600" dirty="0" smtClean="0"/>
              <a:t> zabezpečovací systémy, sběr a vyhodnocování dat, hlídání prostorů, alarmy, protipožární systémy, snímače čipových karet, optické snímače, automatické dveřní systémy.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Robotika, </a:t>
            </a:r>
            <a:r>
              <a:rPr lang="cs-CZ" sz="1600" b="1" dirty="0" err="1" smtClean="0"/>
              <a:t>mechatronika</a:t>
            </a:r>
            <a:r>
              <a:rPr lang="cs-CZ" sz="1600" b="1" dirty="0" smtClean="0"/>
              <a:t>:</a:t>
            </a:r>
            <a:r>
              <a:rPr lang="cs-CZ" sz="1600" dirty="0" smtClean="0"/>
              <a:t> řízení robotů a manipulátorů v průmyslu, řízení pneumatických a hydraulických systémů, řízení stejnosměrných i krokových motorů…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Výpočetní a měřicí technika:</a:t>
            </a:r>
            <a:r>
              <a:rPr lang="cs-CZ" sz="1600" dirty="0" smtClean="0"/>
              <a:t> dálkové snímání elektrických i neelektrických veličin, převodníky kódů, náhrada klasických číslicových obvodů…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Civilní a vojenská letecká technika, kosmonautika:</a:t>
            </a:r>
            <a:r>
              <a:rPr lang="cs-CZ" sz="1600" dirty="0" smtClean="0"/>
              <a:t> navigační, poziční a meteorologické systémy, komunikační systémy, navigace a řízení zbraňových systémů…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Zábavní elektronika:</a:t>
            </a:r>
            <a:r>
              <a:rPr lang="cs-CZ" sz="1600" dirty="0" smtClean="0"/>
              <a:t> elektronické hry, hračky, světla, blikače na kola …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dirty="0" smtClean="0"/>
              <a:t>Pódiová technika:</a:t>
            </a:r>
            <a:r>
              <a:rPr lang="cs-CZ" sz="1600" dirty="0" smtClean="0"/>
              <a:t> řízení světelné a zvukové techniky, automatizované mixážní pulty, efektová zařízení …</a:t>
            </a:r>
          </a:p>
          <a:p>
            <a:pPr eaLnBrk="1" hangingPunct="1">
              <a:lnSpc>
                <a:spcPct val="80000"/>
              </a:lnSpc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Obr a trpaslík …</a:t>
            </a:r>
          </a:p>
        </p:txBody>
      </p:sp>
      <p:pic>
        <p:nvPicPr>
          <p:cNvPr id="30723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619250"/>
            <a:ext cx="7262812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5403850"/>
            <a:ext cx="2063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ál 8"/>
          <p:cNvSpPr/>
          <p:nvPr/>
        </p:nvSpPr>
        <p:spPr>
          <a:xfrm>
            <a:off x="1206500" y="5230813"/>
            <a:ext cx="777875" cy="560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Srovnání klasického počítače s mikrořadičem</a:t>
            </a:r>
          </a:p>
        </p:txBody>
      </p:sp>
      <p:sp>
        <p:nvSpPr>
          <p:cNvPr id="31747" name="TextovéPole 5"/>
          <p:cNvSpPr txBox="1">
            <a:spLocks noChangeArrowheads="1"/>
          </p:cNvSpPr>
          <p:nvPr/>
        </p:nvSpPr>
        <p:spPr bwMode="auto">
          <a:xfrm>
            <a:off x="4548188" y="4529138"/>
            <a:ext cx="4105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Ze srovnání je patrno, že tam, kde PC potřebuje ke své činnosti mnoho dalších obvodů a sběrnic, mikrořadič si vystačí pouze s napájecím zdrojem, protože všechny potřebné obvody, jako zdroj hodin. kmitočtu,  sběrnice a porty již má umístěny na čipu.</a:t>
            </a:r>
          </a:p>
        </p:txBody>
      </p:sp>
      <p:pic>
        <p:nvPicPr>
          <p:cNvPr id="3174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265238"/>
            <a:ext cx="6589713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8" y="4529138"/>
            <a:ext cx="3497262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6613"/>
            <a:ext cx="8229600" cy="5481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„Klasický“ počítač typu PC: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Prvořadý požadavek – univerzálnost a rozšiřitelnost.    Z toho vyplývá velký počet vývodů procesoru, složitá základní deska, atd.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Důsledkem požadavku na co nejvyšší výpočetní výkon je velký proudový odběr, nutnost účinného chlazení a tedy značné rozměry celého počítače.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Výrobce nabízí několik málo typů procesorů v cenách v řádu tisíců Kč (pouze procesor!). 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Mikrořadič (jednočipový počítač):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Poměrně úzce specializovaný na konkrétní typ úlohy, proto si vystačí s malým počtem portů.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Program ve strojovém kódu - stačí malá paměť programu i dat.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Většinou si vystačí s několika porty, proto mohou být všechny (!) potřebné sběrnice uvnitř mikrořadiče. Téměř všechny piny portů mají více funkcí, které jsou softwarově měnitelné za chodu programu.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Odběr je v řádu mA, ve slep režimu v řádu </a:t>
            </a:r>
            <a:r>
              <a:rPr lang="cs-CZ" sz="1800" dirty="0" err="1" smtClean="0"/>
              <a:t>uA</a:t>
            </a:r>
            <a:r>
              <a:rPr lang="cs-CZ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Výrobci nabízejí stovky typů mikrořadičů, které se odlišují počtem I/O portů, velikostí vnitřní paměti a množstvím interních HW zařízení (časovače, A/D převodníky apod.). Zákazník má tedy možnost zvolit typ, který přesně vyhovuje jeho potřebám, což významně snižuje výslednou cenu zařízení.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/>
              <a:t>Cena se pohybuje v řádu desetikorun, max. stokorun.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93700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Jaké jsou hlavní rozdíly v řešení téhož zařízení standardní logikou a mikrořadičem?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9700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 smtClean="0"/>
              <a:t>Řešení se standardními logickými obvody: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Funkce zařízení je pevně dána obvodovým zapojením.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Každá změna funkce má za následek náročnou úpravu hardware. Totéž platí o opravách chyb v návrhu.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dirty="0" smtClean="0"/>
              <a:t>Řešení s mikrořadiči: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Funkce zařízení je dána programem.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Změna funkce je realizována změnou programu, většinou bez zásahu do hardware.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Pokud se v návrhu zařízení vyskytne chyba, může být většinou opravena úpravou patřičné části programu, bez nutnosti zásahu do desky plošných spojů.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cs-CZ" sz="1800" dirty="0" smtClean="0"/>
              <a:t>Výměnou programu může být změněna funkce celého zařízení při zachování stávajícího hardware (digitální hodiny/časovač/stopky)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solidFill>
                  <a:srgbClr val="0000FF"/>
                </a:solidFill>
              </a:rPr>
              <a:t>Výhody konstrukcí s mikrořadiči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Obvodová jednoduchost:</a:t>
            </a:r>
            <a:r>
              <a:rPr lang="cs-CZ" sz="1800" dirty="0" smtClean="0"/>
              <a:t> Méně součástek, jednodušší plošný spoj, výrazně menší rozměry.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Menší poruchovost: </a:t>
            </a:r>
            <a:r>
              <a:rPr lang="cs-CZ" sz="1800" dirty="0" smtClean="0"/>
              <a:t>Poruchovost je přímo úměrná počtu součástek, počtu spojů, počtu vrtaných děr. Jednodušší deska = nižší poruchovost.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 </a:t>
            </a:r>
            <a:r>
              <a:rPr lang="cs-CZ" sz="1800" b="1" dirty="0" smtClean="0"/>
              <a:t>Cena: </a:t>
            </a:r>
            <a:r>
              <a:rPr lang="cs-CZ" sz="1800" dirty="0" smtClean="0"/>
              <a:t>Rozsáhlý výrobní sortiment</a:t>
            </a:r>
            <a:r>
              <a:rPr lang="cs-CZ" sz="1800" b="1" dirty="0" smtClean="0"/>
              <a:t> </a:t>
            </a:r>
            <a:r>
              <a:rPr lang="cs-CZ" sz="1800" dirty="0" smtClean="0"/>
              <a:t>umožňuje snadno nalézt nejvhodnější   typ pro danou aplikaci. Méně pouzder = nižší cena. </a:t>
            </a: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Nízká proudová spotřeba:</a:t>
            </a:r>
            <a:r>
              <a:rPr lang="cs-CZ" sz="1800" dirty="0" smtClean="0"/>
              <a:t> </a:t>
            </a:r>
            <a:r>
              <a:rPr lang="cs-CZ" sz="1800" dirty="0" err="1" smtClean="0"/>
              <a:t>Sleep</a:t>
            </a:r>
            <a:r>
              <a:rPr lang="cs-CZ" sz="1800" dirty="0" smtClean="0"/>
              <a:t> režim - dlouhodobé napájení z baterií.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Univerzálnost a variabilita:</a:t>
            </a:r>
            <a:r>
              <a:rPr lang="cs-CZ" sz="1800" dirty="0" smtClean="0"/>
              <a:t> Snadná úprava nebo změna funkce bez nutnosti zásahu do HW, snadné odstranění chyb, možnost dodatečného vývoje a doplňování o další funkce.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Rychlý návrh a realizace prototypu:</a:t>
            </a:r>
            <a:r>
              <a:rPr lang="cs-CZ" sz="1800" dirty="0" smtClean="0"/>
              <a:t> Využitím hotových knihoven programových rutin je možno podstatně zkrátit dobu, potřebnou pro vývoj zařízení. Většina času, potřebného pro vývoj, se přesouvá do programátorské oblasti.</a:t>
            </a: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6193</TotalTime>
  <Words>891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1_Výchozí návrh</vt:lpstr>
      <vt:lpstr>Shluk</vt:lpstr>
      <vt:lpstr>1_Shluk</vt:lpstr>
      <vt:lpstr>Anglicky v odborných předmětech "Support of teaching technical subjects in English“</vt:lpstr>
      <vt:lpstr>Mikrořadič - co to vlastně je?</vt:lpstr>
      <vt:lpstr>Jak vypadá?</vt:lpstr>
      <vt:lpstr>Kde je najdeme?</vt:lpstr>
      <vt:lpstr>Obr a trpaslík …</vt:lpstr>
      <vt:lpstr>Srovnání klasického počítače s mikrořadičem</vt:lpstr>
      <vt:lpstr>Prezentace aplikace PowerPoint</vt:lpstr>
      <vt:lpstr>Jaké jsou hlavní rozdíly v řešení téhož zařízení standardní logikou a mikrořadičem?</vt:lpstr>
      <vt:lpstr>Výhody konstrukcí s mikrořadiči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Igor Kundrát</cp:lastModifiedBy>
  <cp:revision>241</cp:revision>
  <cp:lastPrinted>2011-10-27T08:21:50Z</cp:lastPrinted>
  <dcterms:created xsi:type="dcterms:W3CDTF">2005-11-21T13:24:02Z</dcterms:created>
  <dcterms:modified xsi:type="dcterms:W3CDTF">2012-05-18T08:42:28Z</dcterms:modified>
</cp:coreProperties>
</file>