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1" r:id="rId2"/>
    <p:sldMasterId id="2147483718" r:id="rId3"/>
  </p:sldMasterIdLst>
  <p:notesMasterIdLst>
    <p:notesMasterId r:id="rId17"/>
  </p:notesMasterIdLst>
  <p:sldIdLst>
    <p:sldId id="371" r:id="rId4"/>
    <p:sldId id="272" r:id="rId5"/>
    <p:sldId id="282" r:id="rId6"/>
    <p:sldId id="373" r:id="rId7"/>
    <p:sldId id="363" r:id="rId8"/>
    <p:sldId id="313" r:id="rId9"/>
    <p:sldId id="299" r:id="rId10"/>
    <p:sldId id="366" r:id="rId11"/>
    <p:sldId id="298" r:id="rId12"/>
    <p:sldId id="330" r:id="rId13"/>
    <p:sldId id="361" r:id="rId14"/>
    <p:sldId id="377" r:id="rId15"/>
    <p:sldId id="378" r:id="rId16"/>
  </p:sldIdLst>
  <p:sldSz cx="9144000" cy="6858000" type="screen4x3"/>
  <p:notesSz cx="6888163" cy="100203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66"/>
    <a:srgbClr val="336600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36" autoAdjust="0"/>
    <p:restoredTop sz="94638" autoAdjust="0"/>
  </p:normalViewPr>
  <p:slideViewPr>
    <p:cSldViewPr snapToGrid="0">
      <p:cViewPr varScale="1">
        <p:scale>
          <a:sx n="123" d="100"/>
          <a:sy n="123" d="100"/>
        </p:scale>
        <p:origin x="-64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01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1792"/>
    </p:cViewPr>
  </p:sorterViewPr>
  <p:gridSpacing cx="60128" cy="6012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2075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44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9800" y="750888"/>
            <a:ext cx="5008563" cy="37576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759325"/>
            <a:ext cx="5510213" cy="451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075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B6E75844-99DA-4C5A-A0E5-F0137B0D77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8626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028"/>
            <a:ext cx="7772400" cy="1470422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BF60A-B076-458D-8553-F2A14768336D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6DE1F-C143-4F4E-BA31-2B735BF1AC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871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1AB753-2362-454C-ABE6-45B80AF64225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A4D31-3827-417B-B411-D41CA7D742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8865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5035"/>
            <a:ext cx="2057400" cy="5850731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5035"/>
            <a:ext cx="5969000" cy="5850731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EB08F-CA14-429C-B70D-324B9F83500D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2C3F9-978E-493C-A669-4B09C0082C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7366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6882" y="4907042"/>
              <a:ext cx="8969988" cy="997597"/>
            </a:xfrm>
            <a:custGeom>
              <a:avLst/>
              <a:gdLst>
                <a:gd name="T0" fmla="*/ 4697 w 4697"/>
                <a:gd name="T1" fmla="*/ 0 h 367"/>
                <a:gd name="T2" fmla="*/ 4697 w 4697"/>
                <a:gd name="T3" fmla="*/ 367 h 367"/>
                <a:gd name="T4" fmla="*/ 0 w 4697"/>
                <a:gd name="T5" fmla="*/ 218 h 367"/>
                <a:gd name="T6" fmla="*/ 4697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 smtClean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FFFFFF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C828396E-14A0-4F6A-B70B-3D7A34CEF70B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4F81BD">
                    <a:tint val="20000"/>
                  </a:srgb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FFFFFF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EF740437-3C49-4711-A7D4-E85B914B70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8373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387832"/>
          </a:xfrm>
        </p:spPr>
        <p:txBody>
          <a:bodyPr/>
          <a:lstStyle>
            <a:extLst/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732588" y="6381750"/>
            <a:ext cx="1919287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24AD0847-F27C-4192-9468-2EE1D5EDDB4E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356100" y="6381750"/>
            <a:ext cx="2351088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dirty="0"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C3F6900E-6596-4A09-9BD4-20059A882E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74578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vojitá šipk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8417BD02-6A24-42A7-83AB-E25BE8EBF286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B816A902-1C26-4ED0-922A-C0E2EE9A86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4703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0D076648-5D79-40DA-8AB4-8EA41311E661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653DD24A-8648-493E-85E4-35B971351C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55054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B47207B3-1E5A-42E6-869F-36C54A092944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FBBF81CD-105C-4212-884F-2D9E8006A8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13460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44CE0543-5DC8-47B5-B197-F06574341E14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091A3CB3-03C4-47B1-B8AD-31C4DA8F70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19307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6E047EA9-5279-46ED-A48D-CF66659B37E4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EFD66EF4-A8C0-4334-8C5C-97B21841D2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86379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B551FD13-FAA9-4D82-85BD-B52F06E99822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8A177691-7004-4344-861B-83F5F249EF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7888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B6F99-B9E6-42F1-B595-98C4A9534E72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CD0424-7837-4C45-8D04-2A6728A979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61979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6" name="Volný tvar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" name="Pravoúhlý trojúhelník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Dvojitá šipk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BFC7842A-49A2-4481-B29C-AEE7C01D0720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3465EB04-1308-4681-AA80-3172F523C6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49285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AED1B501-8B06-4CF9-8192-044BA110C432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C8ECC1EB-17AD-4061-9472-5D1F582626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5120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7E15C921-8F75-482C-92F2-CCDCC98EA2EE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2BCCCD89-1627-436C-A285-CCE7B7C099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02804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6882" y="4907042"/>
              <a:ext cx="8969988" cy="997597"/>
            </a:xfrm>
            <a:custGeom>
              <a:avLst/>
              <a:gdLst>
                <a:gd name="T0" fmla="*/ 4697 w 4697"/>
                <a:gd name="T1" fmla="*/ 0 h 367"/>
                <a:gd name="T2" fmla="*/ 4697 w 4697"/>
                <a:gd name="T3" fmla="*/ 367 h 367"/>
                <a:gd name="T4" fmla="*/ 0 w 4697"/>
                <a:gd name="T5" fmla="*/ 218 h 367"/>
                <a:gd name="T6" fmla="*/ 4697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 smtClean="0">
                <a:solidFill>
                  <a:prstClr val="black"/>
                </a:solidFill>
              </a:endParaRPr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 smtClean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FFFFFF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ED4DF9A2-490B-455D-A8DC-4AEE9C505327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4F81BD">
                    <a:tint val="20000"/>
                  </a:srgb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FFFFFF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20B59662-6C5F-4563-8270-8330299597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31806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387832"/>
          </a:xfrm>
        </p:spPr>
        <p:txBody>
          <a:bodyPr/>
          <a:lstStyle>
            <a:extLst/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732588" y="6381750"/>
            <a:ext cx="1919287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FFB85759-0C48-4721-8ECD-7610685983A7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356100" y="6381750"/>
            <a:ext cx="2351088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dirty="0"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D353BD4D-D288-49F6-81F8-7A042B023E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75200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vojitá šipk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F3CA3713-F8EF-4F6A-946C-CDF6521B4326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108A4240-BD3C-4CAD-B374-5AC3FCD4E8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53458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F42ABD4C-C444-44D9-96B5-675AE4D64A83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CF2B3AAC-421D-4819-8294-8CCCDCB67A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05468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02EAE793-8501-46EE-9A90-305F13CC6B10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9AE6B58B-1155-42FC-B599-BF1DDEF053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77592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3D0F3323-C42D-495E-9662-2E2EB827413D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812981A4-2D63-4434-83FD-915D37C172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68406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36B3CA5C-1CF8-440A-AF48-798D7BABA10A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FECEB9E3-31E2-4A9E-B994-1CED3E7752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0923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1784" y="44065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1784" y="2906316"/>
            <a:ext cx="7772400" cy="15001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7A02B6-81E3-48F1-A1E8-7656E3EDE26C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B7C5B7-832A-4791-BB23-153C264F78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352014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52E65CCA-F986-4388-9385-A648604A6688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E8E8352E-F642-4B11-9C7C-9AEBAAB115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14922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6" name="Volný tvar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 smtClean="0">
              <a:solidFill>
                <a:prstClr val="white"/>
              </a:solidFill>
            </a:endParaRPr>
          </a:p>
        </p:txBody>
      </p:sp>
      <p:sp>
        <p:nvSpPr>
          <p:cNvPr id="7" name="Pravoúhlý trojúhelník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Dvojitá šipk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CF805983-3E54-44DC-830B-F98FF8139AC2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C8A23EFC-88E6-490D-B312-30C40375BC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0395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014A6033-AA46-469C-A268-D76CB5B49D94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0EB4FB5B-2D00-4663-9295-12E2A550E0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77790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4688EBAB-7BB3-498F-81CA-F873C92D884E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34A19852-5B37-406D-9642-8104E8B38B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9049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13200" cy="4525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73600" y="1600200"/>
            <a:ext cx="4013200" cy="4525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F8EA56-2FC8-49B9-A089-593C0A0578FA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E9525-4141-4A52-A15D-D78B17458A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8923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4716"/>
            <a:ext cx="4040717" cy="64055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5272"/>
            <a:ext cx="4040717" cy="39504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6085" y="1534716"/>
            <a:ext cx="4040716" cy="64055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6085" y="2175272"/>
            <a:ext cx="4040716" cy="39504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7D453-B2F7-4430-ADF6-9C1F9396AEFD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A2DE7-365A-4286-B491-61A829FE9A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4491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6D1ED-C28D-4C40-AB19-4A98131C2DED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35A1C-548B-468E-9541-306E996704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487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920A8-CA43-4B1E-A23D-A0E171DC8FE6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74617-AE58-4EFB-ADF8-6AD51186E1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4193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2654"/>
            <a:ext cx="30077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72653"/>
            <a:ext cx="511174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4703"/>
            <a:ext cx="30077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1071C6-8F10-42F4-B408-CD279648B617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58813-E5E9-42F7-B8D6-8B7D9BCC60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7732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817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817" y="613172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817" y="5367337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3FBDF-F480-4A29-904E-ED0C675D4F32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C5AB5-C48D-4911-B79E-D14CCF35F14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2512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84528"/>
            <a:ext cx="8229600" cy="52322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EE1F35E0-B212-4357-A321-5A054573413E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AFC7AA1-C45A-45DF-98EB-D04B64869E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55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fld id="{037FFE48-F712-4D42-9CD4-21F525CB60E4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fld id="{3ECE80C5-8F1B-4CDD-B3D9-C4276FA98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</a:schemeClr>
            </a:gs>
            <a:gs pos="38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 smtClean="0">
              <a:solidFill>
                <a:prstClr val="black"/>
              </a:solidFill>
            </a:endParaRPr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07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fld id="{CFE9F633-880D-469C-B8AB-9B190F983AB7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fld id="{8D56896E-C69F-404F-A1CD-EE326E430F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5376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dnadpis 6"/>
          <p:cNvSpPr txBox="1">
            <a:spLocks/>
          </p:cNvSpPr>
          <p:nvPr/>
        </p:nvSpPr>
        <p:spPr>
          <a:xfrm>
            <a:off x="1331641" y="260648"/>
            <a:ext cx="6480720" cy="1296143"/>
          </a:xfrm>
          <a:prstGeom prst="rect">
            <a:avLst/>
          </a:prstGeom>
          <a:solidFill>
            <a:schemeClr val="bg1"/>
          </a:solidFill>
          <a:effectLst>
            <a:glow rad="127000">
              <a:schemeClr val="bg1"/>
            </a:glow>
            <a:outerShdw blurRad="50800" dist="50800" dir="5400000" algn="ctr" rotWithShape="0">
              <a:schemeClr val="bg1"/>
            </a:outerShdw>
            <a:reflection stA="63000" endPos="0" dir="5400000" sy="-100000" algn="bl" rotWithShape="0"/>
          </a:effectLst>
        </p:spPr>
        <p:txBody>
          <a:bodyPr lIns="45720" rIns="45720">
            <a:norm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l" fontAlgn="auto">
              <a:buClr>
                <a:srgbClr val="4F81BD"/>
              </a:buClr>
              <a:defRPr/>
            </a:pPr>
            <a:endParaRPr lang="cs-CZ" sz="2000" b="1" dirty="0">
              <a:solidFill>
                <a:srgbClr val="1F497D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59632" y="1844824"/>
            <a:ext cx="6624736" cy="1012672"/>
          </a:xfrm>
        </p:spPr>
        <p:txBody>
          <a:bodyPr>
            <a:normAutofit fontScale="90000"/>
          </a:bodyPr>
          <a:lstStyle/>
          <a:p>
            <a:pPr algn="ctr"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cs-CZ" sz="3200" dirty="0" smtClean="0">
                <a:solidFill>
                  <a:srgbClr val="0D296F"/>
                </a:solidFill>
                <a:effectLst/>
              </a:rPr>
              <a:t>Anglicky v odborných předmětech</a:t>
            </a:r>
            <a:r>
              <a:rPr lang="cs-CZ" sz="3200" dirty="0" smtClean="0">
                <a:solidFill>
                  <a:srgbClr val="0D296F"/>
                </a:solidFill>
              </a:rPr>
              <a:t/>
            </a:r>
            <a:br>
              <a:rPr lang="cs-CZ" sz="3200" dirty="0" smtClean="0">
                <a:solidFill>
                  <a:srgbClr val="0D296F"/>
                </a:solidFill>
              </a:rPr>
            </a:br>
            <a:r>
              <a:rPr lang="cs-CZ" sz="2200" dirty="0" smtClean="0">
                <a:solidFill>
                  <a:srgbClr val="0D296F"/>
                </a:solidFill>
              </a:rPr>
              <a:t>"</a:t>
            </a:r>
            <a:r>
              <a:rPr lang="en-US" sz="2200" dirty="0" smtClean="0">
                <a:solidFill>
                  <a:srgbClr val="0D296F"/>
                </a:solidFill>
              </a:rPr>
              <a:t>Support of teaching technical subjects in English</a:t>
            </a:r>
            <a:r>
              <a:rPr lang="cs-CZ" sz="2200" dirty="0" smtClean="0">
                <a:solidFill>
                  <a:srgbClr val="0D296F"/>
                </a:solidFill>
              </a:rPr>
              <a:t>“</a:t>
            </a:r>
            <a:endParaRPr lang="cs-CZ" sz="2200" dirty="0">
              <a:solidFill>
                <a:srgbClr val="0D296F"/>
              </a:solidFill>
            </a:endParaRP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xfrm>
            <a:off x="827088" y="3213100"/>
            <a:ext cx="7772400" cy="1800225"/>
          </a:xfrm>
        </p:spPr>
        <p:txBody>
          <a:bodyPr>
            <a:normAutofit/>
          </a:bodyPr>
          <a:lstStyle/>
          <a:p>
            <a:pPr marR="0" algn="l">
              <a:lnSpc>
                <a:spcPct val="90000"/>
              </a:lnSpc>
            </a:pPr>
            <a:r>
              <a:rPr lang="cs-CZ" sz="1600" b="1" dirty="0" smtClean="0">
                <a:solidFill>
                  <a:srgbClr val="0D296F"/>
                </a:solidFill>
              </a:rPr>
              <a:t>Výukový program:  Mechanik - elektrotechnik</a:t>
            </a:r>
          </a:p>
          <a:p>
            <a:pPr marR="0" algn="l">
              <a:lnSpc>
                <a:spcPct val="90000"/>
              </a:lnSpc>
            </a:pPr>
            <a:endParaRPr lang="cs-CZ" sz="1600" b="1" dirty="0" smtClean="0">
              <a:solidFill>
                <a:srgbClr val="0D296F"/>
              </a:solidFill>
            </a:endParaRPr>
          </a:p>
          <a:p>
            <a:pPr marR="0" algn="l">
              <a:lnSpc>
                <a:spcPct val="90000"/>
              </a:lnSpc>
            </a:pPr>
            <a:r>
              <a:rPr lang="cs-CZ" sz="1600" b="1" dirty="0" smtClean="0">
                <a:solidFill>
                  <a:srgbClr val="0D296F"/>
                </a:solidFill>
              </a:rPr>
              <a:t>Název programu: 	Číslicová technika - mikroprocesory</a:t>
            </a:r>
          </a:p>
          <a:p>
            <a:pPr marR="0" algn="l">
              <a:lnSpc>
                <a:spcPct val="90000"/>
              </a:lnSpc>
            </a:pPr>
            <a:r>
              <a:rPr lang="cs-CZ" sz="1600" b="1" dirty="0" smtClean="0">
                <a:solidFill>
                  <a:srgbClr val="0D296F"/>
                </a:solidFill>
              </a:rPr>
              <a:t>		III. ročník, Mikrořadiče</a:t>
            </a:r>
          </a:p>
          <a:p>
            <a:pPr marR="0" algn="l">
              <a:lnSpc>
                <a:spcPct val="90000"/>
              </a:lnSpc>
            </a:pPr>
            <a:r>
              <a:rPr lang="cs-CZ" sz="1600" b="1" dirty="0" smtClean="0">
                <a:solidFill>
                  <a:srgbClr val="0D296F"/>
                </a:solidFill>
              </a:rPr>
              <a:t>		</a:t>
            </a:r>
          </a:p>
          <a:p>
            <a:pPr marR="0" algn="l">
              <a:lnSpc>
                <a:spcPct val="90000"/>
              </a:lnSpc>
            </a:pPr>
            <a:r>
              <a:rPr lang="cs-CZ" sz="1600" b="1" dirty="0" smtClean="0">
                <a:solidFill>
                  <a:srgbClr val="0D296F"/>
                </a:solidFill>
              </a:rPr>
              <a:t>Vypracoval</a:t>
            </a:r>
            <a:r>
              <a:rPr lang="cs-CZ" sz="2000" b="1" dirty="0" smtClean="0">
                <a:solidFill>
                  <a:srgbClr val="0D296F"/>
                </a:solidFill>
              </a:rPr>
              <a:t>: </a:t>
            </a:r>
            <a:r>
              <a:rPr lang="cs-CZ" sz="1800" b="1" dirty="0" smtClean="0">
                <a:solidFill>
                  <a:srgbClr val="0D296F"/>
                </a:solidFill>
              </a:rPr>
              <a:t>Vlastimil Vlček</a:t>
            </a:r>
          </a:p>
        </p:txBody>
      </p:sp>
      <p:pic>
        <p:nvPicPr>
          <p:cNvPr id="14341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479425"/>
            <a:ext cx="5835650" cy="95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2" name="Obdélník 5"/>
          <p:cNvSpPr>
            <a:spLocks noChangeArrowheads="1"/>
          </p:cNvSpPr>
          <p:nvPr/>
        </p:nvSpPr>
        <p:spPr bwMode="auto">
          <a:xfrm>
            <a:off x="395288" y="5876925"/>
            <a:ext cx="78486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1400" b="1">
                <a:solidFill>
                  <a:srgbClr val="FFFFFF"/>
                </a:solidFill>
                <a:latin typeface="Lucida Sans Unicode" pitchFamily="34" charset="0"/>
              </a:rPr>
              <a:t>Projekt Anglicky v odborných předmětech, CZ.1.07/1.3.09/04.0002</a:t>
            </a:r>
          </a:p>
          <a:p>
            <a:pPr algn="ctr">
              <a:lnSpc>
                <a:spcPct val="150000"/>
              </a:lnSpc>
            </a:pPr>
            <a:r>
              <a:rPr lang="cs-CZ" sz="1400" b="1">
                <a:solidFill>
                  <a:srgbClr val="FFFFFF"/>
                </a:solidFill>
                <a:latin typeface="Lucida Sans Unicode" pitchFamily="34" charset="0"/>
              </a:rPr>
              <a:t>je spolufinancován Evropským sociálním fondem a státním rozpočtem České republiky.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extovéPole 2"/>
          <p:cNvSpPr txBox="1">
            <a:spLocks noChangeArrowheads="1"/>
          </p:cNvSpPr>
          <p:nvPr/>
        </p:nvSpPr>
        <p:spPr bwMode="auto">
          <a:xfrm>
            <a:off x="486889" y="1393825"/>
            <a:ext cx="825335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 eaLnBrk="1" hangingPunct="1">
              <a:buFont typeface="Arial" pitchFamily="34" charset="0"/>
              <a:buChar char="•"/>
            </a:pPr>
            <a:r>
              <a:rPr lang="cs-CZ" smtClean="0"/>
              <a:t>Přehledné </a:t>
            </a:r>
            <a:r>
              <a:rPr lang="cs-CZ"/>
              <a:t>znázornění funkce celého zadání</a:t>
            </a:r>
          </a:p>
          <a:p>
            <a:pPr marL="285750" indent="-285750" eaLnBrk="1" hangingPunct="1">
              <a:buFont typeface="Arial" pitchFamily="34" charset="0"/>
              <a:buChar char="•"/>
            </a:pPr>
            <a:endParaRPr lang="cs-CZ"/>
          </a:p>
          <a:p>
            <a:pPr marL="285750" indent="-285750" eaLnBrk="1" hangingPunct="1">
              <a:buFont typeface="Arial" pitchFamily="34" charset="0"/>
              <a:buChar char="•"/>
            </a:pPr>
            <a:r>
              <a:rPr lang="cs-CZ"/>
              <a:t>Přehled o členění problému na jednotlivé dílčí celky</a:t>
            </a:r>
          </a:p>
          <a:p>
            <a:pPr marL="285750" indent="-285750" eaLnBrk="1" hangingPunct="1">
              <a:buFont typeface="Arial" pitchFamily="34" charset="0"/>
              <a:buChar char="•"/>
            </a:pPr>
            <a:endParaRPr lang="cs-CZ"/>
          </a:p>
          <a:p>
            <a:pPr marL="285750" indent="-285750" eaLnBrk="1" hangingPunct="1">
              <a:buFont typeface="Arial" pitchFamily="34" charset="0"/>
              <a:buChar char="•"/>
            </a:pPr>
            <a:r>
              <a:rPr lang="cs-CZ"/>
              <a:t>Univerzálnost řešení – nezávislost na konkrétním programovacím jazyce (znalost konkrétního programovacího </a:t>
            </a:r>
            <a:r>
              <a:rPr lang="cs-CZ" smtClean="0"/>
              <a:t>jazyka v </a:t>
            </a:r>
            <a:r>
              <a:rPr lang="cs-CZ"/>
              <a:t>tuto chvíli není podmínkou)</a:t>
            </a:r>
          </a:p>
          <a:p>
            <a:pPr marL="285750" indent="-285750" eaLnBrk="1" hangingPunct="1">
              <a:buFont typeface="Arial" pitchFamily="34" charset="0"/>
              <a:buChar char="•"/>
            </a:pPr>
            <a:endParaRPr lang="cs-CZ"/>
          </a:p>
          <a:p>
            <a:pPr marL="285750" indent="-285750" eaLnBrk="1" hangingPunct="1">
              <a:buFont typeface="Arial" pitchFamily="34" charset="0"/>
              <a:buChar char="•"/>
            </a:pPr>
            <a:r>
              <a:rPr lang="cs-CZ"/>
              <a:t>Snadná přenositelnost mezi různými vývojovými systémy a programovacími jazyky (zatím neexistuje programový </a:t>
            </a:r>
            <a:r>
              <a:rPr lang="cs-CZ" smtClean="0"/>
              <a:t>kód)</a:t>
            </a:r>
            <a:endParaRPr lang="cs-CZ"/>
          </a:p>
          <a:p>
            <a:pPr marL="285750" indent="-285750" eaLnBrk="1" hangingPunct="1">
              <a:buFont typeface="Arial" pitchFamily="34" charset="0"/>
              <a:buChar char="•"/>
            </a:pPr>
            <a:endParaRPr lang="cs-CZ"/>
          </a:p>
        </p:txBody>
      </p:sp>
      <p:sp>
        <p:nvSpPr>
          <p:cNvPr id="31748" name="TextovéPole 3"/>
          <p:cNvSpPr txBox="1">
            <a:spLocks noChangeArrowheads="1"/>
          </p:cNvSpPr>
          <p:nvPr/>
        </p:nvSpPr>
        <p:spPr bwMode="auto">
          <a:xfrm>
            <a:off x="486889" y="4561350"/>
            <a:ext cx="813459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/>
              <a:t>U složitějších úloh je možno jednotlivé hlavní funkční celky rozkreslit na další, popisují určitou část programu podrobněji.  </a:t>
            </a:r>
            <a:endParaRPr lang="cs-CZ" smtClean="0"/>
          </a:p>
          <a:p>
            <a:pPr eaLnBrk="1" hangingPunct="1"/>
            <a:r>
              <a:rPr lang="cs-CZ" smtClean="0"/>
              <a:t>Nesmí </a:t>
            </a:r>
            <a:r>
              <a:rPr lang="cs-CZ"/>
              <a:t>se však překročit  určitá hranice, kdy se začne ztrácet hlavní výhoda vývojového diagramu – </a:t>
            </a:r>
            <a:r>
              <a:rPr lang="cs-CZ" smtClean="0"/>
              <a:t>přehlednost.</a:t>
            </a:r>
            <a:endParaRPr lang="cs-CZ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584528"/>
            <a:ext cx="8229600" cy="523220"/>
          </a:xfrm>
        </p:spPr>
        <p:txBody>
          <a:bodyPr/>
          <a:lstStyle/>
          <a:p>
            <a:r>
              <a:rPr lang="cs-CZ">
                <a:solidFill>
                  <a:srgbClr val="0000FF"/>
                </a:solidFill>
              </a:rPr>
              <a:t>Význam vývojového </a:t>
            </a:r>
            <a:r>
              <a:rPr lang="cs-CZ" smtClean="0">
                <a:solidFill>
                  <a:srgbClr val="0000FF"/>
                </a:solidFill>
              </a:rPr>
              <a:t>diagramu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smtClean="0">
                <a:solidFill>
                  <a:srgbClr val="0000FF"/>
                </a:solidFill>
              </a:rPr>
              <a:t>Shrnutí učiva</a:t>
            </a:r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55112"/>
          </a:xfrm>
        </p:spPr>
        <p:txBody>
          <a:bodyPr/>
          <a:lstStyle/>
          <a:p>
            <a:r>
              <a:rPr lang="cs-CZ" sz="2400" smtClean="0"/>
              <a:t>Jaká je úloha programu v mikrořadiči?</a:t>
            </a:r>
          </a:p>
          <a:p>
            <a:r>
              <a:rPr lang="cs-CZ" sz="2400" smtClean="0"/>
              <a:t>Jaká je úloha a význam vývojového diagramu?</a:t>
            </a:r>
          </a:p>
          <a:p>
            <a:r>
              <a:rPr lang="cs-CZ" sz="2400" smtClean="0"/>
              <a:t>Může se k zápisu zdrojového textu programu použít libovolný textový editor (např. typu MS-Word)?</a:t>
            </a:r>
          </a:p>
          <a:p>
            <a:endParaRPr lang="cs-CZ" sz="2400" smtClean="0"/>
          </a:p>
          <a:p>
            <a:endParaRPr lang="cs-CZ" sz="2400" smtClean="0"/>
          </a:p>
          <a:p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smtClean="0">
                <a:solidFill>
                  <a:srgbClr val="0000FF"/>
                </a:solidFill>
              </a:rPr>
              <a:t>Shrnutí učiva</a:t>
            </a:r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>
          <a:xfrm>
            <a:off x="457200" y="2470067"/>
            <a:ext cx="8229600" cy="1485245"/>
          </a:xfrm>
        </p:spPr>
        <p:txBody>
          <a:bodyPr/>
          <a:lstStyle/>
          <a:p>
            <a:r>
              <a:rPr lang="cs-CZ" sz="2400" smtClean="0"/>
              <a:t>Je možné, aby mikrořadič zpracovával několik instrukcí najednou?</a:t>
            </a:r>
          </a:p>
          <a:p>
            <a:r>
              <a:rPr lang="cs-CZ" sz="2400" smtClean="0"/>
              <a:t>Co si představíte pod pojmem „vývojové prostředí“?</a:t>
            </a:r>
          </a:p>
          <a:p>
            <a:endParaRPr lang="cs-CZ" sz="2400" smtClean="0"/>
          </a:p>
          <a:p>
            <a:endParaRPr lang="cs-CZ" sz="2400" smtClean="0"/>
          </a:p>
          <a:p>
            <a:endParaRPr lang="cs-CZ" sz="2400" smtClean="0"/>
          </a:p>
        </p:txBody>
      </p:sp>
    </p:spTree>
    <p:extLst>
      <p:ext uri="{BB962C8B-B14F-4D97-AF65-F5344CB8AC3E}">
        <p14:creationId xmlns:p14="http://schemas.microsoft.com/office/powerpoint/2010/main" val="157380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3387725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1400" smtClean="0"/>
              <a:t>Datasheet Microchip PIC16F882/883/884/886/887 DS41291E (http://www.microchip.com)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1400" smtClean="0"/>
              <a:t>Jiří Hrbáček: Mikrořadiče PIC16CXX a vývojový kit PICSTART (BEN – technická literatura, Praha 2001 3. dotisk 4. vydání) </a:t>
            </a:r>
            <a:endParaRPr lang="cs-CZ" sz="1400" dirty="0"/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endParaRPr lang="cs-CZ" sz="1400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200" dirty="0">
                <a:solidFill>
                  <a:srgbClr val="0D296F"/>
                </a:solidFill>
              </a:rPr>
              <a:t>Použitá </a:t>
            </a:r>
            <a:r>
              <a:rPr lang="cs-CZ" sz="3200" dirty="0" smtClean="0">
                <a:solidFill>
                  <a:srgbClr val="0D296F"/>
                </a:solidFill>
              </a:rPr>
              <a:t>literatura</a:t>
            </a:r>
            <a:endParaRPr lang="cs-CZ" sz="3200" dirty="0">
              <a:solidFill>
                <a:srgbClr val="0D29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46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46270"/>
            <a:ext cx="8229600" cy="570016"/>
          </a:xfrm>
        </p:spPr>
        <p:txBody>
          <a:bodyPr/>
          <a:lstStyle/>
          <a:p>
            <a:pPr eaLnBrk="1" hangingPunct="1"/>
            <a:r>
              <a:rPr lang="cs-CZ" sz="2800" smtClean="0">
                <a:solidFill>
                  <a:srgbClr val="0000FF"/>
                </a:solidFill>
              </a:rPr>
              <a:t>Jak mikrořadič pracuje?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833564"/>
            <a:ext cx="8229600" cy="3599674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cs-CZ" sz="1800" smtClean="0"/>
              <a:t>Na rozdíl od „klasického“ hardwarového řešení pomocí standardních číslicových obvodů je požadovaná funkce elektronického zařízení realizována pomocí </a:t>
            </a:r>
            <a:r>
              <a:rPr lang="cs-CZ" sz="1800" b="1" smtClean="0"/>
              <a:t>programu, </a:t>
            </a:r>
            <a:r>
              <a:rPr lang="cs-CZ" sz="1800" smtClean="0"/>
              <a:t>který je uložen ve vyhrazené oblasti paměti mikrořadiče.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cs-CZ" sz="1800" smtClean="0"/>
              <a:t>Po jeho spuštění přečte mikrořadič první instrukci, dekóduje ji a provede. Vzápětí totéž provede s druhou instrukci, třetí, čtvrtou atd.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cs-CZ" sz="1800" smtClean="0"/>
              <a:t>Jedná se tedy o </a:t>
            </a:r>
            <a:r>
              <a:rPr lang="cs-CZ" sz="1800" b="1" smtClean="0"/>
              <a:t>posloupnost instrukcí</a:t>
            </a:r>
            <a:r>
              <a:rPr lang="cs-CZ" sz="1800" smtClean="0"/>
              <a:t>, tvořící určitý funkční celek a vykonávající konkrétní činnost.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cs-CZ" sz="1800" smtClean="0"/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cs-CZ" sz="1800" smtClean="0"/>
              <a:t>Běh programu je řízen vnitřním zdrojem hodinového kmitočtu. Instrukce jsou vykonávány jednotlivě, v danou chvíli je možno vykonat pouze jedinou instrukci, nelze tedy provádět dvě nebo více instrukcí najednou. Vše se však odehrává mnohokrát za sekundu, takže výsledkem je zdání souvislé akce.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22519"/>
            <a:ext cx="8229600" cy="593766"/>
          </a:xfrm>
        </p:spPr>
        <p:txBody>
          <a:bodyPr/>
          <a:lstStyle/>
          <a:p>
            <a:pPr eaLnBrk="1" hangingPunct="1"/>
            <a:r>
              <a:rPr lang="cs-CZ" sz="2800" smtClean="0">
                <a:solidFill>
                  <a:srgbClr val="0000FF"/>
                </a:solidFill>
              </a:rPr>
              <a:t>Postup při tvorbě aplikace s mikrořadiči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1"/>
            <a:ext cx="8229600" cy="373734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000" smtClean="0"/>
              <a:t>Zadání 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Návrh elektrického schématu zapojení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Sestrojení funkčního vzorku prototypu zařízení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Návrh vývojového diagramu programu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Napsání zdrojového textu programu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Překlad do strojového kódu mikrořadiče, odstranění syntaktických chyb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Odladění jednotlivých částí programu ( možná softwarová simulace), debugging na funkčním vzorku (kontrola funkce, testování)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Zapsání hotového, odladěného kódu do programové paměti mikrořadiče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7938" y="475013"/>
            <a:ext cx="8229600" cy="546265"/>
          </a:xfrm>
        </p:spPr>
        <p:txBody>
          <a:bodyPr/>
          <a:lstStyle/>
          <a:p>
            <a:r>
              <a:rPr lang="cs-CZ" sz="2800" smtClean="0">
                <a:solidFill>
                  <a:srgbClr val="0000FF"/>
                </a:solidFill>
              </a:rPr>
              <a:t>Vývojové prostředí</a:t>
            </a:r>
            <a:endParaRPr lang="cs-CZ" sz="2800">
              <a:solidFill>
                <a:srgbClr val="0000FF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308" y="3170032"/>
            <a:ext cx="2667000" cy="1895475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8273" y="1468085"/>
            <a:ext cx="4259265" cy="3209307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665018" y="1662545"/>
            <a:ext cx="34557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Vývojovým prostředím nazýváme souhrn prostředků pro sestavení a odladění programu v cílové aplikaci.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80307" y="5486400"/>
            <a:ext cx="6689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ICD (In Circuit Debugger) je metoda ladění programu přímo uvnitř čipu mikrořadiče (v jeho programové paměti).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598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>
          <a:xfrm>
            <a:off x="457200" y="475012"/>
            <a:ext cx="8229600" cy="593766"/>
          </a:xfrm>
        </p:spPr>
        <p:txBody>
          <a:bodyPr/>
          <a:lstStyle/>
          <a:p>
            <a:r>
              <a:rPr lang="cs-CZ" sz="2800" smtClean="0">
                <a:solidFill>
                  <a:srgbClr val="0000FF"/>
                </a:solidFill>
              </a:rPr>
              <a:t>Hlavní zásady návrhu zařízení s mikrořadiči.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smtClean="0"/>
              <a:t>Pečlivý návrh a kontrola elektrického schématu.</a:t>
            </a:r>
          </a:p>
          <a:p>
            <a:r>
              <a:rPr lang="cs-CZ" sz="2000" smtClean="0"/>
              <a:t>Pečlivá konstrukce funkčního vzorku (důkladná kontrola plošného spoje, proměření součástek, kvalitní pájení, nepoužívat pájecí pasty a jiné přípravky, pouze čistou kalafunu!).</a:t>
            </a:r>
          </a:p>
          <a:p>
            <a:r>
              <a:rPr lang="cs-CZ" sz="2000" smtClean="0"/>
              <a:t>Důležité části zdrojového textu programu opatřit poznámkami, aby byl srozumitelný i po delší době.</a:t>
            </a:r>
          </a:p>
          <a:p>
            <a:r>
              <a:rPr lang="cs-CZ" sz="2000" smtClean="0"/>
              <a:t>U delších programů využívat zásady strukturovaného programování, jednotlivé funkční bloky odladit samostatně a volat je pomocí podprogramů. Takto může být hlavní programový blok krátký a přehledný a je z něj na první pohled patrna struktura a funkce programu.</a:t>
            </a:r>
          </a:p>
          <a:p>
            <a:endParaRPr lang="cs-CZ" sz="2000" smtClean="0"/>
          </a:p>
          <a:p>
            <a:endParaRPr lang="cs-CZ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24059" y="513661"/>
            <a:ext cx="8229600" cy="1143000"/>
          </a:xfrm>
        </p:spPr>
        <p:txBody>
          <a:bodyPr/>
          <a:lstStyle/>
          <a:p>
            <a:pPr eaLnBrk="1" hangingPunct="1"/>
            <a:r>
              <a:rPr lang="cs-CZ" sz="2800" smtClean="0">
                <a:solidFill>
                  <a:srgbClr val="0000FF"/>
                </a:solidFill>
              </a:rPr>
              <a:t>Příklad návrhu jednoduchého zařízení, řízeného mikrořadičem.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935" y="2206257"/>
            <a:ext cx="8229600" cy="1940442"/>
          </a:xfrm>
        </p:spPr>
        <p:txBody>
          <a:bodyPr/>
          <a:lstStyle/>
          <a:p>
            <a:pPr eaLnBrk="1" hangingPunct="1"/>
            <a:r>
              <a:rPr lang="cs-CZ" sz="2000" smtClean="0"/>
              <a:t>Navrhněte elekronické zařízení, které po stlačení tlačítka rozsvítí LED diodu. LED dioda musí svítit po dobu držení tlačítka, po jeho uvolnění musí zhasnout. </a:t>
            </a:r>
          </a:p>
          <a:p>
            <a:pPr eaLnBrk="1" hangingPunct="1"/>
            <a:r>
              <a:rPr lang="cs-CZ" sz="2000" smtClean="0"/>
              <a:t>Zařízení realizujte pomocí mikrořadiče PIC16F883. Funkce zařízení musí být realizována softwarově.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10641"/>
            <a:ext cx="8229600" cy="641267"/>
          </a:xfrm>
        </p:spPr>
        <p:txBody>
          <a:bodyPr/>
          <a:lstStyle/>
          <a:p>
            <a:pPr eaLnBrk="1" hangingPunct="1"/>
            <a:r>
              <a:rPr lang="cs-CZ" sz="2800" smtClean="0">
                <a:solidFill>
                  <a:srgbClr val="0000FF"/>
                </a:solidFill>
              </a:rPr>
              <a:t>Návrh elektrického schématu</a:t>
            </a:r>
          </a:p>
        </p:txBody>
      </p:sp>
      <p:pic>
        <p:nvPicPr>
          <p:cNvPr id="2867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0825" y="1503363"/>
            <a:ext cx="5764213" cy="471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smtClean="0">
                <a:solidFill>
                  <a:srgbClr val="0000FF"/>
                </a:solidFill>
              </a:rPr>
              <a:t>Vývojový diagram</a:t>
            </a:r>
          </a:p>
        </p:txBody>
      </p:sp>
      <p:pic>
        <p:nvPicPr>
          <p:cNvPr id="29699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585913"/>
            <a:ext cx="3571875" cy="453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63537"/>
            <a:ext cx="8229600" cy="523220"/>
          </a:xfrm>
        </p:spPr>
        <p:txBody>
          <a:bodyPr/>
          <a:lstStyle/>
          <a:p>
            <a:pPr eaLnBrk="1" hangingPunct="1"/>
            <a:r>
              <a:rPr lang="cs-CZ" sz="2800" smtClean="0">
                <a:solidFill>
                  <a:srgbClr val="0000FF"/>
                </a:solidFill>
              </a:rPr>
              <a:t>Odpovídající kód v </a:t>
            </a:r>
            <a:r>
              <a:rPr lang="cs-CZ">
                <a:solidFill>
                  <a:srgbClr val="0000FF"/>
                </a:solidFill>
              </a:rPr>
              <a:t>a</a:t>
            </a:r>
            <a:r>
              <a:rPr lang="cs-CZ" sz="2800" smtClean="0">
                <a:solidFill>
                  <a:srgbClr val="0000FF"/>
                </a:solidFill>
              </a:rPr>
              <a:t>ssembleru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2827" y="1102097"/>
            <a:ext cx="6632368" cy="54832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9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900" smtClean="0"/>
              <a:t> 		</a:t>
            </a:r>
            <a:r>
              <a:rPr lang="cs-CZ" sz="1000" smtClean="0">
                <a:latin typeface="Courier New" pitchFamily="49" charset="0"/>
              </a:rPr>
              <a:t>list    F=inhx8m, P=16F84A, R=hex, N=0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000" smtClean="0">
                <a:latin typeface="Courier New" pitchFamily="49" charset="0"/>
              </a:rPr>
              <a:t>        __	config  0x3FF9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100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000" smtClean="0">
                <a:latin typeface="Courier New" pitchFamily="49" charset="0"/>
              </a:rPr>
              <a:t>;Definice specialnich funkcnich registru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000" smtClean="0">
                <a:latin typeface="Courier New" pitchFamily="49" charset="0"/>
              </a:rPr>
              <a:t>Porta	equ	0x05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000" smtClean="0">
                <a:latin typeface="Courier New" pitchFamily="49" charset="0"/>
              </a:rPr>
              <a:t>portb  	equ	0x06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000" smtClean="0">
                <a:latin typeface="Courier New" pitchFamily="49" charset="0"/>
              </a:rPr>
              <a:t>trisa  	equ	0x85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000" smtClean="0">
                <a:latin typeface="Courier New" pitchFamily="49" charset="0"/>
              </a:rPr>
              <a:t>trisb  	equ	0x86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000" smtClean="0">
                <a:latin typeface="Courier New" pitchFamily="49" charset="0"/>
              </a:rPr>
              <a:t>Status 	equ	0x03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100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000" smtClean="0">
                <a:latin typeface="Courier New" pitchFamily="49" charset="0"/>
              </a:rPr>
              <a:t>#define	TL	RB0	;tlačítko je na nultém bitu portu B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000" smtClean="0">
                <a:latin typeface="Courier New" pitchFamily="49" charset="0"/>
              </a:rPr>
              <a:t>#define	LED	RA0	;LED dioda je na nultém bitu  portu 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100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000" smtClean="0">
                <a:latin typeface="Courier New" pitchFamily="49" charset="0"/>
              </a:rPr>
              <a:t>            org	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100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000" smtClean="0">
                <a:latin typeface="Courier New" pitchFamily="49" charset="0"/>
              </a:rPr>
              <a:t>;Inicializace portu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000" smtClean="0">
                <a:latin typeface="Courier New" pitchFamily="49" charset="0"/>
              </a:rPr>
              <a:t>		banksel	trisa	;volba banky	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000" smtClean="0">
                <a:latin typeface="Courier New" pitchFamily="49" charset="0"/>
              </a:rPr>
              <a:t>        	movlw   	b'00001111' ;nastavení portů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000" smtClean="0">
                <a:latin typeface="Courier New" pitchFamily="49" charset="0"/>
              </a:rPr>
              <a:t>        	movwf   	trisa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000" smtClean="0">
                <a:latin typeface="Courier New" pitchFamily="49" charset="0"/>
              </a:rPr>
              <a:t>        	movlw   	b'00000000'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000" smtClean="0">
                <a:latin typeface="Courier New" pitchFamily="49" charset="0"/>
              </a:rPr>
              <a:t>        	movwf   	trisb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000" smtClean="0">
                <a:latin typeface="Courier New" pitchFamily="49" charset="0"/>
              </a:rPr>
              <a:t>        	banksel	porta	;volby banky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000" smtClean="0">
                <a:latin typeface="Courier New" pitchFamily="49" charset="0"/>
              </a:rPr>
              <a:t>		bsf	LED	;zhasnutí LED diody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000" smtClean="0">
                <a:latin typeface="Courier New" pitchFamily="49" charset="0"/>
              </a:rPr>
              <a:t>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000" smtClean="0">
                <a:latin typeface="Courier New" pitchFamily="49" charset="0"/>
              </a:rPr>
              <a:t>;Zacatek hlavniho programu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000" smtClean="0">
                <a:latin typeface="Courier New" pitchFamily="49" charset="0"/>
              </a:rPr>
              <a:t>zpet    	btfsc	TL	;test tlačítka. Je stačeno?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000" smtClean="0">
                <a:latin typeface="Courier New" pitchFamily="49" charset="0"/>
              </a:rPr>
              <a:t>        	goto	zpet	;ne -</a:t>
            </a:r>
            <a:r>
              <a:rPr lang="en-US" sz="1000" smtClean="0">
                <a:latin typeface="Courier New" pitchFamily="49" charset="0"/>
              </a:rPr>
              <a:t>&gt; </a:t>
            </a:r>
            <a:r>
              <a:rPr lang="cs-CZ" sz="1000" smtClean="0">
                <a:latin typeface="Courier New" pitchFamily="49" charset="0"/>
              </a:rPr>
              <a:t>čteme znovu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000" smtClean="0">
                <a:latin typeface="Courier New" pitchFamily="49" charset="0"/>
              </a:rPr>
              <a:t>        	bcf	LED	;ano -</a:t>
            </a:r>
            <a:r>
              <a:rPr lang="en-US" sz="1000" smtClean="0">
                <a:latin typeface="Courier New" pitchFamily="49" charset="0"/>
              </a:rPr>
              <a:t>&gt;</a:t>
            </a:r>
            <a:r>
              <a:rPr lang="cs-CZ" sz="1000" smtClean="0">
                <a:latin typeface="Courier New" pitchFamily="49" charset="0"/>
              </a:rPr>
              <a:t> rozsviť LED!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000" smtClean="0">
                <a:latin typeface="Courier New" pitchFamily="49" charset="0"/>
              </a:rPr>
              <a:t>zp1		btfss	TL	;test tlačítka. Je už uvolněno?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000" smtClean="0">
                <a:latin typeface="Courier New" pitchFamily="49" charset="0"/>
              </a:rPr>
              <a:t>        	goto	zp1	;ne -</a:t>
            </a:r>
            <a:r>
              <a:rPr lang="en-US" sz="1000" smtClean="0">
                <a:latin typeface="Courier New" pitchFamily="49" charset="0"/>
              </a:rPr>
              <a:t>&gt; </a:t>
            </a:r>
            <a:r>
              <a:rPr lang="cs-CZ" sz="1000" smtClean="0">
                <a:latin typeface="Courier New" pitchFamily="49" charset="0"/>
              </a:rPr>
              <a:t>čteme znovu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000" smtClean="0">
                <a:latin typeface="Courier New" pitchFamily="49" charset="0"/>
              </a:rPr>
              <a:t>		bsf	LED	;ano -</a:t>
            </a:r>
            <a:r>
              <a:rPr lang="en-US" sz="1000" smtClean="0">
                <a:latin typeface="Courier New" pitchFamily="49" charset="0"/>
              </a:rPr>
              <a:t>&gt;</a:t>
            </a:r>
            <a:r>
              <a:rPr lang="cs-CZ" sz="1000" smtClean="0">
                <a:latin typeface="Courier New" pitchFamily="49" charset="0"/>
              </a:rPr>
              <a:t> zhasni LED!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000" smtClean="0">
                <a:latin typeface="Courier New" pitchFamily="49" charset="0"/>
              </a:rPr>
              <a:t>		goto    	zpet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100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000" smtClean="0">
                <a:latin typeface="Courier New" pitchFamily="49" charset="0"/>
              </a:rPr>
              <a:t>        	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C_nadpis 1">
  <a:themeElements>
    <a:clrScheme name="1_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lastní 13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Vlastní 13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Vlastní 13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Vlastní 13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6335</TotalTime>
  <Words>584</Words>
  <Application>Microsoft Office PowerPoint</Application>
  <PresentationFormat>Předvádění na obrazovce (4:3)</PresentationFormat>
  <Paragraphs>95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PIC_nadpis 1</vt:lpstr>
      <vt:lpstr>Shluk</vt:lpstr>
      <vt:lpstr>2_Shluk</vt:lpstr>
      <vt:lpstr>Anglicky v odborných předmětech "Support of teaching technical subjects in English“</vt:lpstr>
      <vt:lpstr>Jak mikrořadič pracuje?</vt:lpstr>
      <vt:lpstr>Postup při tvorbě aplikace s mikrořadiči</vt:lpstr>
      <vt:lpstr>Vývojové prostředí</vt:lpstr>
      <vt:lpstr>Hlavní zásady návrhu zařízení s mikrořadiči.</vt:lpstr>
      <vt:lpstr>Příklad návrhu jednoduchého zařízení, řízeného mikrořadičem.</vt:lpstr>
      <vt:lpstr>Návrh elektrického schématu</vt:lpstr>
      <vt:lpstr>Vývojový diagram</vt:lpstr>
      <vt:lpstr>Odpovídající kód v assembleru</vt:lpstr>
      <vt:lpstr>Význam vývojového diagramu</vt:lpstr>
      <vt:lpstr>Shrnutí učiva</vt:lpstr>
      <vt:lpstr>Shrnutí učiva</vt:lpstr>
      <vt:lpstr>Použitá literatura</vt:lpstr>
    </vt:vector>
  </TitlesOfParts>
  <Company>COP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PIC16F84A</dc:title>
  <dc:creator>ucitel</dc:creator>
  <cp:lastModifiedBy>JB</cp:lastModifiedBy>
  <cp:revision>254</cp:revision>
  <cp:lastPrinted>2011-10-27T08:21:50Z</cp:lastPrinted>
  <dcterms:created xsi:type="dcterms:W3CDTF">2005-11-21T13:24:02Z</dcterms:created>
  <dcterms:modified xsi:type="dcterms:W3CDTF">2017-11-08T19:47:52Z</dcterms:modified>
</cp:coreProperties>
</file>