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706" r:id="rId3"/>
  </p:sldMasterIdLst>
  <p:notesMasterIdLst>
    <p:notesMasterId r:id="rId17"/>
  </p:notesMasterIdLst>
  <p:sldIdLst>
    <p:sldId id="371" r:id="rId4"/>
    <p:sldId id="364" r:id="rId5"/>
    <p:sldId id="262" r:id="rId6"/>
    <p:sldId id="347" r:id="rId7"/>
    <p:sldId id="263" r:id="rId8"/>
    <p:sldId id="342" r:id="rId9"/>
    <p:sldId id="343" r:id="rId10"/>
    <p:sldId id="344" r:id="rId11"/>
    <p:sldId id="346" r:id="rId12"/>
    <p:sldId id="301" r:id="rId13"/>
    <p:sldId id="372" r:id="rId14"/>
    <p:sldId id="374" r:id="rId15"/>
    <p:sldId id="373" r:id="rId16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33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6" autoAdjust="0"/>
    <p:restoredTop sz="94638" autoAdjust="0"/>
  </p:normalViewPr>
  <p:slideViewPr>
    <p:cSldViewPr snapToGrid="0">
      <p:cViewPr varScale="1">
        <p:scale>
          <a:sx n="123" d="100"/>
          <a:sy n="123" d="100"/>
        </p:scale>
        <p:origin x="-6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92"/>
    </p:cViewPr>
  </p:sorter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6E75844-99DA-4C5A-A0E5-F0137B0D7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D43A66-C45C-4D25-9869-8B2E20CBD39D}" type="slidenum">
              <a:rPr lang="cs-CZ" smtClean="0"/>
              <a:pPr eaLnBrk="1" hangingPunct="1"/>
              <a:t>3</a:t>
            </a:fld>
            <a:endParaRPr lang="cs-CZ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22F32E-4270-429F-A086-F5ED7956B461}" type="slidenum">
              <a:rPr lang="cs-CZ" smtClean="0"/>
              <a:pPr eaLnBrk="1" hangingPunct="1"/>
              <a:t>5</a:t>
            </a:fld>
            <a:endParaRPr lang="cs-CZ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F60A-B076-458D-8553-F2A14768336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6DE1F-C143-4F4E-BA31-2B735BF1AC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AB753-2362-454C-ABE6-45B80AF64225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4D31-3827-417B-B411-D41CA7D7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B08F-CA14-429C-B70D-324B9F83500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C3F9-978E-493C-A669-4B09C0082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3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28396E-14A0-4F6A-B70B-3D7A34CEF70B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F740437-3C49-4711-A7D4-E85B914B7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73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4AD0847-F27C-4192-9468-2EE1D5EDDB4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3F6900E-6596-4A09-9BD4-20059A882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5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417BD02-6A24-42A7-83AB-E25BE8EBF28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816A902-1C26-4ED0-922A-C0E2EE9A8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D076648-5D79-40DA-8AB4-8EA41311E661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3DD24A-8648-493E-85E4-35B971351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0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47207B3-1E5A-42E6-869F-36C54A09294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BBF81CD-105C-4212-884F-2D9E8006A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46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4CE0543-5DC8-47B5-B197-F06574341E1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91A3CB3-03C4-47B1-B8AD-31C4DA8F7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30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E047EA9-5279-46ED-A48D-CF66659B37E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FD66EF4-A8C0-4334-8C5C-97B21841D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37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551FD13-FAA9-4D82-85BD-B52F06E9982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177691-7004-4344-861B-83F5F249E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8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6F99-B9E6-42F1-B595-98C4A9534E7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D0424-7837-4C45-8D04-2A6728A979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197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FC7842A-49A2-4481-B29C-AEE7C01D0720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465EB04-1308-4681-AA80-3172F523C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2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ED1B501-8B06-4CF9-8192-044BA110C43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8ECC1EB-17AD-4061-9472-5D1F58262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12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E15C921-8F75-482C-92F2-CCDCC98EA2E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BCCCD89-1627-436C-A285-CCE7B7C09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80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 smtClean="0">
                <a:solidFill>
                  <a:prstClr val="black"/>
                </a:solidFill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3B46F7C-744F-4BE5-9DF2-AB2ADB6FF65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769D1A9-0E3A-4DAC-83A0-9A6377E6C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7189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56BFCA-B6CB-43B6-82EE-1C6A2783B4E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C43B981-4A67-4EAA-B9A7-ED8515D92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1468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A21CF78-C8D8-4361-8720-35243555244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4135F6A-26A1-4EF0-829E-D61E8CE02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372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843873A-A0BB-41BE-8DD9-F380444E01A5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A8A3B9D-402A-483A-B17F-BCAF7B3DF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121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229277-C906-4971-9224-2941EAA3865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D0037B-8DAB-4B78-8E1D-F0AA10972D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43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FDEA7FC-4B48-449E-BF2E-0F86643E9E0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56F9D5F-ABED-48B9-A1A1-F7A0877ACD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562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19E7A80-E5A2-44FE-87AA-75023316B57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460634E4-9395-4E3F-B9D6-A751F9FDA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86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A02B6-81E3-48F1-A1E8-7656E3EDE26C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7C5B7-832A-4791-BB23-153C264F7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20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71966C6-2FD7-47DF-AA84-BF52A9C9C771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F5C9036-E870-4CA5-8BE0-C3D4F1A12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382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EBD0D46-6430-473A-B9D1-2202ED27740C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0ABCB30-9566-4665-8582-37514E10D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4106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B5E0B3E-3916-4514-AFAC-CA9FFE03557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DF45A00-3195-4EA3-9E0A-C16E25B5BF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9232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13F73A0-383F-43B8-8E26-825341C9D16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D9D7DA4-3761-4CDF-A80E-216EF045B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88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EA56-2FC8-49B9-A089-593C0A0578FA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E9525-4141-4A52-A15D-D78B17458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2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D453-B2F7-4430-ADF6-9C1F9396AEF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2DE7-365A-4286-B491-61A829FE9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6D1ED-C28D-4C40-AB19-4A98131C2DE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35A1C-548B-468E-9541-306E99670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8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20A8-CA43-4B1E-A23D-A0E171DC8FE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4617-AE58-4EFB-ADF8-6AD51186E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9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071C6-8F10-42F4-B408-CD279648B617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8813-E5E9-42F7-B8D6-8B7D9BCC6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3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FBDF-F480-4A29-904E-ED0C675D4F3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C5AB5-C48D-4911-B79E-D14CCF35F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84528"/>
            <a:ext cx="82296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E1F35E0-B212-4357-A321-5A054573413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FC7AA1-C45A-45DF-98EB-D04B6486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037FFE48-F712-4D42-9CD4-21F525CB60E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3ECE80C5-8F1B-4CDD-B3D9-C4276FA9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E696173D-A23B-4064-A535-8BD24949CFBA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FE17FC36-5625-4883-AA51-280CD0248F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14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buClr>
                <a:srgbClr val="4F81BD"/>
              </a:buClr>
              <a:defRPr/>
            </a:pPr>
            <a:endParaRPr lang="cs-CZ" sz="2000" b="1" dirty="0">
              <a:solidFill>
                <a:srgbClr val="1F497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>
              <a:lnSpc>
                <a:spcPct val="90000"/>
              </a:lnSpc>
            </a:pPr>
            <a:endParaRPr lang="cs-CZ" sz="1600" b="1" smtClean="0">
              <a:solidFill>
                <a:srgbClr val="0D296F"/>
              </a:solidFill>
            </a:endParaRP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Název programu: 	Číslicová technika - mikroprocesory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III.ročník, Mikrořadiče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Vypracoval</a:t>
            </a:r>
            <a:r>
              <a:rPr lang="cs-CZ" sz="2000" b="1" smtClean="0">
                <a:solidFill>
                  <a:srgbClr val="0D296F"/>
                </a:solidFill>
              </a:rPr>
              <a:t>: </a:t>
            </a:r>
            <a:r>
              <a:rPr lang="cs-CZ" sz="1800" b="1" smtClean="0">
                <a:solidFill>
                  <a:srgbClr val="0D296F"/>
                </a:solidFill>
              </a:rPr>
              <a:t>Vlastimil Vlček</a:t>
            </a:r>
          </a:p>
        </p:txBody>
      </p:sp>
      <p:pic>
        <p:nvPicPr>
          <p:cNvPr id="1434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4" descr="Schema pripravk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1754188"/>
            <a:ext cx="9063037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9085"/>
            <a:ext cx="8229600" cy="954107"/>
          </a:xfrm>
        </p:spPr>
        <p:txBody>
          <a:bodyPr/>
          <a:lstStyle/>
          <a:p>
            <a:r>
              <a:rPr lang="cs-CZ">
                <a:solidFill>
                  <a:srgbClr val="0000FF"/>
                </a:solidFill>
              </a:rPr>
              <a:t>Schéma přípravku pro výuku mikrořadičů </a:t>
            </a:r>
            <a:r>
              <a:rPr lang="cs-CZ" smtClean="0">
                <a:solidFill>
                  <a:srgbClr val="0000FF"/>
                </a:solidFill>
              </a:rPr>
              <a:t>PIC16F883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90206"/>
            <a:ext cx="8229600" cy="2734294"/>
          </a:xfrm>
        </p:spPr>
        <p:txBody>
          <a:bodyPr/>
          <a:lstStyle/>
          <a:p>
            <a:r>
              <a:rPr lang="cs-CZ" sz="2400" smtClean="0"/>
              <a:t>Co je to periferní zařízení?</a:t>
            </a:r>
          </a:p>
          <a:p>
            <a:r>
              <a:rPr lang="cs-CZ" sz="2400" smtClean="0"/>
              <a:t>Jak připojíte k mikrořadiči spínací tlačítko? </a:t>
            </a:r>
          </a:p>
          <a:p>
            <a:r>
              <a:rPr lang="cs-CZ" sz="2400" smtClean="0"/>
              <a:t>Jak připojíte k mikrořadiči relé se spínacím proudem 50mA?</a:t>
            </a:r>
          </a:p>
        </p:txBody>
      </p:sp>
    </p:spTree>
    <p:extLst>
      <p:ext uri="{BB962C8B-B14F-4D97-AF65-F5344CB8AC3E}">
        <p14:creationId xmlns:p14="http://schemas.microsoft.com/office/powerpoint/2010/main" val="319706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90206"/>
            <a:ext cx="8229600" cy="2734294"/>
          </a:xfrm>
        </p:spPr>
        <p:txBody>
          <a:bodyPr/>
          <a:lstStyle/>
          <a:p>
            <a:r>
              <a:rPr lang="cs-CZ" sz="2400" smtClean="0"/>
              <a:t>Vysvětlete princip multiplexního řízení displeje!</a:t>
            </a:r>
          </a:p>
          <a:p>
            <a:r>
              <a:rPr lang="cs-CZ" sz="2400" smtClean="0"/>
              <a:t>Jak zajistíte ochranu portů mikrořadiče před poškozením neopatrnou manipulací nebo statickou elektřinou?</a:t>
            </a:r>
          </a:p>
          <a:p>
            <a:r>
              <a:rPr lang="cs-CZ" sz="2400" smtClean="0"/>
              <a:t>Jakou má funkci ochranná dioda u relé?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80106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387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smtClean="0"/>
              <a:t>Datasheet Microchip PIC16F882/883/884/886/887 DS41291E (http://www.microchip.com)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smtClean="0"/>
              <a:t>Jiří Hrbáček: Mikrořadiče PIC16CXX a vývojový kit PICSTART (BEN – technická literatura, Praha 2001 3. dotisk 4. vydání)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smtClean="0"/>
              <a:t>Jiří Hrbáček: Komunikace mikrokontroléru s okolím  1 (</a:t>
            </a:r>
            <a:r>
              <a:rPr lang="cs-CZ" sz="1400"/>
              <a:t>(BEN – technická literatura, </a:t>
            </a:r>
            <a:r>
              <a:rPr lang="cs-CZ" sz="1400" smtClean="0"/>
              <a:t>Praha 2002)</a:t>
            </a:r>
            <a:endParaRPr lang="cs-CZ" sz="1400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14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8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46265" y="1868568"/>
            <a:ext cx="80989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Periferními zařízeními rozumíme součásti zařízení, připojené na vstupní nebo výstupní porty mikrořadiče (LED diody, displeje, relé, klávesnice). </a:t>
            </a:r>
          </a:p>
          <a:p>
            <a:endParaRPr lang="cs-CZ"/>
          </a:p>
          <a:p>
            <a:r>
              <a:rPr lang="cs-CZ" smtClean="0"/>
              <a:t>Zařízení, připojená na vstupní porty, jsou mikrořadičem čtena, do zařízení, přípojených na porty ve výstupním režimu, je naopak zapisováno.</a:t>
            </a:r>
          </a:p>
          <a:p>
            <a:endParaRPr lang="cs-CZ"/>
          </a:p>
          <a:p>
            <a:r>
              <a:rPr lang="cs-CZ" smtClean="0"/>
              <a:t>Je vhodné zajistit, aby neopatrnou manipulací s porty mikrořadiče nedošlo k jejich poškození statickou elektřinou, neopatrným zasunutím konektoru, apod.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30975" y="4921869"/>
            <a:ext cx="8305800" cy="101600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>
                <a:solidFill>
                  <a:srgbClr val="FF0000"/>
                </a:solidFill>
              </a:rPr>
              <a:t>POZOR</a:t>
            </a:r>
            <a:r>
              <a:rPr lang="cs-CZ" sz="2400" b="1">
                <a:solidFill>
                  <a:srgbClr val="FF0000"/>
                </a:solidFill>
              </a:rPr>
              <a:t>!</a:t>
            </a:r>
          </a:p>
          <a:p>
            <a:pPr algn="ctr" eaLnBrk="1" hangingPunct="1"/>
            <a:r>
              <a:rPr lang="cs-CZ" b="1">
                <a:solidFill>
                  <a:srgbClr val="FF0000"/>
                </a:solidFill>
              </a:rPr>
              <a:t>Maximální povolený výstupní proud jednoho pinu je 25mA!</a:t>
            </a:r>
          </a:p>
          <a:p>
            <a:pPr algn="ctr" eaLnBrk="1" hangingPunct="1"/>
            <a:r>
              <a:rPr lang="cs-CZ" b="1">
                <a:solidFill>
                  <a:srgbClr val="FF0000"/>
                </a:solidFill>
              </a:rPr>
              <a:t>Součet proudů všech výstupních pinů </a:t>
            </a:r>
            <a:r>
              <a:rPr lang="cs-CZ" b="1" smtClean="0">
                <a:solidFill>
                  <a:srgbClr val="FF0000"/>
                </a:solidFill>
              </a:rPr>
              <a:t>jednoho portu je </a:t>
            </a:r>
            <a:r>
              <a:rPr lang="cs-CZ" b="1">
                <a:solidFill>
                  <a:srgbClr val="FF0000"/>
                </a:solidFill>
              </a:rPr>
              <a:t>max. 90mA !!!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69085"/>
            <a:ext cx="8229600" cy="954107"/>
          </a:xfrm>
        </p:spPr>
        <p:txBody>
          <a:bodyPr/>
          <a:lstStyle/>
          <a:p>
            <a:r>
              <a:rPr lang="cs-CZ">
                <a:solidFill>
                  <a:srgbClr val="0000FF"/>
                </a:solidFill>
              </a:rPr>
              <a:t>Mikrořadič a okolní svět</a:t>
            </a:r>
            <a:br>
              <a:rPr lang="cs-CZ">
                <a:solidFill>
                  <a:srgbClr val="0000FF"/>
                </a:solidFill>
              </a:rPr>
            </a:br>
            <a:r>
              <a:rPr lang="cs-CZ">
                <a:solidFill>
                  <a:srgbClr val="0000FF"/>
                </a:solidFill>
              </a:rPr>
              <a:t>Připojení periferních zařízení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Tlačítko jako vstupní zařízení</a:t>
            </a:r>
          </a:p>
        </p:txBody>
      </p:sp>
      <p:sp>
        <p:nvSpPr>
          <p:cNvPr id="34819" name="TextovéPole 3"/>
          <p:cNvSpPr txBox="1">
            <a:spLocks noChangeArrowheads="1"/>
          </p:cNvSpPr>
          <p:nvPr/>
        </p:nvSpPr>
        <p:spPr bwMode="auto">
          <a:xfrm>
            <a:off x="696913" y="4887913"/>
            <a:ext cx="7683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/>
              <a:t>Kovový kontakt </a:t>
            </a:r>
            <a:r>
              <a:rPr lang="cs-CZ"/>
              <a:t>= zákmity, oxidace, nečistoty, opotřebení</a:t>
            </a:r>
          </a:p>
          <a:p>
            <a:pPr eaLnBrk="1" hangingPunct="1"/>
            <a:r>
              <a:rPr lang="cs-CZ" b="1"/>
              <a:t>Kovový zlacený kontakt </a:t>
            </a:r>
            <a:r>
              <a:rPr lang="cs-CZ"/>
              <a:t>= zákmity, nečistoty</a:t>
            </a:r>
          </a:p>
          <a:p>
            <a:pPr eaLnBrk="1" hangingPunct="1"/>
            <a:r>
              <a:rPr lang="cs-CZ" b="1"/>
              <a:t>Guma s uhlíkovou vrstvou </a:t>
            </a:r>
            <a:r>
              <a:rPr lang="cs-CZ" sz="1600"/>
              <a:t>= </a:t>
            </a:r>
            <a:r>
              <a:rPr lang="cs-CZ"/>
              <a:t>nečistoty, opotřebení</a:t>
            </a:r>
          </a:p>
          <a:p>
            <a:pPr eaLnBrk="1" hangingPunct="1"/>
            <a:r>
              <a:rPr lang="cs-CZ" b="1"/>
              <a:t>Elektronický  spínač  </a:t>
            </a:r>
            <a:r>
              <a:rPr lang="cs-CZ"/>
              <a:t>(Hallova sonda) = bezchybný</a:t>
            </a:r>
          </a:p>
        </p:txBody>
      </p:sp>
      <p:pic>
        <p:nvPicPr>
          <p:cNvPr id="348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349375"/>
            <a:ext cx="6951662" cy="331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Klavesnice_mat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2290763"/>
            <a:ext cx="6810375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TextovéPole 3"/>
          <p:cNvSpPr txBox="1">
            <a:spLocks noChangeArrowheads="1"/>
          </p:cNvSpPr>
          <p:nvPr/>
        </p:nvSpPr>
        <p:spPr bwMode="auto">
          <a:xfrm>
            <a:off x="2322513" y="4278313"/>
            <a:ext cx="2787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/>
              <a:t>PORT A = vstup</a:t>
            </a:r>
          </a:p>
          <a:p>
            <a:pPr eaLnBrk="1" hangingPunct="1"/>
            <a:r>
              <a:rPr lang="cs-CZ" sz="1400"/>
              <a:t>PORTB = výstup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01763" y="5081588"/>
          <a:ext cx="6096000" cy="1409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278130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1. takt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2. takt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3. takt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smtClean="0"/>
                        <a:t>4. takt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RB0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H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RB1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H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RB2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H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RB3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L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smtClean="0"/>
                        <a:t>H</a:t>
                      </a:r>
                      <a:endParaRPr lang="cs-CZ" sz="1400"/>
                    </a:p>
                  </a:txBody>
                  <a:tcPr marL="121920" marR="121920" marT="34290" marB="3429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883" name="TextovéPole 5"/>
          <p:cNvSpPr txBox="1">
            <a:spLocks noChangeArrowheads="1"/>
          </p:cNvSpPr>
          <p:nvPr/>
        </p:nvSpPr>
        <p:spPr bwMode="auto">
          <a:xfrm>
            <a:off x="1122363" y="1587985"/>
            <a:ext cx="6656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Pro 16 tlačítek stačí 8 linek: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62"/>
            <a:ext cx="8229600" cy="892552"/>
          </a:xfrm>
        </p:spPr>
        <p:txBody>
          <a:bodyPr/>
          <a:lstStyle/>
          <a:p>
            <a:pPr>
              <a:defRPr/>
            </a:pPr>
            <a:r>
              <a:rPr lang="cs-CZ">
                <a:solidFill>
                  <a:srgbClr val="0000FF"/>
                </a:solidFill>
              </a:rPr>
              <a:t>Klávesnice jako vstupní zařízení</a:t>
            </a:r>
            <a:br>
              <a:rPr lang="cs-CZ">
                <a:solidFill>
                  <a:srgbClr val="0000FF"/>
                </a:solidFill>
              </a:rPr>
            </a:br>
            <a:r>
              <a:rPr lang="cs-CZ" sz="2400">
                <a:solidFill>
                  <a:srgbClr val="0000FF"/>
                </a:solidFill>
              </a:rPr>
              <a:t>(maticové zapojení</a:t>
            </a:r>
            <a:r>
              <a:rPr lang="cs-CZ" sz="2400" smtClean="0">
                <a:solidFill>
                  <a:srgbClr val="0000FF"/>
                </a:solidFill>
              </a:rPr>
              <a:t>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2800" smtClean="0">
                <a:solidFill>
                  <a:srgbClr val="0000FF"/>
                </a:solidFill>
              </a:rPr>
              <a:t>LED dioda jako výstupní zařízení </a:t>
            </a:r>
          </a:p>
        </p:txBody>
      </p:sp>
      <p:pic>
        <p:nvPicPr>
          <p:cNvPr id="3686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538" y="1485900"/>
            <a:ext cx="7129462" cy="331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68" name="TextovéPole 2"/>
          <p:cNvSpPr txBox="1">
            <a:spLocks noChangeArrowheads="1"/>
          </p:cNvSpPr>
          <p:nvPr/>
        </p:nvSpPr>
        <p:spPr bwMode="auto">
          <a:xfrm>
            <a:off x="968375" y="4956175"/>
            <a:ext cx="2852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Spínání úrovní L na výstupu RB0</a:t>
            </a:r>
          </a:p>
        </p:txBody>
      </p:sp>
      <p:sp>
        <p:nvSpPr>
          <p:cNvPr id="36869" name="TextovéPole 3"/>
          <p:cNvSpPr txBox="1">
            <a:spLocks noChangeArrowheads="1"/>
          </p:cNvSpPr>
          <p:nvPr/>
        </p:nvSpPr>
        <p:spPr bwMode="auto">
          <a:xfrm>
            <a:off x="5295900" y="4956175"/>
            <a:ext cx="28654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Spínání úrovní H na výstupu RB0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Vystup%20s%20re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700" y="1460500"/>
            <a:ext cx="4386263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TextovéPole 6"/>
          <p:cNvSpPr txBox="1">
            <a:spLocks noChangeArrowheads="1"/>
          </p:cNvSpPr>
          <p:nvPr/>
        </p:nvSpPr>
        <p:spPr bwMode="auto">
          <a:xfrm>
            <a:off x="1392238" y="5418138"/>
            <a:ext cx="61150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2000" b="1">
                <a:solidFill>
                  <a:srgbClr val="FF0000"/>
                </a:solidFill>
              </a:rPr>
              <a:t>POZOR!</a:t>
            </a:r>
          </a:p>
          <a:p>
            <a:pPr algn="ctr" eaLnBrk="1" hangingPunct="1"/>
            <a:r>
              <a:rPr lang="cs-CZ" sz="2000" b="1">
                <a:solidFill>
                  <a:srgbClr val="FF0000"/>
                </a:solidFill>
              </a:rPr>
              <a:t>Nezapomenout na ochrannou diodu D1!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4528"/>
            <a:ext cx="8229600" cy="523220"/>
          </a:xfrm>
        </p:spPr>
        <p:txBody>
          <a:bodyPr/>
          <a:lstStyle/>
          <a:p>
            <a:r>
              <a:rPr lang="cs-CZ">
                <a:solidFill>
                  <a:srgbClr val="0000FF"/>
                </a:solidFill>
              </a:rPr>
              <a:t>Relé jako výstupní </a:t>
            </a:r>
            <a:r>
              <a:rPr lang="cs-CZ" smtClean="0">
                <a:solidFill>
                  <a:srgbClr val="0000FF"/>
                </a:solidFill>
              </a:rPr>
              <a:t>zařízení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2" descr="Cislovka%20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215" y="1668771"/>
            <a:ext cx="6040307" cy="4684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69085"/>
            <a:ext cx="8229600" cy="954107"/>
          </a:xfrm>
        </p:spPr>
        <p:txBody>
          <a:bodyPr/>
          <a:lstStyle/>
          <a:p>
            <a:pPr>
              <a:defRPr/>
            </a:pPr>
            <a:r>
              <a:rPr lang="cs-CZ">
                <a:solidFill>
                  <a:srgbClr val="0000FF"/>
                </a:solidFill>
              </a:rPr>
              <a:t>LED displej jako výstupní zařízení</a:t>
            </a:r>
            <a:br>
              <a:rPr lang="cs-CZ">
                <a:solidFill>
                  <a:srgbClr val="0000FF"/>
                </a:solidFill>
              </a:rPr>
            </a:br>
            <a:r>
              <a:rPr lang="cs-CZ">
                <a:solidFill>
                  <a:srgbClr val="0000FF"/>
                </a:solidFill>
              </a:rPr>
              <a:t>(zapojení se společnou anodou</a:t>
            </a:r>
            <a:r>
              <a:rPr lang="cs-CZ" smtClean="0">
                <a:solidFill>
                  <a:srgbClr val="0000FF"/>
                </a:solidFill>
              </a:rPr>
              <a:t>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2" descr="Cislovka LED M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69" y="2209903"/>
            <a:ext cx="8121372" cy="3799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69085"/>
            <a:ext cx="8229600" cy="954107"/>
          </a:xfrm>
        </p:spPr>
        <p:txBody>
          <a:bodyPr/>
          <a:lstStyle/>
          <a:p>
            <a:pPr>
              <a:defRPr/>
            </a:pPr>
            <a:r>
              <a:rPr lang="cs-CZ">
                <a:solidFill>
                  <a:srgbClr val="0000FF"/>
                </a:solidFill>
              </a:rPr>
              <a:t>Čtveřice LED displejů jako výstupní zařízení</a:t>
            </a:r>
            <a:br>
              <a:rPr lang="cs-CZ">
                <a:solidFill>
                  <a:srgbClr val="0000FF"/>
                </a:solidFill>
              </a:rPr>
            </a:br>
            <a:r>
              <a:rPr lang="cs-CZ">
                <a:solidFill>
                  <a:srgbClr val="0000FF"/>
                </a:solidFill>
              </a:rPr>
              <a:t>(multiplexní řízení</a:t>
            </a:r>
            <a:r>
              <a:rPr lang="cs-CZ" smtClean="0">
                <a:solidFill>
                  <a:srgbClr val="0000FF"/>
                </a:solidFill>
              </a:rPr>
              <a:t>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2" descr="Cislovka s pos r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73" y="1736910"/>
            <a:ext cx="8428920" cy="41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69085"/>
            <a:ext cx="8229600" cy="954107"/>
          </a:xfrm>
        </p:spPr>
        <p:txBody>
          <a:bodyPr/>
          <a:lstStyle/>
          <a:p>
            <a:pPr>
              <a:defRPr/>
            </a:pPr>
            <a:r>
              <a:rPr lang="cs-CZ">
                <a:solidFill>
                  <a:srgbClr val="0000FF"/>
                </a:solidFill>
              </a:rPr>
              <a:t> Čtveřice LED displejů jako výstupní zařízení</a:t>
            </a:r>
            <a:br>
              <a:rPr lang="cs-CZ">
                <a:solidFill>
                  <a:srgbClr val="0000FF"/>
                </a:solidFill>
              </a:rPr>
            </a:br>
            <a:r>
              <a:rPr lang="cs-CZ">
                <a:solidFill>
                  <a:srgbClr val="0000FF"/>
                </a:solidFill>
              </a:rPr>
              <a:t>(sériový vstup dat</a:t>
            </a:r>
            <a:r>
              <a:rPr lang="cs-CZ" smtClean="0">
                <a:solidFill>
                  <a:srgbClr val="0000FF"/>
                </a:solidFill>
              </a:rPr>
              <a:t>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C_nadpis 1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6336</TotalTime>
  <Words>377</Words>
  <Application>Microsoft Office PowerPoint</Application>
  <PresentationFormat>Předvádění na obrazovce (4:3)</PresentationFormat>
  <Paragraphs>75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PIC_nadpis 1</vt:lpstr>
      <vt:lpstr>Shluk</vt:lpstr>
      <vt:lpstr>1_Shluk</vt:lpstr>
      <vt:lpstr>Anglicky v odborných předmětech "Support of teaching technical subjects in English“</vt:lpstr>
      <vt:lpstr>Mikrořadič a okolní svět Připojení periferních zařízení</vt:lpstr>
      <vt:lpstr>Tlačítko jako vstupní zařízení</vt:lpstr>
      <vt:lpstr>Klávesnice jako vstupní zařízení (maticové zapojení)</vt:lpstr>
      <vt:lpstr>LED dioda jako výstupní zařízení </vt:lpstr>
      <vt:lpstr>Relé jako výstupní zařízení</vt:lpstr>
      <vt:lpstr>LED displej jako výstupní zařízení (zapojení se společnou anodou)</vt:lpstr>
      <vt:lpstr>Čtveřice LED displejů jako výstupní zařízení (multiplexní řízení)</vt:lpstr>
      <vt:lpstr> Čtveřice LED displejů jako výstupní zařízení (sériový vstup dat)</vt:lpstr>
      <vt:lpstr>Schéma přípravku pro výuku mikrořadičů PIC16F883</vt:lpstr>
      <vt:lpstr>Shrnutí učiva</vt:lpstr>
      <vt:lpstr>Shrnutí učiva</vt:lpstr>
      <vt:lpstr>Použitá literatura</vt:lpstr>
    </vt:vector>
  </TitlesOfParts>
  <Company>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PIC16F84A</dc:title>
  <dc:creator>ucitel</dc:creator>
  <cp:lastModifiedBy>JB</cp:lastModifiedBy>
  <cp:revision>253</cp:revision>
  <cp:lastPrinted>2011-10-27T08:21:50Z</cp:lastPrinted>
  <dcterms:created xsi:type="dcterms:W3CDTF">2005-11-21T13:24:02Z</dcterms:created>
  <dcterms:modified xsi:type="dcterms:W3CDTF">2017-11-08T19:49:47Z</dcterms:modified>
</cp:coreProperties>
</file>