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706" r:id="rId3"/>
  </p:sldMasterIdLst>
  <p:notesMasterIdLst>
    <p:notesMasterId r:id="rId14"/>
  </p:notesMasterIdLst>
  <p:sldIdLst>
    <p:sldId id="371" r:id="rId4"/>
    <p:sldId id="377" r:id="rId5"/>
    <p:sldId id="354" r:id="rId6"/>
    <p:sldId id="287" r:id="rId7"/>
    <p:sldId id="378" r:id="rId8"/>
    <p:sldId id="380" r:id="rId9"/>
    <p:sldId id="381" r:id="rId10"/>
    <p:sldId id="376" r:id="rId11"/>
    <p:sldId id="382" r:id="rId12"/>
    <p:sldId id="375" r:id="rId13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3366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6" autoAdjust="0"/>
    <p:restoredTop sz="94638" autoAdjust="0"/>
  </p:normalViewPr>
  <p:slideViewPr>
    <p:cSldViewPr>
      <p:cViewPr varScale="1">
        <p:scale>
          <a:sx n="123" d="100"/>
          <a:sy n="123" d="100"/>
        </p:scale>
        <p:origin x="-6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792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6E75844-99DA-4C5A-A0E5-F0137B0D77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6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BF60A-B076-458D-8553-F2A14768336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6DE1F-C143-4F4E-BA31-2B735BF1AC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7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AB753-2362-454C-ABE6-45B80AF64225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A4D31-3827-417B-B411-D41CA7D74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86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B08F-CA14-429C-B70D-324B9F83500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2C3F9-978E-493C-A669-4B09C0082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3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828396E-14A0-4F6A-B70B-3D7A34CEF70B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F740437-3C49-4711-A7D4-E85B914B70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73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4AD0847-F27C-4192-9468-2EE1D5EDDB4E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3F6900E-6596-4A09-9BD4-20059A882E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457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417BD02-6A24-42A7-83AB-E25BE8EBF286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816A902-1C26-4ED0-922A-C0E2EE9A8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70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D076648-5D79-40DA-8AB4-8EA41311E661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53DD24A-8648-493E-85E4-35B971351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50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47207B3-1E5A-42E6-869F-36C54A09294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BBF81CD-105C-4212-884F-2D9E8006A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346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4CE0543-5DC8-47B5-B197-F06574341E1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91A3CB3-03C4-47B1-B8AD-31C4DA8F7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930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6E047EA9-5279-46ED-A48D-CF66659B37E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FD66EF4-A8C0-4334-8C5C-97B21841D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637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551FD13-FAA9-4D82-85BD-B52F06E9982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177691-7004-4344-861B-83F5F249E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88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B6F99-B9E6-42F1-B595-98C4A9534E7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D0424-7837-4C45-8D04-2A6728A979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197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FC7842A-49A2-4481-B29C-AEE7C01D0720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465EB04-1308-4681-AA80-3172F523C6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928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AED1B501-8B06-4CF9-8192-044BA110C43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8ECC1EB-17AD-4061-9472-5D1F582626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12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7E15C921-8F75-482C-92F2-CCDCC98EA2EE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BCCCD89-1627-436C-A285-CCE7B7C09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280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 smtClean="0">
                <a:solidFill>
                  <a:prstClr val="black"/>
                </a:solidFill>
              </a:endParaRPr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3B46F7C-744F-4BE5-9DF2-AB2ADB6FF65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769D1A9-0E3A-4DAC-83A0-9A6377E6C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2377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56BFCA-B6CB-43B6-82EE-1C6A2783B4E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C43B981-4A67-4EAA-B9A7-ED8515D92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416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A21CF78-C8D8-4361-8720-35243555244E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4135F6A-26A1-4EF0-829E-D61E8CE02D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055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843873A-A0BB-41BE-8DD9-F380444E01A5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A8A3B9D-402A-483A-B17F-BCAF7B3DFF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889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229277-C906-4971-9224-2941EAA3865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D0037B-8DAB-4B78-8E1D-F0AA10972D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292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FDEA7FC-4B48-449E-BF2E-0F86643E9E0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56F9D5F-ABED-48B9-A1A1-F7A0877ACD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100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19E7A80-E5A2-44FE-87AA-75023316B576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460634E4-9395-4E3F-B9D6-A751F9FDA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5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02B6-81E3-48F1-A1E8-7656E3EDE26C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7C5B7-832A-4791-BB23-153C264F7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520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71966C6-2FD7-47DF-AA84-BF52A9C9C771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F5C9036-E870-4CA5-8BE0-C3D4F1A123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279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7EBD0D46-6430-473A-B9D1-2202ED27740C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50ABCB30-9566-4665-8582-37514E10D3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472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B5E0B3E-3916-4514-AFAC-CA9FFE03557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DF45A00-3195-4EA3-9E0A-C16E25B5BF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691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13F73A0-383F-43B8-8E26-825341C9D16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DD9D7DA4-3761-4CDF-A80E-216EF045BD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82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8EA56-2FC8-49B9-A089-593C0A0578FA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E9525-4141-4A52-A15D-D78B17458A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9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D453-B2F7-4430-ADF6-9C1F9396AEF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2DE7-365A-4286-B491-61A829FE9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4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D1ED-C28D-4C40-AB19-4A98131C2DE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35A1C-548B-468E-9541-306E996704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48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920A8-CA43-4B1E-A23D-A0E171DC8FE6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74617-AE58-4EFB-ADF8-6AD51186E1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19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071C6-8F10-42F4-B408-CD279648B617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8813-E5E9-42F7-B8D6-8B7D9BCC60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73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FBDF-F480-4A29-904E-ED0C675D4F3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C5AB5-C48D-4911-B79E-D14CCF35F1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51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84528"/>
            <a:ext cx="82296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E1F35E0-B212-4357-A321-5A054573413E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FC7AA1-C45A-45DF-98EB-D04B6486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55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037FFE48-F712-4D42-9CD4-21F525CB60E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3ECE80C5-8F1B-4CDD-B3D9-C4276FA98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E696173D-A23B-4064-A535-8BD24949CFBA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FE17FC36-5625-4883-AA51-280CD0248F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7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buClr>
                <a:srgbClr val="4F81BD"/>
              </a:buClr>
              <a:defRPr/>
            </a:pPr>
            <a:endParaRPr lang="cs-CZ" sz="2000" b="1" dirty="0">
              <a:solidFill>
                <a:srgbClr val="1F497D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"Support </a:t>
            </a:r>
            <a:r>
              <a:rPr lang="cs-CZ" sz="2200" dirty="0" err="1" smtClean="0">
                <a:solidFill>
                  <a:srgbClr val="0D296F"/>
                </a:solidFill>
              </a:rPr>
              <a:t>of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teaching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technical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subjects</a:t>
            </a:r>
            <a:r>
              <a:rPr lang="cs-CZ" sz="2200" dirty="0" smtClean="0">
                <a:solidFill>
                  <a:srgbClr val="0D296F"/>
                </a:solidFill>
              </a:rPr>
              <a:t> in </a:t>
            </a:r>
            <a:r>
              <a:rPr lang="cs-CZ" sz="2200" dirty="0" err="1" smtClean="0">
                <a:solidFill>
                  <a:srgbClr val="0D296F"/>
                </a:solidFill>
              </a:rPr>
              <a:t>English</a:t>
            </a:r>
            <a:r>
              <a:rPr lang="cs-CZ" sz="2200" dirty="0" smtClean="0">
                <a:solidFill>
                  <a:srgbClr val="0D296F"/>
                </a:solidFill>
              </a:rPr>
              <a:t>“</a:t>
            </a:r>
            <a:endParaRPr lang="cs-CZ" sz="2200" dirty="0">
              <a:solidFill>
                <a:srgbClr val="0D296F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1800225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>
              <a:lnSpc>
                <a:spcPct val="90000"/>
              </a:lnSpc>
            </a:pPr>
            <a:endParaRPr lang="cs-CZ" sz="1600" b="1" smtClean="0">
              <a:solidFill>
                <a:srgbClr val="0D296F"/>
              </a:solidFill>
            </a:endParaRP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Název programu: 	Číslicová technika - mikroprocesory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		III.ročník, Mikrořadiče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		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Vypracoval</a:t>
            </a:r>
            <a:r>
              <a:rPr lang="cs-CZ" sz="2000" b="1" smtClean="0">
                <a:solidFill>
                  <a:srgbClr val="0D296F"/>
                </a:solidFill>
              </a:rPr>
              <a:t>: </a:t>
            </a:r>
            <a:r>
              <a:rPr lang="cs-CZ" sz="1800" b="1" smtClean="0">
                <a:solidFill>
                  <a:srgbClr val="0D296F"/>
                </a:solidFill>
              </a:rPr>
              <a:t>Vlastimil Vlček</a:t>
            </a:r>
          </a:p>
        </p:txBody>
      </p:sp>
      <p:pic>
        <p:nvPicPr>
          <p:cNvPr id="14341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387725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smtClean="0"/>
              <a:t>Datasheet Microchip PIC16F882/883/884/886/887 DS41291E (http://www.microchip.com)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smtClean="0"/>
              <a:t>Jiří Hrbáček: Mikrořadiče PIC16CXX a vývojový kit PICSTART (BEN – technická literatura, Praha 2001 3. dotisk 4. vydání)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smtClean="0"/>
              <a:t>Jiří Hrbáček: Komunikace mikrokontroléru s okolím  1 (</a:t>
            </a:r>
            <a:r>
              <a:rPr lang="cs-CZ" sz="1400"/>
              <a:t>(BEN – technická literatura, </a:t>
            </a:r>
            <a:r>
              <a:rPr lang="cs-CZ" sz="1400" smtClean="0"/>
              <a:t>Praha 2002)</a:t>
            </a:r>
            <a:endParaRPr lang="cs-CZ" sz="14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14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</a:rPr>
              <a:t>Použitá </a:t>
            </a:r>
            <a:r>
              <a:rPr lang="cs-CZ" sz="3200" dirty="0" smtClean="0">
                <a:solidFill>
                  <a:srgbClr val="0D296F"/>
                </a:solidFill>
              </a:rPr>
              <a:t>literatura</a:t>
            </a:r>
            <a:endParaRPr lang="cs-CZ" sz="3200" dirty="0">
              <a:solidFill>
                <a:srgbClr val="0D29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0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PORTY z hlediska programátora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966358"/>
            <a:ext cx="8229600" cy="2159805"/>
          </a:xfrm>
        </p:spPr>
        <p:txBody>
          <a:bodyPr/>
          <a:lstStyle/>
          <a:p>
            <a:r>
              <a:rPr lang="cs-CZ" sz="1800" smtClean="0"/>
              <a:t>Slouží ke komunikaci mikrořadiče s okolím (jediné piny, vyvedené z pouzdra, kromě napájení a obvodu oscilátoru)</a:t>
            </a:r>
          </a:p>
          <a:p>
            <a:r>
              <a:rPr lang="cs-CZ" sz="1800" smtClean="0"/>
              <a:t>Jsou namapovány do adresního prostoru datové paměti (patří mezi Speciální funkční registry – viz seznam SFR)</a:t>
            </a:r>
          </a:p>
          <a:p>
            <a:r>
              <a:rPr lang="cs-CZ" sz="1800" smtClean="0"/>
              <a:t>Směr toku dat porty je softwarově programovatelný a to na úrovni jednotlivých bitů portu.</a:t>
            </a:r>
          </a:p>
          <a:p>
            <a:r>
              <a:rPr lang="cs-CZ" sz="1800" smtClean="0"/>
              <a:t>Bit RE3 lze použít pouze jako vstup (standardně MCLR)!</a:t>
            </a:r>
            <a:endParaRPr lang="cs-CZ" sz="180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22146" y="-1076397"/>
            <a:ext cx="2182626" cy="7720631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59792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31" y="911225"/>
            <a:ext cx="4602162" cy="575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459579" y="1097375"/>
            <a:ext cx="336378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Ukázka tabulky (datasheet PIC16F883), popisující funkci pinů jednotlivých portů.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Všechny piny (s výjimkou pinů 8,19, 20) </a:t>
            </a:r>
            <a:r>
              <a:rPr lang="cs-CZ"/>
              <a:t>mohou být využity jako běžné digitální I/O </a:t>
            </a:r>
            <a:r>
              <a:rPr lang="cs-CZ" smtClean="0"/>
              <a:t>linky nebo </a:t>
            </a:r>
            <a:r>
              <a:rPr lang="cs-CZ"/>
              <a:t>mohou mít jinou </a:t>
            </a:r>
            <a:r>
              <a:rPr lang="cs-CZ" smtClean="0"/>
              <a:t>funkci – viz tabulka.</a:t>
            </a:r>
          </a:p>
          <a:p>
            <a:pPr eaLnBrk="1" hangingPunct="1"/>
            <a:r>
              <a:rPr lang="cs-CZ" smtClean="0"/>
              <a:t>Funkce pinů je softwarově volitelná, a to i při běhu programu.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Piny 8,19, </a:t>
            </a:r>
            <a:r>
              <a:rPr lang="cs-CZ"/>
              <a:t>20 jsou napájecí. </a:t>
            </a:r>
            <a:endParaRPr lang="cs-CZ" smtClean="0"/>
          </a:p>
          <a:p>
            <a:pPr eaLnBrk="1" hangingPunct="1"/>
            <a:r>
              <a:rPr lang="cs-CZ" smtClean="0"/>
              <a:t>Pin RA3 je pouze vstupní!</a:t>
            </a:r>
            <a:endParaRPr lang="cs-CZ"/>
          </a:p>
          <a:p>
            <a:pPr eaLnBrk="1" hangingPunct="1"/>
            <a:endParaRPr lang="cs-CZ"/>
          </a:p>
          <a:p>
            <a:pPr eaLnBrk="1" hangingPunct="1"/>
            <a:r>
              <a:rPr lang="cs-CZ" smtClean="0"/>
              <a:t>Směr </a:t>
            </a:r>
            <a:r>
              <a:rPr lang="cs-CZ"/>
              <a:t>toku dat </a:t>
            </a:r>
            <a:r>
              <a:rPr lang="cs-CZ" smtClean="0"/>
              <a:t>se určuje zápisem do </a:t>
            </a:r>
            <a:r>
              <a:rPr lang="cs-CZ"/>
              <a:t>registrů </a:t>
            </a:r>
            <a:r>
              <a:rPr lang="cs-CZ" smtClean="0"/>
              <a:t>TRIS</a:t>
            </a:r>
            <a:r>
              <a:rPr lang="cs-CZ"/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>
                <a:solidFill>
                  <a:srgbClr val="0000FF"/>
                </a:solidFill>
              </a:rPr>
              <a:t>PORTY </a:t>
            </a:r>
            <a:r>
              <a:rPr lang="cs-CZ" smtClean="0">
                <a:solidFill>
                  <a:srgbClr val="0000FF"/>
                </a:solidFill>
              </a:rPr>
              <a:t>PIC16F883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38" y="1461403"/>
            <a:ext cx="44386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63" y="3501340"/>
            <a:ext cx="44291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999510" y="2007119"/>
            <a:ext cx="273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 = INPUT (data dovnitř)</a:t>
            </a:r>
          </a:p>
          <a:p>
            <a:r>
              <a:rPr lang="cs-CZ" smtClean="0"/>
              <a:t>O = OUTPUT (data ven)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999511" y="3930649"/>
            <a:ext cx="273132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smtClean="0"/>
              <a:t>Pomůcka pro zapamatování:</a:t>
            </a:r>
          </a:p>
          <a:p>
            <a:endParaRPr lang="cs-CZ" sz="800" smtClean="0"/>
          </a:p>
          <a:p>
            <a:r>
              <a:rPr lang="cs-CZ" smtClean="0"/>
              <a:t>1 = I = INPUT</a:t>
            </a:r>
          </a:p>
          <a:p>
            <a:r>
              <a:rPr lang="cs-CZ" smtClean="0"/>
              <a:t>0 = O = OUTPUT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50026" y="5409220"/>
            <a:ext cx="724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Směr toku dat je možno nastavit pro každý pin portu zvlášť, a to kdykoliv, i v probíhajícím programu. 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584528"/>
            <a:ext cx="8229600" cy="523220"/>
          </a:xfrm>
        </p:spPr>
        <p:txBody>
          <a:bodyPr/>
          <a:lstStyle/>
          <a:p>
            <a:r>
              <a:rPr lang="cs-CZ">
                <a:solidFill>
                  <a:srgbClr val="0000FF"/>
                </a:solidFill>
              </a:rPr>
              <a:t>Nastavení směru toku dat </a:t>
            </a:r>
            <a:r>
              <a:rPr lang="cs-CZ" smtClean="0">
                <a:solidFill>
                  <a:srgbClr val="0000FF"/>
                </a:solidFill>
              </a:rPr>
              <a:t>porty - registry </a:t>
            </a:r>
            <a:r>
              <a:rPr lang="cs-CZ">
                <a:solidFill>
                  <a:srgbClr val="0000FF"/>
                </a:solidFill>
              </a:rPr>
              <a:t>TRIS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Porty – blokové schéma</a:t>
            </a:r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648" y="1440000"/>
            <a:ext cx="3146346" cy="4104235"/>
          </a:xfrm>
          <a:prstGeom prst="rect">
            <a:avLst/>
          </a:prstGeom>
        </p:spPr>
      </p:pic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08" y="1440000"/>
            <a:ext cx="3583359" cy="4152900"/>
          </a:xfrm>
        </p:spPr>
      </p:pic>
      <p:sp>
        <p:nvSpPr>
          <p:cNvPr id="8" name="TextovéPole 7"/>
          <p:cNvSpPr txBox="1"/>
          <p:nvPr/>
        </p:nvSpPr>
        <p:spPr>
          <a:xfrm>
            <a:off x="836585" y="5637830"/>
            <a:ext cx="7155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Klopné obvody typu D tvoří tzv. výstupní „</a:t>
            </a:r>
            <a:r>
              <a:rPr lang="cs-CZ" sz="1600" dirty="0" err="1" smtClean="0"/>
              <a:t>latch</a:t>
            </a:r>
            <a:r>
              <a:rPr lang="cs-CZ" sz="1600" dirty="0" smtClean="0"/>
              <a:t>“ registr.  Data</a:t>
            </a:r>
            <a:r>
              <a:rPr lang="cs-CZ" sz="1600" dirty="0" smtClean="0"/>
              <a:t>, </a:t>
            </a:r>
            <a:r>
              <a:rPr lang="cs-CZ" sz="1600" dirty="0" smtClean="0"/>
              <a:t>zapsaná z datové sběrnice,  jsou na I/O pin  uvolněna teprve otevřením hradla, řízeného výstupem registru TRIS.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867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Inicializace portů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664115"/>
          </a:xfrm>
        </p:spPr>
        <p:txBody>
          <a:bodyPr/>
          <a:lstStyle/>
          <a:p>
            <a:pPr marL="0" indent="0">
              <a:buNone/>
            </a:pPr>
            <a:r>
              <a:rPr lang="cs-CZ" sz="2400" smtClean="0"/>
              <a:t>Inicializace portů se  provádí na začátku programu:</a:t>
            </a:r>
          </a:p>
          <a:p>
            <a:r>
              <a:rPr lang="cs-CZ" sz="2400" smtClean="0"/>
              <a:t>Nastavení typu portu (analogový nebo digitální)</a:t>
            </a:r>
          </a:p>
          <a:p>
            <a:r>
              <a:rPr lang="cs-CZ" sz="2400" smtClean="0"/>
              <a:t>Nastavení směru toku dat jednotlivých bitů portu</a:t>
            </a:r>
          </a:p>
          <a:p>
            <a:endParaRPr lang="cs-CZ" sz="2400"/>
          </a:p>
          <a:p>
            <a:r>
              <a:rPr lang="cs-CZ" sz="1800" smtClean="0"/>
              <a:t>Příklad programu v assembleru pro inicializaci portu A:</a:t>
            </a:r>
          </a:p>
          <a:p>
            <a:endParaRPr lang="cs-CZ" sz="800" smtClean="0"/>
          </a:p>
          <a:p>
            <a:pPr marL="0" indent="0">
              <a:buNone/>
            </a:pPr>
            <a:r>
              <a:rPr lang="cs-CZ" sz="1600" smtClean="0">
                <a:latin typeface="Courier New" pitchFamily="49" charset="0"/>
                <a:cs typeface="Courier New" pitchFamily="49" charset="0"/>
              </a:rPr>
              <a:t>BANKSEL	ANSEL			;vypnutí analogových periferií =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&gt;</a:t>
            </a:r>
            <a:endParaRPr lang="cs-CZ" sz="16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1600" smtClean="0">
                <a:latin typeface="Courier New" pitchFamily="49" charset="0"/>
                <a:cs typeface="Courier New" pitchFamily="49" charset="0"/>
              </a:rPr>
              <a:t>CLRF		ANSEL		;všechny porty = digital I/O</a:t>
            </a:r>
          </a:p>
          <a:p>
            <a:pPr marL="0" indent="0">
              <a:buNone/>
            </a:pPr>
            <a:r>
              <a:rPr lang="cs-CZ" sz="1600" smtClean="0">
                <a:latin typeface="Courier New" pitchFamily="49" charset="0"/>
                <a:cs typeface="Courier New" pitchFamily="49" charset="0"/>
              </a:rPr>
              <a:t>CLRF		ANSELH </a:t>
            </a:r>
          </a:p>
          <a:p>
            <a:pPr marL="0" indent="0">
              <a:buNone/>
            </a:pPr>
            <a:r>
              <a:rPr lang="cs-CZ" sz="1600" smtClean="0">
                <a:latin typeface="Courier New" pitchFamily="49" charset="0"/>
                <a:cs typeface="Courier New" pitchFamily="49" charset="0"/>
              </a:rPr>
              <a:t>BANKSEL	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TRIS</a:t>
            </a:r>
            <a:r>
              <a:rPr lang="cs-CZ" sz="1600" smtClean="0">
                <a:latin typeface="Courier New" pitchFamily="49" charset="0"/>
                <a:cs typeface="Courier New" pitchFamily="49" charset="0"/>
              </a:rPr>
              <a:t>A			;nastavení směru toku dat portu A:</a:t>
            </a:r>
          </a:p>
          <a:p>
            <a:pPr marL="0" indent="0">
              <a:buNone/>
            </a:pPr>
            <a:r>
              <a:rPr lang="cs-CZ" sz="1600" smtClean="0">
                <a:latin typeface="Courier New" pitchFamily="49" charset="0"/>
                <a:cs typeface="Courier New" pitchFamily="49" charset="0"/>
              </a:rPr>
              <a:t>MOVLW		B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’00001111’</a:t>
            </a:r>
            <a:r>
              <a:rPr lang="cs-CZ" sz="1600" smtClean="0">
                <a:latin typeface="Courier New" pitchFamily="49" charset="0"/>
                <a:cs typeface="Courier New" pitchFamily="49" charset="0"/>
              </a:rPr>
              <a:t>	;RA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smtClean="0">
                <a:latin typeface="Courier New" pitchFamily="49" charset="0"/>
                <a:cs typeface="Courier New" pitchFamily="49" charset="0"/>
              </a:rPr>
              <a:t>7:4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600" smtClean="0">
                <a:latin typeface="Courier New" pitchFamily="49" charset="0"/>
                <a:cs typeface="Courier New" pitchFamily="49" charset="0"/>
              </a:rPr>
              <a:t> = výstup,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MOVWF		TRISA</a:t>
            </a:r>
            <a:r>
              <a:rPr lang="cs-CZ" sz="1600" smtClean="0">
                <a:latin typeface="Courier New" pitchFamily="49" charset="0"/>
                <a:cs typeface="Courier New" pitchFamily="49" charset="0"/>
              </a:rPr>
              <a:t>		;RA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smtClean="0">
                <a:latin typeface="Courier New" pitchFamily="49" charset="0"/>
                <a:cs typeface="Courier New" pitchFamily="49" charset="0"/>
              </a:rPr>
              <a:t>3:0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600" smtClean="0">
                <a:latin typeface="Courier New" pitchFamily="49" charset="0"/>
                <a:cs typeface="Courier New" pitchFamily="49" charset="0"/>
              </a:rPr>
              <a:t> = vstup</a:t>
            </a: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BANKSEL	PORTA</a:t>
            </a:r>
            <a:r>
              <a:rPr lang="cs-CZ" sz="1600" smtClean="0">
                <a:latin typeface="Courier New" pitchFamily="49" charset="0"/>
                <a:cs typeface="Courier New" pitchFamily="49" charset="0"/>
              </a:rPr>
              <a:t>			;nastavení banky 0 - práce s </a:t>
            </a:r>
            <a:r>
              <a:rPr lang="cs-CZ" sz="1600">
                <a:latin typeface="Courier New" pitchFamily="49" charset="0"/>
                <a:cs typeface="Courier New" pitchFamily="49" charset="0"/>
              </a:rPr>
              <a:t>porty</a:t>
            </a:r>
            <a:endParaRPr lang="cs-CZ" sz="160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1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Hlavní zásady pro práci s porty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L="0" indent="0">
              <a:buNone/>
            </a:pPr>
            <a:r>
              <a:rPr lang="cs-CZ" sz="2000"/>
              <a:t>O</a:t>
            </a:r>
            <a:r>
              <a:rPr lang="cs-CZ" sz="2000" smtClean="0"/>
              <a:t>šetření nezapojených vstupních pinů portů:</a:t>
            </a:r>
          </a:p>
          <a:p>
            <a:r>
              <a:rPr lang="cs-CZ" sz="2000" smtClean="0"/>
              <a:t>Hardwarově:</a:t>
            </a:r>
          </a:p>
          <a:p>
            <a:pPr lvl="1"/>
            <a:r>
              <a:rPr lang="cs-CZ" sz="2000" smtClean="0"/>
              <a:t>Připojením pinu na zemnicí potenciál</a:t>
            </a:r>
          </a:p>
          <a:p>
            <a:pPr lvl="1"/>
            <a:r>
              <a:rPr lang="cs-CZ" sz="2000" smtClean="0"/>
              <a:t>Připojením pinu přes rezistor na kladné napájecí napětí</a:t>
            </a:r>
            <a:endParaRPr lang="cs-CZ" sz="2000"/>
          </a:p>
          <a:p>
            <a:pPr lvl="1">
              <a:buFont typeface="Arial" pitchFamily="34" charset="0"/>
              <a:buChar char="•"/>
            </a:pPr>
            <a:endParaRPr lang="cs-CZ" sz="2000" smtClean="0"/>
          </a:p>
          <a:p>
            <a:pPr marL="400050"/>
            <a:r>
              <a:rPr lang="cs-CZ" sz="2000" smtClean="0"/>
              <a:t>Softwarově:</a:t>
            </a:r>
          </a:p>
          <a:p>
            <a:pPr marL="800100" lvl="1"/>
            <a:r>
              <a:rPr lang="cs-CZ" sz="2000" smtClean="0"/>
              <a:t> Nastavením pinu do výstupního režimu (pozor – pak jej není možno uzemnit!)</a:t>
            </a:r>
          </a:p>
          <a:p>
            <a:pPr marL="57150" indent="0">
              <a:buNone/>
            </a:pPr>
            <a:endParaRPr lang="cs-CZ" sz="2000" smtClean="0"/>
          </a:p>
          <a:p>
            <a:pPr marL="57150" indent="0">
              <a:buNone/>
            </a:pPr>
            <a:r>
              <a:rPr lang="cs-CZ" sz="2000" smtClean="0"/>
              <a:t>Ochrana proti proudovému  přetížení výstupních pinů:</a:t>
            </a:r>
          </a:p>
          <a:p>
            <a:pPr marL="400050"/>
            <a:r>
              <a:rPr lang="cs-CZ" sz="2000"/>
              <a:t>O</a:t>
            </a:r>
            <a:r>
              <a:rPr lang="cs-CZ" sz="2000" smtClean="0"/>
              <a:t>mezovacím rezistorem</a:t>
            </a:r>
          </a:p>
          <a:p>
            <a:pPr marL="400050"/>
            <a:r>
              <a:rPr lang="cs-CZ" sz="2000" smtClean="0"/>
              <a:t>Proudovým zesílením (spínací tranzistor)</a:t>
            </a:r>
          </a:p>
          <a:p>
            <a:pPr marL="400050"/>
            <a:r>
              <a:rPr lang="cs-CZ" sz="2000" smtClean="0"/>
              <a:t>Izolovaným oddělovacím prvkem (optočlen)</a:t>
            </a:r>
          </a:p>
          <a:p>
            <a:pPr marL="57150" indent="0">
              <a:buNone/>
            </a:pPr>
            <a:endParaRPr lang="cs-CZ" sz="2000"/>
          </a:p>
          <a:p>
            <a:pPr marL="514350" lvl="1" indent="0">
              <a:buNone/>
            </a:pPr>
            <a:endParaRPr lang="cs-CZ" sz="2000" smtClean="0"/>
          </a:p>
          <a:p>
            <a:pPr lvl="1"/>
            <a:endParaRPr lang="cs-CZ" sz="2000" smtClean="0"/>
          </a:p>
          <a:p>
            <a:pPr>
              <a:buFont typeface="Wingdings" pitchFamily="2" charset="2"/>
              <a:buChar char="Ø"/>
            </a:pPr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37467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  <a:endParaRPr lang="cs-CZ" sz="280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8820"/>
            <a:ext cx="8229600" cy="2817421"/>
          </a:xfrm>
        </p:spPr>
        <p:txBody>
          <a:bodyPr/>
          <a:lstStyle/>
          <a:p>
            <a:r>
              <a:rPr lang="cs-CZ" sz="2000" smtClean="0"/>
              <a:t>Jaká je úloha portů v mikrořadiči?</a:t>
            </a:r>
          </a:p>
          <a:p>
            <a:r>
              <a:rPr lang="cs-CZ" sz="2000" smtClean="0"/>
              <a:t>Kolik portů obsahuje mikrořadič PIC16F883 a jak jsou označeny?</a:t>
            </a:r>
          </a:p>
          <a:p>
            <a:r>
              <a:rPr lang="cs-CZ" sz="2000" smtClean="0"/>
              <a:t>Jaká je bitová šířka portu?</a:t>
            </a:r>
          </a:p>
          <a:p>
            <a:r>
              <a:rPr lang="cs-CZ" sz="2000" smtClean="0"/>
              <a:t>Je směr toku dat porty pevně určen vnitřním zapojením mikrořadiče?</a:t>
            </a:r>
          </a:p>
          <a:p>
            <a:r>
              <a:rPr lang="cs-CZ" sz="2000" smtClean="0"/>
              <a:t>Jsou všechny porty a jejich jednotlivé bity vždy a za všech okolností dostupné?</a:t>
            </a:r>
          </a:p>
          <a:p>
            <a:pPr marL="0" indent="0">
              <a:buNone/>
            </a:pPr>
            <a:endParaRPr lang="cs-CZ" sz="2000" smtClean="0"/>
          </a:p>
          <a:p>
            <a:endParaRPr lang="cs-CZ" sz="2000" smtClean="0"/>
          </a:p>
          <a:p>
            <a:endParaRPr lang="cs-CZ" sz="2000" smtClean="0"/>
          </a:p>
          <a:p>
            <a:endParaRPr lang="cs-CZ" sz="2000" smtClean="0"/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8962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  <a:endParaRPr lang="cs-CZ" sz="280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8820"/>
            <a:ext cx="8229600" cy="2817421"/>
          </a:xfrm>
        </p:spPr>
        <p:txBody>
          <a:bodyPr/>
          <a:lstStyle/>
          <a:p>
            <a:r>
              <a:rPr lang="cs-CZ" sz="2000" smtClean="0"/>
              <a:t>Jaká je úloha registrů TRIS?</a:t>
            </a:r>
          </a:p>
          <a:p>
            <a:r>
              <a:rPr lang="cs-CZ" sz="2000" smtClean="0"/>
              <a:t>Z jakých důvodů se provádí tzv. inicializace portů?</a:t>
            </a:r>
          </a:p>
          <a:p>
            <a:r>
              <a:rPr lang="cs-CZ" sz="2000" smtClean="0"/>
              <a:t>Je třeba nějak ošetřit nezapojené piny portu? Pokud ano, jak?</a:t>
            </a:r>
          </a:p>
          <a:p>
            <a:r>
              <a:rPr lang="cs-CZ" sz="2000" smtClean="0"/>
              <a:t>Z dokkumentace zjistěte maximální povolený proud jednoho pinu portu ve výstupním režimu a maximální povolený proud celého portu! Jaký důležitý poznatek z těchto informací vyplývá?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3283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C_nadpis 1">
  <a:themeElements>
    <a:clrScheme name="1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6575</TotalTime>
  <Words>531</Words>
  <Application>Microsoft Office PowerPoint</Application>
  <PresentationFormat>Předvádění na obrazovce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PIC_nadpis 1</vt:lpstr>
      <vt:lpstr>Shluk</vt:lpstr>
      <vt:lpstr>1_Shluk</vt:lpstr>
      <vt:lpstr>Anglicky v odborných předmětech "Support of teaching technical subjects in English“</vt:lpstr>
      <vt:lpstr>PORTY z hlediska programátora</vt:lpstr>
      <vt:lpstr>PORTY PIC16F883</vt:lpstr>
      <vt:lpstr>Nastavení směru toku dat porty - registry TRIS</vt:lpstr>
      <vt:lpstr>Porty – blokové schéma</vt:lpstr>
      <vt:lpstr>Inicializace portů</vt:lpstr>
      <vt:lpstr>Hlavní zásady pro práci s porty</vt:lpstr>
      <vt:lpstr>Shrnutí učiva</vt:lpstr>
      <vt:lpstr>Shrnutí učiva</vt:lpstr>
      <vt:lpstr>Použitá literatura</vt:lpstr>
    </vt:vector>
  </TitlesOfParts>
  <Company>COP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PIC16F84A</dc:title>
  <dc:creator>ucitel</dc:creator>
  <cp:lastModifiedBy>JB</cp:lastModifiedBy>
  <cp:revision>272</cp:revision>
  <cp:lastPrinted>2011-10-27T08:21:50Z</cp:lastPrinted>
  <dcterms:created xsi:type="dcterms:W3CDTF">2005-11-21T13:24:02Z</dcterms:created>
  <dcterms:modified xsi:type="dcterms:W3CDTF">2018-01-04T07:27:37Z</dcterms:modified>
</cp:coreProperties>
</file>