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1" r:id="rId2"/>
    <p:sldMasterId id="2147483706" r:id="rId3"/>
  </p:sldMasterIdLst>
  <p:notesMasterIdLst>
    <p:notesMasterId r:id="rId14"/>
  </p:notesMasterIdLst>
  <p:sldIdLst>
    <p:sldId id="371" r:id="rId4"/>
    <p:sldId id="377" r:id="rId5"/>
    <p:sldId id="354" r:id="rId6"/>
    <p:sldId id="287" r:id="rId7"/>
    <p:sldId id="378" r:id="rId8"/>
    <p:sldId id="380" r:id="rId9"/>
    <p:sldId id="381" r:id="rId10"/>
    <p:sldId id="376" r:id="rId11"/>
    <p:sldId id="382" r:id="rId12"/>
    <p:sldId id="375" r:id="rId13"/>
  </p:sldIdLst>
  <p:sldSz cx="9144000" cy="6858000" type="screen4x3"/>
  <p:notesSz cx="6888163" cy="100203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66"/>
    <a:srgbClr val="336600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36" autoAdjust="0"/>
    <p:restoredTop sz="94638" autoAdjust="0"/>
  </p:normalViewPr>
  <p:slideViewPr>
    <p:cSldViewPr>
      <p:cViewPr varScale="1">
        <p:scale>
          <a:sx n="123" d="100"/>
          <a:sy n="123" d="100"/>
        </p:scale>
        <p:origin x="-66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501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1792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2075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44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9800" y="750888"/>
            <a:ext cx="5008563" cy="37576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8975" y="4759325"/>
            <a:ext cx="5510213" cy="451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2075" y="9517063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16" tIns="48308" rIns="96616" bIns="48308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B6E75844-99DA-4C5A-A0E5-F0137B0D77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98626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3.xml"/><Relationship Id="rId1" Type="http://schemas.openxmlformats.org/officeDocument/2006/relationships/themeOverride" Target="../theme/themeOverride4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028"/>
            <a:ext cx="7772400" cy="1470422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BF60A-B076-458D-8553-F2A14768336D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6DE1F-C143-4F4E-BA31-2B735BF1AC9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871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1AB753-2362-454C-ABE6-45B80AF64225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6A4D31-3827-417B-B411-D41CA7D7426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8865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5035"/>
            <a:ext cx="2057400" cy="5850731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5035"/>
            <a:ext cx="5969000" cy="5850731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EB08F-CA14-429C-B70D-324B9F83500D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02C3F9-978E-493C-A669-4B09C0082C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7366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6882" y="4907042"/>
              <a:ext cx="8969988" cy="997597"/>
            </a:xfrm>
            <a:custGeom>
              <a:avLst/>
              <a:gdLst>
                <a:gd name="T0" fmla="*/ 4697 w 4697"/>
                <a:gd name="T1" fmla="*/ 0 h 367"/>
                <a:gd name="T2" fmla="*/ 4697 w 4697"/>
                <a:gd name="T3" fmla="*/ 367 h 367"/>
                <a:gd name="T4" fmla="*/ 0 w 4697"/>
                <a:gd name="T5" fmla="*/ 218 h 367"/>
                <a:gd name="T6" fmla="*/ 4697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 smtClean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FFFFFF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C828396E-14A0-4F6A-B70B-3D7A34CEF70B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4F81BD">
                    <a:tint val="20000"/>
                  </a:srgb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FFFFFF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EF740437-3C49-4711-A7D4-E85B914B700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78373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387832"/>
          </a:xfrm>
        </p:spPr>
        <p:txBody>
          <a:bodyPr/>
          <a:lstStyle>
            <a:extLst/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732588" y="6381750"/>
            <a:ext cx="1919287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24AD0847-F27C-4192-9468-2EE1D5EDDB4E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356100" y="6381750"/>
            <a:ext cx="2351088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dirty="0"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C3F6900E-6596-4A09-9BD4-20059A882E5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74578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vojitá šipk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8417BD02-6A24-42A7-83AB-E25BE8EBF286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B816A902-1C26-4ED0-922A-C0E2EE9A86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4703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0D076648-5D79-40DA-8AB4-8EA41311E661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653DD24A-8648-493E-85E4-35B971351C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55054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B47207B3-1E5A-42E6-869F-36C54A092944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FBBF81CD-105C-4212-884F-2D9E8006A8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13460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44CE0543-5DC8-47B5-B197-F06574341E14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091A3CB3-03C4-47B1-B8AD-31C4DA8F70A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193072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6E047EA9-5279-46ED-A48D-CF66659B37E4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EFD66EF4-A8C0-4334-8C5C-97B21841D2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4863797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B551FD13-FAA9-4D82-85BD-B52F06E99822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8A177691-7004-4344-861B-83F5F249EF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7888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AB6F99-B9E6-42F1-B595-98C4A9534E72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CD0424-7837-4C45-8D04-2A6728A979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619793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6" name="Volný tvar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" name="Pravoúhlý trojúhelník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Dvojitá šipk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BFC7842A-49A2-4481-B29C-AEE7C01D0720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3465EB04-1308-4681-AA80-3172F523C6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49285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AED1B501-8B06-4CF9-8192-044BA110C432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C8ECC1EB-17AD-4061-9472-5D1F582626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05120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7E15C921-8F75-482C-92F2-CCDCC98EA2EE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2BCCCD89-1627-436C-A285-CCE7B7C0991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02804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avoúhlý trojúhelník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5" name="Skupina 11"/>
          <p:cNvGrpSpPr>
            <a:grpSpLocks/>
          </p:cNvGrpSpPr>
          <p:nvPr/>
        </p:nvGrpSpPr>
        <p:grpSpPr bwMode="auto">
          <a:xfrm>
            <a:off x="-9525" y="4935538"/>
            <a:ext cx="9159875" cy="1997075"/>
            <a:chOff x="-33596" y="4907042"/>
            <a:chExt cx="9060466" cy="2122941"/>
          </a:xfrm>
        </p:grpSpPr>
        <p:sp>
          <p:nvSpPr>
            <p:cNvPr id="6" name="Volný tvar 14"/>
            <p:cNvSpPr>
              <a:spLocks/>
            </p:cNvSpPr>
            <p:nvPr/>
          </p:nvSpPr>
          <p:spPr bwMode="auto">
            <a:xfrm>
              <a:off x="56882" y="4907042"/>
              <a:ext cx="8969988" cy="997597"/>
            </a:xfrm>
            <a:custGeom>
              <a:avLst/>
              <a:gdLst>
                <a:gd name="T0" fmla="*/ 4697 w 4697"/>
                <a:gd name="T1" fmla="*/ 0 h 367"/>
                <a:gd name="T2" fmla="*/ 4697 w 4697"/>
                <a:gd name="T3" fmla="*/ 367 h 367"/>
                <a:gd name="T4" fmla="*/ 0 w 4697"/>
                <a:gd name="T5" fmla="*/ 218 h 367"/>
                <a:gd name="T6" fmla="*/ 4697 w 4697"/>
                <a:gd name="T7" fmla="*/ 0 h 367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697"/>
                <a:gd name="T13" fmla="*/ 0 h 367"/>
                <a:gd name="T14" fmla="*/ 4697 w 4697"/>
                <a:gd name="T15" fmla="*/ 367 h 367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rgbClr val="FF8C0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 algn="ctr">
                  <a:solidFill>
                    <a:srgbClr val="000000"/>
                  </a:solidFill>
                  <a:prstDash val="solid"/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/>
            <a:lstStyle/>
            <a:p>
              <a:endParaRPr lang="cs-CZ" smtClean="0">
                <a:solidFill>
                  <a:prstClr val="black"/>
                </a:solidFill>
              </a:endParaRPr>
            </a:p>
          </p:txBody>
        </p:sp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-33596" y="5048783"/>
              <a:ext cx="9060466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prstClr val="white"/>
                </a:solidFill>
              </a:endParaRPr>
            </a:p>
          </p:txBody>
        </p:sp>
      </p:grp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cs-CZ" dirty="0" smtClean="0"/>
              <a:t>Klepnutím lze upravit styl předlohy podnadpisů.</a:t>
            </a:r>
            <a:endParaRPr lang="en-US" dirty="0"/>
          </a:p>
        </p:txBody>
      </p:sp>
      <p:sp>
        <p:nvSpPr>
          <p:cNvPr id="8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FFFFFF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33B46F7C-744F-4BE5-9DF2-AB2ADB6FF654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10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4F81BD">
                    <a:tint val="20000"/>
                  </a:srgbClr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srgbClr val="FFFFFF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4769D1A9-0E3A-4DAC-83A0-9A6377E6C8E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723776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1329"/>
            <a:ext cx="8229600" cy="3387832"/>
          </a:xfrm>
        </p:spPr>
        <p:txBody>
          <a:bodyPr/>
          <a:lstStyle>
            <a:extLst/>
          </a:lstStyle>
          <a:p>
            <a:pPr lvl="0"/>
            <a:r>
              <a:rPr lang="cs-CZ" dirty="0" smtClean="0"/>
              <a:t>Klepnutím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en-US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732588" y="6381750"/>
            <a:ext cx="1919287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1E56BFCA-B6CB-43B6-82EE-1C6A2783B4E2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356100" y="6381750"/>
            <a:ext cx="2351088" cy="365125"/>
          </a:xfrm>
        </p:spPr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dirty="0"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FC43B981-4A67-4EAA-B9A7-ED8515D92D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4141657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vojitá šipka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vojitá šipka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AA21CF78-C8D8-4361-8720-35243555244E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8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B4135F6A-26A1-4EF0-829E-D61E8CE02D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80552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2843873A-A0BB-41BE-8DD9-F380444E01A5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2A8A3B9D-402A-483A-B17F-BCAF7B3DFFD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618896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1E229277-C906-4971-9224-2941EAA38654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8AD0037B-8DAB-4B78-8E1D-F0AA10972DB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2921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AFDEA7FC-4B48-449E-BF2E-0F86643E9E0D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B56F9D5F-ABED-48B9-A1A1-F7A0877ACDB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31009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E19E7A80-E5A2-44FE-87AA-75023316B576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460634E4-9395-4E3F-B9D6-A751F9FDAF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554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1784" y="44065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1784" y="2906316"/>
            <a:ext cx="7772400" cy="1500188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7A02B6-81E3-48F1-A1E8-7656E3EDE26C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B7C5B7-832A-4791-BB23-153C264F78E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352014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C71966C6-2FD7-47DF-AA84-BF52A9C9C771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2F5C9036-E870-4CA5-8BE0-C3D4F1A123B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02794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Volný tvar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  <a:latin typeface="Lucida Sans Unicode"/>
            </a:endParaRPr>
          </a:p>
        </p:txBody>
      </p:sp>
      <p:sp>
        <p:nvSpPr>
          <p:cNvPr id="6" name="Volný tvar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 smtClean="0">
              <a:solidFill>
                <a:prstClr val="white"/>
              </a:solidFill>
            </a:endParaRPr>
          </a:p>
        </p:txBody>
      </p:sp>
      <p:sp>
        <p:nvSpPr>
          <p:cNvPr id="7" name="Pravoúhlý trojúhelník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8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Dvojitá šipka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Dvojitá šipka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7EBD0D46-6430-473A-B9D1-2202ED27740C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12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3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 smtClean="0">
                <a:solidFill>
                  <a:prstClr val="white"/>
                </a:solidFill>
                <a:latin typeface="Arial" charset="0"/>
              </a:defRPr>
            </a:lvl1pPr>
            <a:extLst/>
          </a:lstStyle>
          <a:p>
            <a:pPr>
              <a:defRPr/>
            </a:pPr>
            <a:fld id="{50ABCB30-9566-4665-8582-37514E10D35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547209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3B5E0B3E-3916-4514-AFAC-CA9FFE035572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CDF45A00-3195-4EA3-9E0A-C16E25B5BF9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6918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313F73A0-383F-43B8-8E26-825341C9D164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latin typeface="Arial" charset="0"/>
              </a:defRPr>
            </a:lvl1pPr>
            <a:extLst/>
          </a:lstStyle>
          <a:p>
            <a:pPr>
              <a:defRPr/>
            </a:pPr>
            <a:fld id="{DD9D7DA4-3761-4CDF-A80E-216EF045BD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68284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13200" cy="4525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73600" y="1600200"/>
            <a:ext cx="4013200" cy="452556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F8EA56-2FC8-49B9-A089-593C0A0578FA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2E9525-4141-4A52-A15D-D78B17458AB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8923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4716"/>
            <a:ext cx="4040717" cy="64055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5272"/>
            <a:ext cx="4040717" cy="39504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6085" y="1534716"/>
            <a:ext cx="4040716" cy="64055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6085" y="2175272"/>
            <a:ext cx="4040716" cy="395049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47D453-B2F7-4430-ADF6-9C1F9396AEFD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A2DE7-365A-4286-B491-61A829FE9A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4491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6D1ED-C28D-4C40-AB19-4A98131C2DED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235A1C-548B-468E-9541-306E996704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487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9920A8-CA43-4B1E-A23D-A0E171DC8FE6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574617-AE58-4EFB-ADF8-6AD51186E1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4193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2654"/>
            <a:ext cx="30077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72653"/>
            <a:ext cx="511174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4703"/>
            <a:ext cx="30077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1071C6-8F10-42F4-B408-CD279648B617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058813-E5E9-42F7-B8D6-8B7D9BCC609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77328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817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817" y="613172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817" y="5367337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03FBDF-F480-4A29-904E-ED0C675D4F32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C5AB5-C48D-4911-B79E-D14CCF35F14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2512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84528"/>
            <a:ext cx="8229600" cy="52322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75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EE1F35E0-B212-4357-A321-5A054573413E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675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75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CAFC7AA1-C45A-45DF-98EB-D04B64869E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accent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2055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fld id="{037FFE48-F712-4D42-9CD4-21F525CB60E4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fld id="{3ECE80C5-8F1B-4CDD-B3D9-C4276FA98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  <a:lumMod val="65000"/>
              </a:schemeClr>
            </a:gs>
            <a:gs pos="38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Volný tvar 12"/>
          <p:cNvSpPr>
            <a:spLocks/>
          </p:cNvSpPr>
          <p:nvPr/>
        </p:nvSpPr>
        <p:spPr bwMode="auto">
          <a:xfrm>
            <a:off x="65088" y="4627563"/>
            <a:ext cx="3600450" cy="1728787"/>
          </a:xfrm>
          <a:custGeom>
            <a:avLst/>
            <a:gdLst>
              <a:gd name="T0" fmla="*/ 0 w 5760"/>
              <a:gd name="T1" fmla="*/ 0 h 528"/>
              <a:gd name="T2" fmla="*/ 5760 w 5760"/>
              <a:gd name="T3" fmla="*/ 0 h 528"/>
              <a:gd name="T4" fmla="*/ 5760 w 5760"/>
              <a:gd name="T5" fmla="*/ 528 h 528"/>
              <a:gd name="T6" fmla="*/ 48 w 5760"/>
              <a:gd name="T7" fmla="*/ 0 h 528"/>
              <a:gd name="T8" fmla="*/ 0 60000 65536"/>
              <a:gd name="T9" fmla="*/ 0 60000 65536"/>
              <a:gd name="T10" fmla="*/ 0 60000 65536"/>
              <a:gd name="T11" fmla="*/ 0 60000 65536"/>
              <a:gd name="T12" fmla="*/ 0 w 5760"/>
              <a:gd name="T13" fmla="*/ 0 h 528"/>
              <a:gd name="T14" fmla="*/ 5760 w 5760"/>
              <a:gd name="T15" fmla="*/ 528 h 5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rgbClr val="FF8C0E"/>
          </a:solidFill>
          <a:ln>
            <a:noFill/>
          </a:ln>
          <a:extLst>
            <a:ext uri="{91240B29-F687-4F45-9708-019B960494DF}">
              <a14:hiddenLine xmlns:a14="http://schemas.microsoft.com/office/drawing/2010/main" w="9525" cap="flat" cmpd="sng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endParaRPr lang="cs-CZ" smtClean="0">
              <a:solidFill>
                <a:prstClr val="black"/>
              </a:solidFill>
            </a:endParaRPr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079" name="Zástupný symbol pro text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fld id="{E696173D-A23B-4064-A535-8BD24949CFBA}" type="datetimeFigureOut">
              <a:rPr lang="cs-CZ"/>
              <a:pPr>
                <a:defRPr/>
              </a:pPr>
              <a:t>4.1.2018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prstClr val="black"/>
                </a:solidFill>
                <a:latin typeface="Lucida Sans Unicode"/>
              </a:defRPr>
            </a:lvl1pPr>
            <a:extLst/>
          </a:lstStyle>
          <a:p>
            <a:pPr>
              <a:defRPr/>
            </a:pPr>
            <a:fld id="{FE17FC36-5625-4883-AA51-280CD0248F8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9177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dnadpis 6"/>
          <p:cNvSpPr txBox="1">
            <a:spLocks/>
          </p:cNvSpPr>
          <p:nvPr/>
        </p:nvSpPr>
        <p:spPr>
          <a:xfrm>
            <a:off x="1331641" y="260648"/>
            <a:ext cx="6480720" cy="1296143"/>
          </a:xfrm>
          <a:prstGeom prst="rect">
            <a:avLst/>
          </a:prstGeom>
          <a:solidFill>
            <a:schemeClr val="bg1"/>
          </a:solidFill>
          <a:effectLst>
            <a:glow rad="127000">
              <a:schemeClr val="bg1"/>
            </a:glow>
            <a:outerShdw blurRad="50800" dist="50800" dir="5400000" algn="ctr" rotWithShape="0">
              <a:schemeClr val="bg1"/>
            </a:outerShdw>
            <a:reflection stA="63000" endPos="0" dir="5400000" sy="-100000" algn="bl" rotWithShape="0"/>
          </a:effectLst>
        </p:spPr>
        <p:txBody>
          <a:bodyPr lIns="45720" rIns="45720">
            <a:normAutofit/>
          </a:bodyPr>
          <a:lstStyle>
            <a:lvl1pPr marL="0" marR="64008" indent="0" algn="r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None/>
              <a:defRPr kumimoji="0" sz="27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None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None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None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l" fontAlgn="auto">
              <a:buClr>
                <a:srgbClr val="4F81BD"/>
              </a:buClr>
              <a:defRPr/>
            </a:pPr>
            <a:endParaRPr lang="cs-CZ" sz="2000" b="1" dirty="0">
              <a:solidFill>
                <a:srgbClr val="1F497D"/>
              </a:solidFill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59632" y="1844824"/>
            <a:ext cx="6624736" cy="1012672"/>
          </a:xfrm>
        </p:spPr>
        <p:txBody>
          <a:bodyPr>
            <a:normAutofit fontScale="90000"/>
          </a:bodyPr>
          <a:lstStyle/>
          <a:p>
            <a:pPr algn="ctr" fontAlgn="auto">
              <a:lnSpc>
                <a:spcPct val="150000"/>
              </a:lnSpc>
              <a:spcAft>
                <a:spcPts val="0"/>
              </a:spcAft>
              <a:defRPr/>
            </a:pPr>
            <a:r>
              <a:rPr lang="cs-CZ" sz="3200" dirty="0" smtClean="0">
                <a:solidFill>
                  <a:srgbClr val="0D296F"/>
                </a:solidFill>
                <a:effectLst/>
              </a:rPr>
              <a:t>Anglicky v odborných předmětech</a:t>
            </a:r>
            <a:r>
              <a:rPr lang="cs-CZ" sz="3200" dirty="0" smtClean="0">
                <a:solidFill>
                  <a:srgbClr val="0D296F"/>
                </a:solidFill>
              </a:rPr>
              <a:t/>
            </a:r>
            <a:br>
              <a:rPr lang="cs-CZ" sz="3200" dirty="0" smtClean="0">
                <a:solidFill>
                  <a:srgbClr val="0D296F"/>
                </a:solidFill>
              </a:rPr>
            </a:br>
            <a:r>
              <a:rPr lang="cs-CZ" sz="2200" dirty="0" smtClean="0">
                <a:solidFill>
                  <a:srgbClr val="0D296F"/>
                </a:solidFill>
              </a:rPr>
              <a:t>"Support </a:t>
            </a:r>
            <a:r>
              <a:rPr lang="cs-CZ" sz="2200" dirty="0" err="1" smtClean="0">
                <a:solidFill>
                  <a:srgbClr val="0D296F"/>
                </a:solidFill>
              </a:rPr>
              <a:t>of</a:t>
            </a:r>
            <a:r>
              <a:rPr lang="cs-CZ" sz="2200" dirty="0" smtClean="0">
                <a:solidFill>
                  <a:srgbClr val="0D296F"/>
                </a:solidFill>
              </a:rPr>
              <a:t> </a:t>
            </a:r>
            <a:r>
              <a:rPr lang="cs-CZ" sz="2200" dirty="0" err="1" smtClean="0">
                <a:solidFill>
                  <a:srgbClr val="0D296F"/>
                </a:solidFill>
              </a:rPr>
              <a:t>teaching</a:t>
            </a:r>
            <a:r>
              <a:rPr lang="cs-CZ" sz="2200" dirty="0" smtClean="0">
                <a:solidFill>
                  <a:srgbClr val="0D296F"/>
                </a:solidFill>
              </a:rPr>
              <a:t> </a:t>
            </a:r>
            <a:r>
              <a:rPr lang="cs-CZ" sz="2200" dirty="0" err="1" smtClean="0">
                <a:solidFill>
                  <a:srgbClr val="0D296F"/>
                </a:solidFill>
              </a:rPr>
              <a:t>technical</a:t>
            </a:r>
            <a:r>
              <a:rPr lang="cs-CZ" sz="2200" dirty="0" smtClean="0">
                <a:solidFill>
                  <a:srgbClr val="0D296F"/>
                </a:solidFill>
              </a:rPr>
              <a:t> </a:t>
            </a:r>
            <a:r>
              <a:rPr lang="cs-CZ" sz="2200" dirty="0" err="1" smtClean="0">
                <a:solidFill>
                  <a:srgbClr val="0D296F"/>
                </a:solidFill>
              </a:rPr>
              <a:t>subjects</a:t>
            </a:r>
            <a:r>
              <a:rPr lang="cs-CZ" sz="2200" dirty="0" smtClean="0">
                <a:solidFill>
                  <a:srgbClr val="0D296F"/>
                </a:solidFill>
              </a:rPr>
              <a:t> in </a:t>
            </a:r>
            <a:r>
              <a:rPr lang="cs-CZ" sz="2200" dirty="0" err="1" smtClean="0">
                <a:solidFill>
                  <a:srgbClr val="0D296F"/>
                </a:solidFill>
              </a:rPr>
              <a:t>English</a:t>
            </a:r>
            <a:r>
              <a:rPr lang="cs-CZ" sz="2200" dirty="0" smtClean="0">
                <a:solidFill>
                  <a:srgbClr val="0D296F"/>
                </a:solidFill>
              </a:rPr>
              <a:t>“</a:t>
            </a:r>
            <a:endParaRPr lang="cs-CZ" sz="2200" dirty="0">
              <a:solidFill>
                <a:srgbClr val="0D296F"/>
              </a:solidFill>
            </a:endParaRPr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>
          <a:xfrm>
            <a:off x="827088" y="3213100"/>
            <a:ext cx="7772400" cy="1800225"/>
          </a:xfrm>
        </p:spPr>
        <p:txBody>
          <a:bodyPr>
            <a:normAutofit/>
          </a:bodyPr>
          <a:lstStyle/>
          <a:p>
            <a:pPr marR="0" algn="l">
              <a:lnSpc>
                <a:spcPct val="90000"/>
              </a:lnSpc>
            </a:pPr>
            <a:r>
              <a:rPr lang="cs-CZ" sz="1600" b="1" smtClean="0">
                <a:solidFill>
                  <a:srgbClr val="0D296F"/>
                </a:solidFill>
              </a:rPr>
              <a:t>Výukový program:  Mechanik - elektrotechnik</a:t>
            </a:r>
          </a:p>
          <a:p>
            <a:pPr marR="0" algn="l">
              <a:lnSpc>
                <a:spcPct val="90000"/>
              </a:lnSpc>
            </a:pPr>
            <a:endParaRPr lang="cs-CZ" sz="1600" b="1" smtClean="0">
              <a:solidFill>
                <a:srgbClr val="0D296F"/>
              </a:solidFill>
            </a:endParaRPr>
          </a:p>
          <a:p>
            <a:pPr marR="0" algn="l">
              <a:lnSpc>
                <a:spcPct val="90000"/>
              </a:lnSpc>
            </a:pPr>
            <a:r>
              <a:rPr lang="cs-CZ" sz="1600" b="1" smtClean="0">
                <a:solidFill>
                  <a:srgbClr val="0D296F"/>
                </a:solidFill>
              </a:rPr>
              <a:t>Název programu: 	Číslicová technika - mikroprocesory</a:t>
            </a:r>
          </a:p>
          <a:p>
            <a:pPr marR="0" algn="l">
              <a:lnSpc>
                <a:spcPct val="90000"/>
              </a:lnSpc>
            </a:pPr>
            <a:r>
              <a:rPr lang="cs-CZ" sz="1600" b="1" smtClean="0">
                <a:solidFill>
                  <a:srgbClr val="0D296F"/>
                </a:solidFill>
              </a:rPr>
              <a:t>		III.ročník, Mikrořadiče</a:t>
            </a:r>
          </a:p>
          <a:p>
            <a:pPr marR="0" algn="l">
              <a:lnSpc>
                <a:spcPct val="90000"/>
              </a:lnSpc>
            </a:pPr>
            <a:r>
              <a:rPr lang="cs-CZ" sz="1600" b="1" smtClean="0">
                <a:solidFill>
                  <a:srgbClr val="0D296F"/>
                </a:solidFill>
              </a:rPr>
              <a:t>		</a:t>
            </a:r>
          </a:p>
          <a:p>
            <a:pPr marR="0" algn="l">
              <a:lnSpc>
                <a:spcPct val="90000"/>
              </a:lnSpc>
            </a:pPr>
            <a:r>
              <a:rPr lang="cs-CZ" sz="1600" b="1" smtClean="0">
                <a:solidFill>
                  <a:srgbClr val="0D296F"/>
                </a:solidFill>
              </a:rPr>
              <a:t>Vypracoval</a:t>
            </a:r>
            <a:r>
              <a:rPr lang="cs-CZ" sz="2000" b="1" smtClean="0">
                <a:solidFill>
                  <a:srgbClr val="0D296F"/>
                </a:solidFill>
              </a:rPr>
              <a:t>: </a:t>
            </a:r>
            <a:r>
              <a:rPr lang="cs-CZ" sz="1800" b="1" smtClean="0">
                <a:solidFill>
                  <a:srgbClr val="0D296F"/>
                </a:solidFill>
              </a:rPr>
              <a:t>Vlastimil Vlček</a:t>
            </a:r>
          </a:p>
        </p:txBody>
      </p:sp>
      <p:pic>
        <p:nvPicPr>
          <p:cNvPr id="14341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479425"/>
            <a:ext cx="5835650" cy="950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2" name="Obdélník 5"/>
          <p:cNvSpPr>
            <a:spLocks noChangeArrowheads="1"/>
          </p:cNvSpPr>
          <p:nvPr/>
        </p:nvSpPr>
        <p:spPr bwMode="auto">
          <a:xfrm>
            <a:off x="395288" y="5876925"/>
            <a:ext cx="7848600" cy="73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cs-CZ" sz="1400" b="1">
                <a:solidFill>
                  <a:srgbClr val="FFFFFF"/>
                </a:solidFill>
                <a:latin typeface="Lucida Sans Unicode" pitchFamily="34" charset="0"/>
              </a:rPr>
              <a:t>Projekt Anglicky v odborných předmětech, CZ.1.07/1.3.09/04.0002</a:t>
            </a:r>
          </a:p>
          <a:p>
            <a:pPr algn="ctr">
              <a:lnSpc>
                <a:spcPct val="150000"/>
              </a:lnSpc>
            </a:pPr>
            <a:r>
              <a:rPr lang="cs-CZ" sz="1400" b="1">
                <a:solidFill>
                  <a:srgbClr val="FFFFFF"/>
                </a:solidFill>
                <a:latin typeface="Lucida Sans Unicode" pitchFamily="34" charset="0"/>
              </a:rPr>
              <a:t>je spolufinancován Evropským sociálním fondem a státním rozpočtem České republiky.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481138"/>
            <a:ext cx="8229600" cy="3387725"/>
          </a:xfrm>
        </p:spPr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1400" smtClean="0"/>
              <a:t>Datasheet Microchip PIC16F882/883/884/886/887 DS41291E (http://www.microchip.com)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1400" smtClean="0"/>
              <a:t>Jiří Hrbáček: Mikrořadiče PIC16CXX a vývojový kit PICSTART (BEN – technická literatura, Praha 2001 3. dotisk 4. vydání) 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cs-CZ" sz="1400" smtClean="0"/>
              <a:t>Jiří Hrbáček: Komunikace mikrokontroléru s okolím  1 (</a:t>
            </a:r>
            <a:r>
              <a:rPr lang="cs-CZ" sz="1400"/>
              <a:t>(BEN – technická literatura, </a:t>
            </a:r>
            <a:r>
              <a:rPr lang="cs-CZ" sz="1400" smtClean="0"/>
              <a:t>Praha 2002)</a:t>
            </a:r>
            <a:endParaRPr lang="cs-CZ" sz="1400" dirty="0"/>
          </a:p>
          <a:p>
            <a:pPr marL="109728" indent="0" fontAlgn="auto">
              <a:spcAft>
                <a:spcPts val="0"/>
              </a:spcAft>
              <a:buFont typeface="Wingdings 3"/>
              <a:buNone/>
              <a:defRPr/>
            </a:pPr>
            <a:endParaRPr lang="cs-CZ" sz="1400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sz="3200" dirty="0">
                <a:solidFill>
                  <a:srgbClr val="0D296F"/>
                </a:solidFill>
              </a:rPr>
              <a:t>Použitá </a:t>
            </a:r>
            <a:r>
              <a:rPr lang="cs-CZ" sz="3200" dirty="0" smtClean="0">
                <a:solidFill>
                  <a:srgbClr val="0D296F"/>
                </a:solidFill>
              </a:rPr>
              <a:t>literatura</a:t>
            </a:r>
            <a:endParaRPr lang="cs-CZ" sz="3200" dirty="0">
              <a:solidFill>
                <a:srgbClr val="0D296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140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PORTY z hlediska programátora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966358"/>
            <a:ext cx="8229600" cy="2159805"/>
          </a:xfrm>
        </p:spPr>
        <p:txBody>
          <a:bodyPr/>
          <a:lstStyle/>
          <a:p>
            <a:r>
              <a:rPr lang="cs-CZ" sz="1800" smtClean="0"/>
              <a:t>Slouží ke komunikaci mikrořadiče s okolím (jediné piny, vyvedené z pouzdra, kromě napájení a obvodu oscilátoru)</a:t>
            </a:r>
          </a:p>
          <a:p>
            <a:r>
              <a:rPr lang="cs-CZ" sz="1800" smtClean="0"/>
              <a:t>Jsou namapovány do adresního prostoru datové paměti (patří mezi Speciální funkční registry – viz seznam SFR)</a:t>
            </a:r>
          </a:p>
          <a:p>
            <a:r>
              <a:rPr lang="cs-CZ" sz="1800" smtClean="0"/>
              <a:t>Směr toku dat porty je softwarově programovatelný a to na úrovni jednotlivých bitů portu.</a:t>
            </a:r>
          </a:p>
          <a:p>
            <a:r>
              <a:rPr lang="cs-CZ" sz="1800" smtClean="0"/>
              <a:t>Bit RE3 lze použít pouze jako vstup (standardně MCLR)!</a:t>
            </a:r>
            <a:endParaRPr lang="cs-CZ" sz="180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422146" y="-1076397"/>
            <a:ext cx="2182626" cy="7720631"/>
          </a:xfrm>
          <a:prstGeom prst="rect">
            <a:avLst/>
          </a:prstGeom>
          <a:scene3d>
            <a:camera prst="orthographicFront">
              <a:rot lat="0" lon="0" rev="0"/>
            </a:camera>
            <a:lightRig rig="threePt" dir="t"/>
          </a:scene3d>
        </p:spPr>
      </p:pic>
    </p:spTree>
    <p:extLst>
      <p:ext uri="{BB962C8B-B14F-4D97-AF65-F5344CB8AC3E}">
        <p14:creationId xmlns:p14="http://schemas.microsoft.com/office/powerpoint/2010/main" val="1597920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3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731" y="911225"/>
            <a:ext cx="4602162" cy="575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5459579" y="1097375"/>
            <a:ext cx="3363788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cs-CZ" smtClean="0"/>
              <a:t>Ukázka tabulky (datasheet PIC16F883), popisující funkci pinů jednotlivých portů.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Všechny piny (s výjimkou pinů 8,19, 20) </a:t>
            </a:r>
            <a:r>
              <a:rPr lang="cs-CZ"/>
              <a:t>mohou být využity jako běžné digitální I/O </a:t>
            </a:r>
            <a:r>
              <a:rPr lang="cs-CZ" smtClean="0"/>
              <a:t>linky nebo </a:t>
            </a:r>
            <a:r>
              <a:rPr lang="cs-CZ"/>
              <a:t>mohou mít jinou </a:t>
            </a:r>
            <a:r>
              <a:rPr lang="cs-CZ" smtClean="0"/>
              <a:t>funkci – viz tabulka.</a:t>
            </a:r>
          </a:p>
          <a:p>
            <a:pPr eaLnBrk="1" hangingPunct="1"/>
            <a:r>
              <a:rPr lang="cs-CZ" smtClean="0"/>
              <a:t>Funkce pinů je softwarově volitelná, a to i při běhu programu.</a:t>
            </a:r>
          </a:p>
          <a:p>
            <a:pPr eaLnBrk="1" hangingPunct="1"/>
            <a:endParaRPr lang="cs-CZ" smtClean="0"/>
          </a:p>
          <a:p>
            <a:pPr eaLnBrk="1" hangingPunct="1"/>
            <a:r>
              <a:rPr lang="cs-CZ" smtClean="0"/>
              <a:t>Piny 8,19, </a:t>
            </a:r>
            <a:r>
              <a:rPr lang="cs-CZ"/>
              <a:t>20 jsou napájecí. </a:t>
            </a:r>
            <a:endParaRPr lang="cs-CZ" smtClean="0"/>
          </a:p>
          <a:p>
            <a:pPr eaLnBrk="1" hangingPunct="1"/>
            <a:r>
              <a:rPr lang="cs-CZ" smtClean="0"/>
              <a:t>Pin RA3 je pouze vstupní!</a:t>
            </a:r>
            <a:endParaRPr lang="cs-CZ"/>
          </a:p>
          <a:p>
            <a:pPr eaLnBrk="1" hangingPunct="1"/>
            <a:endParaRPr lang="cs-CZ"/>
          </a:p>
          <a:p>
            <a:pPr eaLnBrk="1" hangingPunct="1"/>
            <a:r>
              <a:rPr lang="cs-CZ" smtClean="0"/>
              <a:t>Směr </a:t>
            </a:r>
            <a:r>
              <a:rPr lang="cs-CZ"/>
              <a:t>toku dat </a:t>
            </a:r>
            <a:r>
              <a:rPr lang="cs-CZ" smtClean="0"/>
              <a:t>se určuje zápisem do </a:t>
            </a:r>
            <a:r>
              <a:rPr lang="cs-CZ"/>
              <a:t>registrů </a:t>
            </a:r>
            <a:r>
              <a:rPr lang="cs-CZ" smtClean="0"/>
              <a:t>TRIS</a:t>
            </a:r>
            <a:r>
              <a:rPr lang="cs-CZ"/>
              <a:t>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87653"/>
            <a:ext cx="8229600" cy="523220"/>
          </a:xfrm>
        </p:spPr>
        <p:txBody>
          <a:bodyPr/>
          <a:lstStyle/>
          <a:p>
            <a:r>
              <a:rPr lang="cs-CZ">
                <a:solidFill>
                  <a:srgbClr val="0000FF"/>
                </a:solidFill>
              </a:rPr>
              <a:t>PORTY </a:t>
            </a:r>
            <a:r>
              <a:rPr lang="cs-CZ" smtClean="0">
                <a:solidFill>
                  <a:srgbClr val="0000FF"/>
                </a:solidFill>
              </a:rPr>
              <a:t>PIC16F883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1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938" y="1461403"/>
            <a:ext cx="443865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52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463" y="3501340"/>
            <a:ext cx="4429125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5999510" y="2007119"/>
            <a:ext cx="27313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I = INPUT (data dovnitř)</a:t>
            </a:r>
          </a:p>
          <a:p>
            <a:r>
              <a:rPr lang="cs-CZ" smtClean="0"/>
              <a:t>O = OUTPUT (data ven)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5999511" y="3930649"/>
            <a:ext cx="273132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smtClean="0"/>
              <a:t>Pomůcka pro zapamatování:</a:t>
            </a:r>
          </a:p>
          <a:p>
            <a:endParaRPr lang="cs-CZ" sz="800" smtClean="0"/>
          </a:p>
          <a:p>
            <a:r>
              <a:rPr lang="cs-CZ" smtClean="0"/>
              <a:t>1 = I = INPUT</a:t>
            </a:r>
          </a:p>
          <a:p>
            <a:r>
              <a:rPr lang="cs-CZ" smtClean="0"/>
              <a:t>0 = O = OUTPUT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950026" y="5409220"/>
            <a:ext cx="72439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mtClean="0"/>
              <a:t>Směr toku dat je možno nastavit pro každý pin portu zvlášť, a to kdykoliv, i v probíhajícím programu. </a:t>
            </a:r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>
          <a:xfrm>
            <a:off x="457200" y="584528"/>
            <a:ext cx="8229600" cy="523220"/>
          </a:xfrm>
        </p:spPr>
        <p:txBody>
          <a:bodyPr/>
          <a:lstStyle/>
          <a:p>
            <a:r>
              <a:rPr lang="cs-CZ">
                <a:solidFill>
                  <a:srgbClr val="0000FF"/>
                </a:solidFill>
              </a:rPr>
              <a:t>Nastavení směru toku dat </a:t>
            </a:r>
            <a:r>
              <a:rPr lang="cs-CZ" smtClean="0">
                <a:solidFill>
                  <a:srgbClr val="0000FF"/>
                </a:solidFill>
              </a:rPr>
              <a:t>porty - registry </a:t>
            </a:r>
            <a:r>
              <a:rPr lang="cs-CZ">
                <a:solidFill>
                  <a:srgbClr val="0000FF"/>
                </a:solidFill>
              </a:rPr>
              <a:t>TRIS</a:t>
            </a: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Porty – blokové schéma</a:t>
            </a:r>
            <a:endParaRPr lang="cs-CZ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5648" y="1440000"/>
            <a:ext cx="3146346" cy="4104235"/>
          </a:xfrm>
          <a:prstGeom prst="rect">
            <a:avLst/>
          </a:prstGeom>
        </p:spPr>
      </p:pic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808" y="1440000"/>
            <a:ext cx="3583359" cy="4152900"/>
          </a:xfrm>
        </p:spPr>
      </p:pic>
      <p:sp>
        <p:nvSpPr>
          <p:cNvPr id="8" name="TextovéPole 7"/>
          <p:cNvSpPr txBox="1"/>
          <p:nvPr/>
        </p:nvSpPr>
        <p:spPr>
          <a:xfrm>
            <a:off x="836585" y="5637830"/>
            <a:ext cx="715579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 smtClean="0"/>
              <a:t>Klopné obvody typu D tvoří tzv. výstupní „</a:t>
            </a:r>
            <a:r>
              <a:rPr lang="cs-CZ" sz="1600" dirty="0" err="1" smtClean="0"/>
              <a:t>latch</a:t>
            </a:r>
            <a:r>
              <a:rPr lang="cs-CZ" sz="1600" dirty="0" smtClean="0"/>
              <a:t>“ registr.  Data</a:t>
            </a:r>
            <a:r>
              <a:rPr lang="cs-CZ" sz="1600" dirty="0" smtClean="0"/>
              <a:t>, </a:t>
            </a:r>
            <a:r>
              <a:rPr lang="cs-CZ" sz="1600" dirty="0" smtClean="0"/>
              <a:t>zapsaná z datové sběrnice,  jsou na I/O pin  uvolněna teprve otevřením hradla, řízeného výstupem registru TRIS.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486789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Inicializace portů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4664115"/>
          </a:xfrm>
        </p:spPr>
        <p:txBody>
          <a:bodyPr/>
          <a:lstStyle/>
          <a:p>
            <a:pPr marL="0" indent="0">
              <a:buNone/>
            </a:pPr>
            <a:r>
              <a:rPr lang="cs-CZ" sz="2400" smtClean="0"/>
              <a:t>Inicializace portů se  provádí na začátku programu:</a:t>
            </a:r>
          </a:p>
          <a:p>
            <a:r>
              <a:rPr lang="cs-CZ" sz="2400" smtClean="0"/>
              <a:t>Nastavení typu portu (analogový nebo digitální)</a:t>
            </a:r>
          </a:p>
          <a:p>
            <a:r>
              <a:rPr lang="cs-CZ" sz="2400" smtClean="0"/>
              <a:t>Nastavení směru toku dat jednotlivých bitů portu</a:t>
            </a:r>
          </a:p>
          <a:p>
            <a:endParaRPr lang="cs-CZ" sz="2400"/>
          </a:p>
          <a:p>
            <a:r>
              <a:rPr lang="cs-CZ" sz="1800" smtClean="0"/>
              <a:t>Příklad programu v assembleru pro inicializaci portu A:</a:t>
            </a:r>
          </a:p>
          <a:p>
            <a:endParaRPr lang="cs-CZ" sz="800" smtClean="0"/>
          </a:p>
          <a:p>
            <a:pPr marL="0" indent="0">
              <a:buNone/>
            </a:pPr>
            <a:r>
              <a:rPr lang="cs-CZ" sz="1600" smtClean="0">
                <a:latin typeface="Courier New" pitchFamily="49" charset="0"/>
                <a:cs typeface="Courier New" pitchFamily="49" charset="0"/>
              </a:rPr>
              <a:t>BANKSEL	ANSEL			;vypnutí analogových periferií =</a:t>
            </a:r>
            <a:r>
              <a:rPr lang="en-US" sz="1600" smtClean="0">
                <a:latin typeface="Courier New" pitchFamily="49" charset="0"/>
                <a:cs typeface="Courier New" pitchFamily="49" charset="0"/>
              </a:rPr>
              <a:t>&gt;</a:t>
            </a:r>
            <a:endParaRPr lang="cs-CZ" sz="160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cs-CZ" sz="1600" smtClean="0">
                <a:latin typeface="Courier New" pitchFamily="49" charset="0"/>
                <a:cs typeface="Courier New" pitchFamily="49" charset="0"/>
              </a:rPr>
              <a:t>CLRF		ANSEL		;všechny porty = digital I/O</a:t>
            </a:r>
          </a:p>
          <a:p>
            <a:pPr marL="0" indent="0">
              <a:buNone/>
            </a:pPr>
            <a:r>
              <a:rPr lang="cs-CZ" sz="1600" smtClean="0">
                <a:latin typeface="Courier New" pitchFamily="49" charset="0"/>
                <a:cs typeface="Courier New" pitchFamily="49" charset="0"/>
              </a:rPr>
              <a:t>CLRF		ANSELH </a:t>
            </a:r>
          </a:p>
          <a:p>
            <a:pPr marL="0" indent="0">
              <a:buNone/>
            </a:pPr>
            <a:r>
              <a:rPr lang="cs-CZ" sz="1600" smtClean="0">
                <a:latin typeface="Courier New" pitchFamily="49" charset="0"/>
                <a:cs typeface="Courier New" pitchFamily="49" charset="0"/>
              </a:rPr>
              <a:t>BANKSEL	</a:t>
            </a:r>
            <a:r>
              <a:rPr lang="en-US" sz="1600" smtClean="0">
                <a:latin typeface="Courier New" pitchFamily="49" charset="0"/>
                <a:cs typeface="Courier New" pitchFamily="49" charset="0"/>
              </a:rPr>
              <a:t>TRIS</a:t>
            </a:r>
            <a:r>
              <a:rPr lang="cs-CZ" sz="1600" smtClean="0">
                <a:latin typeface="Courier New" pitchFamily="49" charset="0"/>
                <a:cs typeface="Courier New" pitchFamily="49" charset="0"/>
              </a:rPr>
              <a:t>A			;nastavení směru toku dat portu A:</a:t>
            </a:r>
          </a:p>
          <a:p>
            <a:pPr marL="0" indent="0">
              <a:buNone/>
            </a:pPr>
            <a:r>
              <a:rPr lang="cs-CZ" sz="1600" smtClean="0">
                <a:latin typeface="Courier New" pitchFamily="49" charset="0"/>
                <a:cs typeface="Courier New" pitchFamily="49" charset="0"/>
              </a:rPr>
              <a:t>MOVLW		B</a:t>
            </a:r>
            <a:r>
              <a:rPr lang="en-US" sz="1600" smtClean="0">
                <a:latin typeface="Courier New" pitchFamily="49" charset="0"/>
                <a:cs typeface="Courier New" pitchFamily="49" charset="0"/>
              </a:rPr>
              <a:t>’00001111’</a:t>
            </a:r>
            <a:r>
              <a:rPr lang="cs-CZ" sz="1600" smtClean="0">
                <a:latin typeface="Courier New" pitchFamily="49" charset="0"/>
                <a:cs typeface="Courier New" pitchFamily="49" charset="0"/>
              </a:rPr>
              <a:t>	;RA </a:t>
            </a:r>
            <a:r>
              <a:rPr lang="en-US" sz="160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cs-CZ" sz="1600" smtClean="0">
                <a:latin typeface="Courier New" pitchFamily="49" charset="0"/>
                <a:cs typeface="Courier New" pitchFamily="49" charset="0"/>
              </a:rPr>
              <a:t>7:4</a:t>
            </a:r>
            <a:r>
              <a:rPr lang="en-US" sz="1600" smtClean="0">
                <a:latin typeface="Courier New" pitchFamily="49" charset="0"/>
                <a:cs typeface="Courier New" pitchFamily="49" charset="0"/>
              </a:rPr>
              <a:t>&gt;</a:t>
            </a:r>
            <a:r>
              <a:rPr lang="cs-CZ" sz="1600" smtClean="0">
                <a:latin typeface="Courier New" pitchFamily="49" charset="0"/>
                <a:cs typeface="Courier New" pitchFamily="49" charset="0"/>
              </a:rPr>
              <a:t> = výstup,</a:t>
            </a:r>
            <a:r>
              <a:rPr lang="en-US" sz="1600" smtClean="0"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r>
              <a:rPr lang="en-US" sz="1600" smtClean="0">
                <a:latin typeface="Courier New" pitchFamily="49" charset="0"/>
                <a:cs typeface="Courier New" pitchFamily="49" charset="0"/>
              </a:rPr>
              <a:t>MOVWF		TRISA</a:t>
            </a:r>
            <a:r>
              <a:rPr lang="cs-CZ" sz="1600" smtClean="0">
                <a:latin typeface="Courier New" pitchFamily="49" charset="0"/>
                <a:cs typeface="Courier New" pitchFamily="49" charset="0"/>
              </a:rPr>
              <a:t>		;RA </a:t>
            </a:r>
            <a:r>
              <a:rPr lang="en-US" sz="160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cs-CZ" sz="1600" smtClean="0">
                <a:latin typeface="Courier New" pitchFamily="49" charset="0"/>
                <a:cs typeface="Courier New" pitchFamily="49" charset="0"/>
              </a:rPr>
              <a:t>3:0</a:t>
            </a:r>
            <a:r>
              <a:rPr lang="en-US" sz="1600" smtClean="0">
                <a:latin typeface="Courier New" pitchFamily="49" charset="0"/>
                <a:cs typeface="Courier New" pitchFamily="49" charset="0"/>
              </a:rPr>
              <a:t>&gt;</a:t>
            </a:r>
            <a:r>
              <a:rPr lang="cs-CZ" sz="1600" smtClean="0">
                <a:latin typeface="Courier New" pitchFamily="49" charset="0"/>
                <a:cs typeface="Courier New" pitchFamily="49" charset="0"/>
              </a:rPr>
              <a:t> = vstup</a:t>
            </a:r>
            <a:endParaRPr lang="en-US" sz="160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smtClean="0">
                <a:latin typeface="Courier New" pitchFamily="49" charset="0"/>
                <a:cs typeface="Courier New" pitchFamily="49" charset="0"/>
              </a:rPr>
              <a:t>BANKSEL	PORTA</a:t>
            </a:r>
            <a:r>
              <a:rPr lang="cs-CZ" sz="1600" smtClean="0">
                <a:latin typeface="Courier New" pitchFamily="49" charset="0"/>
                <a:cs typeface="Courier New" pitchFamily="49" charset="0"/>
              </a:rPr>
              <a:t>			;nastavení banky 0 - práce s </a:t>
            </a:r>
            <a:r>
              <a:rPr lang="cs-CZ" sz="1600">
                <a:latin typeface="Courier New" pitchFamily="49" charset="0"/>
                <a:cs typeface="Courier New" pitchFamily="49" charset="0"/>
              </a:rPr>
              <a:t>porty</a:t>
            </a:r>
            <a:endParaRPr lang="cs-CZ" sz="160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132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Hlavní zásady pro práci s porty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</p:spPr>
        <p:txBody>
          <a:bodyPr/>
          <a:lstStyle/>
          <a:p>
            <a:pPr marL="0" indent="0">
              <a:buNone/>
            </a:pPr>
            <a:r>
              <a:rPr lang="cs-CZ" sz="2000"/>
              <a:t>O</a:t>
            </a:r>
            <a:r>
              <a:rPr lang="cs-CZ" sz="2000" smtClean="0"/>
              <a:t>šetření nezapojených vstupních pinů portů:</a:t>
            </a:r>
          </a:p>
          <a:p>
            <a:r>
              <a:rPr lang="cs-CZ" sz="2000" smtClean="0"/>
              <a:t>Hardwarově:</a:t>
            </a:r>
          </a:p>
          <a:p>
            <a:pPr lvl="1"/>
            <a:r>
              <a:rPr lang="cs-CZ" sz="2000" smtClean="0"/>
              <a:t>Připojením pinu na zemnicí potenciál</a:t>
            </a:r>
          </a:p>
          <a:p>
            <a:pPr lvl="1"/>
            <a:r>
              <a:rPr lang="cs-CZ" sz="2000" smtClean="0"/>
              <a:t>Připojením pinu přes rezistor na kladné napájecí napětí</a:t>
            </a:r>
            <a:endParaRPr lang="cs-CZ" sz="2000"/>
          </a:p>
          <a:p>
            <a:pPr lvl="1">
              <a:buFont typeface="Arial" pitchFamily="34" charset="0"/>
              <a:buChar char="•"/>
            </a:pPr>
            <a:endParaRPr lang="cs-CZ" sz="2000" smtClean="0"/>
          </a:p>
          <a:p>
            <a:pPr marL="400050"/>
            <a:r>
              <a:rPr lang="cs-CZ" sz="2000" smtClean="0"/>
              <a:t>Softwarově:</a:t>
            </a:r>
          </a:p>
          <a:p>
            <a:pPr marL="800100" lvl="1"/>
            <a:r>
              <a:rPr lang="cs-CZ" sz="2000" smtClean="0"/>
              <a:t> Nastavením pinu do výstupního režimu (pozor – pak jej není možno uzemnit!)</a:t>
            </a:r>
          </a:p>
          <a:p>
            <a:pPr marL="57150" indent="0">
              <a:buNone/>
            </a:pPr>
            <a:endParaRPr lang="cs-CZ" sz="2000" smtClean="0"/>
          </a:p>
          <a:p>
            <a:pPr marL="57150" indent="0">
              <a:buNone/>
            </a:pPr>
            <a:r>
              <a:rPr lang="cs-CZ" sz="2000" smtClean="0"/>
              <a:t>Ochrana proti proudovému  přetížení výstupních pinů:</a:t>
            </a:r>
          </a:p>
          <a:p>
            <a:pPr marL="400050"/>
            <a:r>
              <a:rPr lang="cs-CZ" sz="2000"/>
              <a:t>O</a:t>
            </a:r>
            <a:r>
              <a:rPr lang="cs-CZ" sz="2000" smtClean="0"/>
              <a:t>mezovacím rezistorem</a:t>
            </a:r>
          </a:p>
          <a:p>
            <a:pPr marL="400050"/>
            <a:r>
              <a:rPr lang="cs-CZ" sz="2000" smtClean="0"/>
              <a:t>Proudovým zesílením (spínací tranzistor)</a:t>
            </a:r>
          </a:p>
          <a:p>
            <a:pPr marL="400050"/>
            <a:r>
              <a:rPr lang="cs-CZ" sz="2000" smtClean="0"/>
              <a:t>Izolovaným oddělovacím prvkem (optočlen)</a:t>
            </a:r>
          </a:p>
          <a:p>
            <a:pPr marL="57150" indent="0">
              <a:buNone/>
            </a:pPr>
            <a:endParaRPr lang="cs-CZ" sz="2000"/>
          </a:p>
          <a:p>
            <a:pPr marL="514350" lvl="1" indent="0">
              <a:buNone/>
            </a:pPr>
            <a:endParaRPr lang="cs-CZ" sz="2000" smtClean="0"/>
          </a:p>
          <a:p>
            <a:pPr lvl="1"/>
            <a:endParaRPr lang="cs-CZ" sz="2000" smtClean="0"/>
          </a:p>
          <a:p>
            <a:pPr>
              <a:buFont typeface="Wingdings" pitchFamily="2" charset="2"/>
              <a:buChar char="Ø"/>
            </a:pPr>
            <a:endParaRPr lang="cs-CZ" sz="2000" smtClean="0"/>
          </a:p>
        </p:txBody>
      </p:sp>
    </p:spTree>
    <p:extLst>
      <p:ext uri="{BB962C8B-B14F-4D97-AF65-F5344CB8AC3E}">
        <p14:creationId xmlns:p14="http://schemas.microsoft.com/office/powerpoint/2010/main" val="374676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smtClean="0">
                <a:solidFill>
                  <a:srgbClr val="0000FF"/>
                </a:solidFill>
              </a:rPr>
              <a:t>Shrnutí učiva</a:t>
            </a:r>
            <a:endParaRPr lang="cs-CZ" sz="280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08820"/>
            <a:ext cx="8229600" cy="2817421"/>
          </a:xfrm>
        </p:spPr>
        <p:txBody>
          <a:bodyPr/>
          <a:lstStyle/>
          <a:p>
            <a:r>
              <a:rPr lang="cs-CZ" sz="2000" smtClean="0"/>
              <a:t>Jaká je úloha portů v mikrořadiči?</a:t>
            </a:r>
          </a:p>
          <a:p>
            <a:r>
              <a:rPr lang="cs-CZ" sz="2000" smtClean="0"/>
              <a:t>Kolik portů obsahuje mikrořadič PIC16F883 a jak jsou označeny?</a:t>
            </a:r>
          </a:p>
          <a:p>
            <a:r>
              <a:rPr lang="cs-CZ" sz="2000" smtClean="0"/>
              <a:t>Jaká je bitová šířka portu?</a:t>
            </a:r>
          </a:p>
          <a:p>
            <a:r>
              <a:rPr lang="cs-CZ" sz="2000" smtClean="0"/>
              <a:t>Je směr toku dat porty pevně určen vnitřním zapojením mikrořadiče?</a:t>
            </a:r>
          </a:p>
          <a:p>
            <a:r>
              <a:rPr lang="cs-CZ" sz="2000" smtClean="0"/>
              <a:t>Jsou všechny porty a jejich jednotlivé bity vždy a za všech okolností dostupné?</a:t>
            </a:r>
          </a:p>
          <a:p>
            <a:pPr marL="0" indent="0">
              <a:buNone/>
            </a:pPr>
            <a:endParaRPr lang="cs-CZ" sz="2000" smtClean="0"/>
          </a:p>
          <a:p>
            <a:endParaRPr lang="cs-CZ" sz="2000" smtClean="0"/>
          </a:p>
          <a:p>
            <a:endParaRPr lang="cs-CZ" sz="2000" smtClean="0"/>
          </a:p>
          <a:p>
            <a:endParaRPr lang="cs-CZ" sz="2000" smtClean="0"/>
          </a:p>
          <a:p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3896229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smtClean="0">
                <a:solidFill>
                  <a:srgbClr val="0000FF"/>
                </a:solidFill>
              </a:rPr>
              <a:t>Shrnutí učiva</a:t>
            </a:r>
            <a:endParaRPr lang="cs-CZ" sz="2800">
              <a:solidFill>
                <a:srgbClr val="0000FF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08820"/>
            <a:ext cx="8229600" cy="2817421"/>
          </a:xfrm>
        </p:spPr>
        <p:txBody>
          <a:bodyPr/>
          <a:lstStyle/>
          <a:p>
            <a:r>
              <a:rPr lang="cs-CZ" sz="2000" smtClean="0"/>
              <a:t>Jaká je úloha registrů TRIS?</a:t>
            </a:r>
          </a:p>
          <a:p>
            <a:r>
              <a:rPr lang="cs-CZ" sz="2000" smtClean="0"/>
              <a:t>Z jakých důvodů se provádí tzv. inicializace portů?</a:t>
            </a:r>
          </a:p>
          <a:p>
            <a:r>
              <a:rPr lang="cs-CZ" sz="2000" smtClean="0"/>
              <a:t>Je třeba nějak ošetřit nezapojené piny portu? Pokud ano, jak?</a:t>
            </a:r>
          </a:p>
          <a:p>
            <a:r>
              <a:rPr lang="cs-CZ" sz="2000" smtClean="0"/>
              <a:t>Z dokkumentace zjistěte maximální povolený proud jednoho pinu portu ve výstupním režimu a maximální povolený proud celého portu! Jaký důležitý poznatek z těchto informací vyplývá?</a:t>
            </a:r>
            <a:endParaRPr lang="cs-CZ" sz="2000"/>
          </a:p>
        </p:txBody>
      </p:sp>
    </p:spTree>
    <p:extLst>
      <p:ext uri="{BB962C8B-B14F-4D97-AF65-F5344CB8AC3E}">
        <p14:creationId xmlns:p14="http://schemas.microsoft.com/office/powerpoint/2010/main" val="132830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C_nadpis 1">
  <a:themeElements>
    <a:clrScheme name="1_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Shluk">
  <a:themeElements>
    <a:clrScheme name="Vlastní 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Vlastní 13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Vlastní 13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3.xml><?xml version="1.0" encoding="utf-8"?>
<a:themeOverride xmlns:a="http://schemas.openxmlformats.org/drawingml/2006/main">
  <a:clrScheme name="Vlastní 13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4.xml><?xml version="1.0" encoding="utf-8"?>
<a:themeOverride xmlns:a="http://schemas.openxmlformats.org/drawingml/2006/main">
  <a:clrScheme name="Vlastní 13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6575</TotalTime>
  <Words>531</Words>
  <Application>Microsoft Office PowerPoint</Application>
  <PresentationFormat>Předvádění na obrazovce (4:3)</PresentationFormat>
  <Paragraphs>81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3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PIC_nadpis 1</vt:lpstr>
      <vt:lpstr>Shluk</vt:lpstr>
      <vt:lpstr>1_Shluk</vt:lpstr>
      <vt:lpstr>Anglicky v odborných předmětech "Support of teaching technical subjects in English“</vt:lpstr>
      <vt:lpstr>PORTY z hlediska programátora</vt:lpstr>
      <vt:lpstr>PORTY PIC16F883</vt:lpstr>
      <vt:lpstr>Nastavení směru toku dat porty - registry TRIS</vt:lpstr>
      <vt:lpstr>Porty – blokové schéma</vt:lpstr>
      <vt:lpstr>Inicializace portů</vt:lpstr>
      <vt:lpstr>Hlavní zásady pro práci s porty</vt:lpstr>
      <vt:lpstr>Shrnutí učiva</vt:lpstr>
      <vt:lpstr>Shrnutí učiva</vt:lpstr>
      <vt:lpstr>Použitá literatura</vt:lpstr>
    </vt:vector>
  </TitlesOfParts>
  <Company>COP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PIC16F84A</dc:title>
  <dc:creator>ucitel</dc:creator>
  <cp:lastModifiedBy>JB</cp:lastModifiedBy>
  <cp:revision>272</cp:revision>
  <cp:lastPrinted>2011-10-27T08:21:50Z</cp:lastPrinted>
  <dcterms:created xsi:type="dcterms:W3CDTF">2005-11-21T13:24:02Z</dcterms:created>
  <dcterms:modified xsi:type="dcterms:W3CDTF">2018-01-04T07:27:37Z</dcterms:modified>
</cp:coreProperties>
</file>