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706" r:id="rId3"/>
  </p:sldMasterIdLst>
  <p:notesMasterIdLst>
    <p:notesMasterId r:id="rId16"/>
  </p:notesMasterIdLst>
  <p:sldIdLst>
    <p:sldId id="371" r:id="rId4"/>
    <p:sldId id="377" r:id="rId5"/>
    <p:sldId id="354" r:id="rId6"/>
    <p:sldId id="287" r:id="rId7"/>
    <p:sldId id="378" r:id="rId8"/>
    <p:sldId id="380" r:id="rId9"/>
    <p:sldId id="381" r:id="rId10"/>
    <p:sldId id="383" r:id="rId11"/>
    <p:sldId id="384" r:id="rId12"/>
    <p:sldId id="376" r:id="rId13"/>
    <p:sldId id="382" r:id="rId14"/>
    <p:sldId id="375" r:id="rId15"/>
  </p:sldIdLst>
  <p:sldSz cx="9144000" cy="6858000" type="screen4x3"/>
  <p:notesSz cx="6888163" cy="10020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3366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6" autoAdjust="0"/>
    <p:restoredTop sz="94638" autoAdjust="0"/>
  </p:normalViewPr>
  <p:slideViewPr>
    <p:cSldViewPr>
      <p:cViewPr varScale="1">
        <p:scale>
          <a:sx n="123" d="100"/>
          <a:sy n="123" d="100"/>
        </p:scale>
        <p:origin x="-6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792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4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B6E75844-99DA-4C5A-A0E5-F0137B0D77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62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028"/>
            <a:ext cx="7772400" cy="147042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BF60A-B076-458D-8553-F2A14768336D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6DE1F-C143-4F4E-BA31-2B735BF1AC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87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AB753-2362-454C-ABE6-45B80AF64225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A4D31-3827-417B-B411-D41CA7D742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86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5035"/>
            <a:ext cx="2057400" cy="5850731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5035"/>
            <a:ext cx="5969000" cy="585073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EB08F-CA14-429C-B70D-324B9F83500D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2C3F9-978E-493C-A669-4B09C0082C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36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/>
              <a:gdLst>
                <a:gd name="T0" fmla="*/ 4697 w 4697"/>
                <a:gd name="T1" fmla="*/ 0 h 367"/>
                <a:gd name="T2" fmla="*/ 4697 w 4697"/>
                <a:gd name="T3" fmla="*/ 367 h 367"/>
                <a:gd name="T4" fmla="*/ 0 w 4697"/>
                <a:gd name="T5" fmla="*/ 218 h 367"/>
                <a:gd name="T6" fmla="*/ 4697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C828396E-14A0-4F6A-B70B-3D7A34CEF70B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4F81BD">
                    <a:tint val="20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EF740437-3C49-4711-A7D4-E85B914B70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373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>
            <a:extLst/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588" y="6381750"/>
            <a:ext cx="1919287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4AD0847-F27C-4192-9468-2EE1D5EDDB4E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6100" y="6381750"/>
            <a:ext cx="2351088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dirty="0"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3F6900E-6596-4A09-9BD4-20059A882E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457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8417BD02-6A24-42A7-83AB-E25BE8EBF286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816A902-1C26-4ED0-922A-C0E2EE9A86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70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0D076648-5D79-40DA-8AB4-8EA41311E661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53DD24A-8648-493E-85E4-35B971351C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505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B47207B3-1E5A-42E6-869F-36C54A09294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FBBF81CD-105C-4212-884F-2D9E8006A8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346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44CE0543-5DC8-47B5-B197-F06574341E1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091A3CB3-03C4-47B1-B8AD-31C4DA8F70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930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6E047EA9-5279-46ED-A48D-CF66659B37E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EFD66EF4-A8C0-4334-8C5C-97B21841D2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637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B551FD13-FAA9-4D82-85BD-B52F06E99822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8A177691-7004-4344-861B-83F5F249EF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88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B6F99-B9E6-42F1-B595-98C4A9534E72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D0424-7837-4C45-8D04-2A6728A979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1979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FC7842A-49A2-4481-B29C-AEE7C01D0720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3465EB04-1308-4681-AA80-3172F523C6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928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AED1B501-8B06-4CF9-8192-044BA110C432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8ECC1EB-17AD-4061-9472-5D1F582626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512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7E15C921-8F75-482C-92F2-CCDCC98EA2EE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BCCCD89-1627-436C-A285-CCE7B7C099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2804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/>
              <a:gdLst>
                <a:gd name="T0" fmla="*/ 4697 w 4697"/>
                <a:gd name="T1" fmla="*/ 0 h 367"/>
                <a:gd name="T2" fmla="*/ 4697 w 4697"/>
                <a:gd name="T3" fmla="*/ 367 h 367"/>
                <a:gd name="T4" fmla="*/ 0 w 4697"/>
                <a:gd name="T5" fmla="*/ 218 h 367"/>
                <a:gd name="T6" fmla="*/ 4697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 smtClean="0">
                <a:solidFill>
                  <a:prstClr val="black"/>
                </a:solidFill>
              </a:endParaRPr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33B46F7C-744F-4BE5-9DF2-AB2ADB6FF65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4F81BD">
                    <a:tint val="20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4769D1A9-0E3A-4DAC-83A0-9A6377E6C8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2377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>
            <a:extLst/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588" y="6381750"/>
            <a:ext cx="1919287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1E56BFCA-B6CB-43B6-82EE-1C6A2783B4E2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6100" y="6381750"/>
            <a:ext cx="2351088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dirty="0"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FC43B981-4A67-4EAA-B9A7-ED8515D92D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4165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AA21CF78-C8D8-4361-8720-35243555244E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4135F6A-26A1-4EF0-829E-D61E8CE02D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055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2843873A-A0BB-41BE-8DD9-F380444E01A5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2A8A3B9D-402A-483A-B17F-BCAF7B3DFF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889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1E229277-C906-4971-9224-2941EAA3865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8AD0037B-8DAB-4B78-8E1D-F0AA10972D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292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AFDEA7FC-4B48-449E-BF2E-0F86643E9E0D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56F9D5F-ABED-48B9-A1A1-F7A0877ACD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100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E19E7A80-E5A2-44FE-87AA-75023316B576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460634E4-9395-4E3F-B9D6-A751F9FDAF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5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A02B6-81E3-48F1-A1E8-7656E3EDE26C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7C5B7-832A-4791-BB23-153C264F78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5201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71966C6-2FD7-47DF-AA84-BF52A9C9C771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F5C9036-E870-4CA5-8BE0-C3D4F1A123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279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 smtClean="0">
              <a:solidFill>
                <a:prstClr val="white"/>
              </a:solidFill>
            </a:endParaRPr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7EBD0D46-6430-473A-B9D1-2202ED27740C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50ABCB30-9566-4665-8582-37514E10D3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472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B5E0B3E-3916-4514-AFAC-CA9FFE035572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DF45A00-3195-4EA3-9E0A-C16E25B5BF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6918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13F73A0-383F-43B8-8E26-825341C9D16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DD9D7DA4-3761-4CDF-A80E-216EF045BD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82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8EA56-2FC8-49B9-A089-593C0A0578FA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E9525-4141-4A52-A15D-D78B17458A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92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7D453-B2F7-4430-ADF6-9C1F9396AEFD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A2DE7-365A-4286-B491-61A829FE9A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49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6D1ED-C28D-4C40-AB19-4A98131C2DED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35A1C-548B-468E-9541-306E996704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48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920A8-CA43-4B1E-A23D-A0E171DC8FE6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74617-AE58-4EFB-ADF8-6AD51186E1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19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071C6-8F10-42F4-B408-CD279648B617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8813-E5E9-42F7-B8D6-8B7D9BCC60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73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3FBDF-F480-4A29-904E-ED0C675D4F32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C5AB5-C48D-4911-B79E-D14CCF35F1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51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84528"/>
            <a:ext cx="82296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E1F35E0-B212-4357-A321-5A054573413E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AFC7AA1-C45A-45DF-98EB-D04B6486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55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037FFE48-F712-4D42-9CD4-21F525CB60E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3ECE80C5-8F1B-4CDD-B3D9-C4276FA98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</a:schemeClr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 smtClean="0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07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E696173D-A23B-4064-A535-8BD24949CFBA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FE17FC36-5625-4883-AA51-280CD0248F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17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6"/>
          <p:cNvSpPr txBox="1">
            <a:spLocks/>
          </p:cNvSpPr>
          <p:nvPr/>
        </p:nvSpPr>
        <p:spPr>
          <a:xfrm>
            <a:off x="1331641" y="260648"/>
            <a:ext cx="6480720" cy="1296143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bg1"/>
            </a:glow>
            <a:outerShdw blurRad="50800" dist="50800" dir="5400000" algn="ctr" rotWithShape="0">
              <a:schemeClr val="bg1"/>
            </a:outerShdw>
            <a:reflection stA="63000" endPos="0" dir="5400000" sy="-100000" algn="bl" rotWithShape="0"/>
          </a:effectLst>
        </p:spPr>
        <p:txBody>
          <a:bodyPr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 fontAlgn="auto">
              <a:buClr>
                <a:srgbClr val="4F81BD"/>
              </a:buClr>
              <a:defRPr/>
            </a:pPr>
            <a:endParaRPr lang="cs-CZ" sz="2000" b="1" dirty="0">
              <a:solidFill>
                <a:srgbClr val="1F497D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6624736" cy="1012672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0D296F"/>
                </a:solidFill>
                <a:effectLst/>
              </a:rPr>
              <a:t>Anglicky v odborných předmětech</a:t>
            </a:r>
            <a:r>
              <a:rPr lang="cs-CZ" sz="3200" dirty="0" smtClean="0">
                <a:solidFill>
                  <a:srgbClr val="0D296F"/>
                </a:solidFill>
              </a:rPr>
              <a:t/>
            </a:r>
            <a:br>
              <a:rPr lang="cs-CZ" sz="3200" dirty="0" smtClean="0">
                <a:solidFill>
                  <a:srgbClr val="0D296F"/>
                </a:solidFill>
              </a:rPr>
            </a:br>
            <a:r>
              <a:rPr lang="cs-CZ" sz="2200" dirty="0" smtClean="0">
                <a:solidFill>
                  <a:srgbClr val="0D296F"/>
                </a:solidFill>
              </a:rPr>
              <a:t>"Support </a:t>
            </a:r>
            <a:r>
              <a:rPr lang="cs-CZ" sz="2200" dirty="0" err="1" smtClean="0">
                <a:solidFill>
                  <a:srgbClr val="0D296F"/>
                </a:solidFill>
              </a:rPr>
              <a:t>of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teaching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technical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subjects</a:t>
            </a:r>
            <a:r>
              <a:rPr lang="cs-CZ" sz="2200" dirty="0" smtClean="0">
                <a:solidFill>
                  <a:srgbClr val="0D296F"/>
                </a:solidFill>
              </a:rPr>
              <a:t> in </a:t>
            </a:r>
            <a:r>
              <a:rPr lang="cs-CZ" sz="2200" dirty="0" err="1" smtClean="0">
                <a:solidFill>
                  <a:srgbClr val="0D296F"/>
                </a:solidFill>
              </a:rPr>
              <a:t>English</a:t>
            </a:r>
            <a:r>
              <a:rPr lang="cs-CZ" sz="2200" dirty="0" smtClean="0">
                <a:solidFill>
                  <a:srgbClr val="0D296F"/>
                </a:solidFill>
              </a:rPr>
              <a:t>“</a:t>
            </a:r>
            <a:endParaRPr lang="cs-CZ" sz="2200" dirty="0">
              <a:solidFill>
                <a:srgbClr val="0D296F"/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827088" y="3213100"/>
            <a:ext cx="7772400" cy="1800225"/>
          </a:xfrm>
        </p:spPr>
        <p:txBody>
          <a:bodyPr>
            <a:normAutofit/>
          </a:bodyPr>
          <a:lstStyle/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Výukový program:  Mechanik - elektrotechnik</a:t>
            </a:r>
          </a:p>
          <a:p>
            <a:pPr marR="0" algn="l">
              <a:lnSpc>
                <a:spcPct val="90000"/>
              </a:lnSpc>
            </a:pPr>
            <a:endParaRPr lang="cs-CZ" sz="1600" b="1" smtClean="0">
              <a:solidFill>
                <a:srgbClr val="0D296F"/>
              </a:solidFill>
            </a:endParaRP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Název programu: 	Číslicová technika - mikroprocesory</a:t>
            </a: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		III.ročník, Mikrořadiče</a:t>
            </a: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		</a:t>
            </a: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Vypracoval</a:t>
            </a:r>
            <a:r>
              <a:rPr lang="cs-CZ" sz="2000" b="1" smtClean="0">
                <a:solidFill>
                  <a:srgbClr val="0D296F"/>
                </a:solidFill>
              </a:rPr>
              <a:t>: </a:t>
            </a:r>
            <a:r>
              <a:rPr lang="cs-CZ" sz="1800" b="1" smtClean="0">
                <a:solidFill>
                  <a:srgbClr val="0D296F"/>
                </a:solidFill>
              </a:rPr>
              <a:t>Vlastimil Vlček</a:t>
            </a:r>
          </a:p>
        </p:txBody>
      </p:sp>
      <p:pic>
        <p:nvPicPr>
          <p:cNvPr id="14341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79425"/>
            <a:ext cx="58356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Obdélník 5"/>
          <p:cNvSpPr>
            <a:spLocks noChangeArrowheads="1"/>
          </p:cNvSpPr>
          <p:nvPr/>
        </p:nvSpPr>
        <p:spPr bwMode="auto">
          <a:xfrm>
            <a:off x="395288" y="5876925"/>
            <a:ext cx="78486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rgbClr val="FFFFFF"/>
                </a:solidFill>
                <a:latin typeface="Lucida Sans Unicode" pitchFamily="34" charset="0"/>
              </a:rPr>
              <a:t>Projekt Anglicky v odborných předmětech, CZ.1.07/1.3.09/04.0002</a:t>
            </a:r>
          </a:p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rgbClr val="FFFFFF"/>
                </a:solidFill>
                <a:latin typeface="Lucida Sans Unicode" pitchFamily="34" charset="0"/>
              </a:rPr>
              <a:t>je spolufinancován Evropským sociálním fondem a státním rozpočtem České republiky.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>
                <a:solidFill>
                  <a:srgbClr val="0000FF"/>
                </a:solidFill>
              </a:rPr>
              <a:t>Shrnutí učiva</a:t>
            </a:r>
            <a:endParaRPr lang="cs-CZ" sz="280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08820"/>
            <a:ext cx="8229600" cy="2817421"/>
          </a:xfrm>
        </p:spPr>
        <p:txBody>
          <a:bodyPr/>
          <a:lstStyle/>
          <a:p>
            <a:r>
              <a:rPr lang="cs-CZ" sz="2000" dirty="0" smtClean="0"/>
              <a:t>Jaké jsou výhody vyššího programovacího jazyka a kdy je naopak vhodnější použít assembler?</a:t>
            </a:r>
          </a:p>
          <a:p>
            <a:r>
              <a:rPr lang="cs-CZ" sz="2000" dirty="0" smtClean="0"/>
              <a:t>K čemu potřebujeme překladač?</a:t>
            </a:r>
          </a:p>
          <a:p>
            <a:r>
              <a:rPr lang="cs-CZ" sz="2000" dirty="0" smtClean="0"/>
              <a:t>V jakém formátu je přeložený zdrojový text?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9622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>
                <a:solidFill>
                  <a:srgbClr val="0000FF"/>
                </a:solidFill>
              </a:rPr>
              <a:t>Shrnutí učiva</a:t>
            </a:r>
            <a:endParaRPr lang="cs-CZ" sz="280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08820"/>
            <a:ext cx="8229600" cy="2817421"/>
          </a:xfrm>
        </p:spPr>
        <p:txBody>
          <a:bodyPr/>
          <a:lstStyle/>
          <a:p>
            <a:r>
              <a:rPr lang="cs-CZ" sz="2000" dirty="0" smtClean="0"/>
              <a:t>Z jakých důvodů se pro zápis zdrojového textu programu doporučuje používat specializované textové editory?</a:t>
            </a:r>
          </a:p>
          <a:p>
            <a:r>
              <a:rPr lang="cs-CZ" sz="2000" dirty="0" smtClean="0"/>
              <a:t>Jaké jsou hlavní zásady při psaní zdrojového textu programu?</a:t>
            </a:r>
          </a:p>
          <a:p>
            <a:r>
              <a:rPr lang="cs-CZ" sz="2000" dirty="0" smtClean="0"/>
              <a:t>Proč je nutno dodržovat doporučený formát zápisu zdrojového textu programu?</a:t>
            </a:r>
          </a:p>
        </p:txBody>
      </p:sp>
    </p:spTree>
    <p:extLst>
      <p:ext uri="{BB962C8B-B14F-4D97-AF65-F5344CB8AC3E}">
        <p14:creationId xmlns:p14="http://schemas.microsoft.com/office/powerpoint/2010/main" val="132830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3387725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dirty="0" err="1" smtClean="0"/>
              <a:t>Datasheet</a:t>
            </a:r>
            <a:r>
              <a:rPr lang="cs-CZ" sz="1400" dirty="0" smtClean="0"/>
              <a:t> </a:t>
            </a:r>
            <a:r>
              <a:rPr lang="cs-CZ" sz="1400" dirty="0" err="1" smtClean="0"/>
              <a:t>Microchip</a:t>
            </a:r>
            <a:r>
              <a:rPr lang="cs-CZ" sz="1400" dirty="0" smtClean="0"/>
              <a:t> PIC16F882/883/884/886/887 DS41291E (http://www.microchip.com)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dirty="0" smtClean="0"/>
              <a:t>Microchip.com: </a:t>
            </a:r>
            <a:r>
              <a:rPr lang="cs-CZ" sz="1400" dirty="0" err="1" smtClean="0"/>
              <a:t>Getting</a:t>
            </a:r>
            <a:r>
              <a:rPr lang="cs-CZ" sz="1400" dirty="0" smtClean="0"/>
              <a:t> </a:t>
            </a:r>
            <a:r>
              <a:rPr lang="cs-CZ" sz="1400" dirty="0" err="1" smtClean="0"/>
              <a:t>Started</a:t>
            </a:r>
            <a:r>
              <a:rPr lang="cs-CZ" sz="1400" dirty="0" smtClean="0"/>
              <a:t> </a:t>
            </a:r>
            <a:r>
              <a:rPr lang="cs-CZ" sz="1400" dirty="0" err="1" smtClean="0"/>
              <a:t>with</a:t>
            </a:r>
            <a:r>
              <a:rPr lang="cs-CZ" sz="1400" dirty="0" smtClean="0"/>
              <a:t> </a:t>
            </a:r>
            <a:r>
              <a:rPr lang="cs-CZ" sz="1400" dirty="0" err="1" smtClean="0"/>
              <a:t>PICmicro</a:t>
            </a:r>
            <a:r>
              <a:rPr lang="cs-CZ" sz="1400" dirty="0"/>
              <a:t> </a:t>
            </a:r>
            <a:r>
              <a:rPr lang="cs-CZ" sz="1400" dirty="0" err="1" smtClean="0"/>
              <a:t>MCUs</a:t>
            </a:r>
            <a:endParaRPr lang="cs-CZ" sz="1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dirty="0" smtClean="0"/>
              <a:t>Microchip.com: MPLAB IDE User</a:t>
            </a:r>
            <a:r>
              <a:rPr lang="en-US" sz="1400" dirty="0" smtClean="0"/>
              <a:t>’</a:t>
            </a:r>
            <a:r>
              <a:rPr lang="cs-CZ" sz="1400" dirty="0" smtClean="0"/>
              <a:t>s </a:t>
            </a:r>
            <a:r>
              <a:rPr lang="cs-CZ" sz="1400" dirty="0" err="1" smtClean="0"/>
              <a:t>Guide</a:t>
            </a:r>
            <a:endParaRPr lang="cs-CZ" sz="1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dirty="0" smtClean="0"/>
              <a:t>Microchip.com: </a:t>
            </a:r>
            <a:r>
              <a:rPr lang="cs-CZ" sz="1400" dirty="0" err="1" smtClean="0"/>
              <a:t>Quick</a:t>
            </a:r>
            <a:r>
              <a:rPr lang="cs-CZ" sz="1400" dirty="0" smtClean="0"/>
              <a:t> </a:t>
            </a:r>
            <a:r>
              <a:rPr lang="cs-CZ" sz="1400" dirty="0" err="1" smtClean="0"/>
              <a:t>Guide</a:t>
            </a:r>
            <a:r>
              <a:rPr lang="cs-CZ" sz="1400" dirty="0" smtClean="0"/>
              <a:t> to </a:t>
            </a:r>
            <a:r>
              <a:rPr lang="cs-CZ" sz="1400" dirty="0" err="1" smtClean="0"/>
              <a:t>Microchip</a:t>
            </a:r>
            <a:r>
              <a:rPr lang="cs-CZ" sz="1400" dirty="0" smtClean="0"/>
              <a:t> </a:t>
            </a:r>
            <a:r>
              <a:rPr lang="cs-CZ" sz="1400" dirty="0" err="1" smtClean="0"/>
              <a:t>Development</a:t>
            </a:r>
            <a:r>
              <a:rPr lang="cs-CZ" sz="1400" dirty="0" smtClean="0"/>
              <a:t> </a:t>
            </a:r>
            <a:r>
              <a:rPr lang="cs-CZ" sz="1400" dirty="0" err="1" smtClean="0"/>
              <a:t>Tools</a:t>
            </a:r>
            <a:endParaRPr lang="cs-CZ" sz="1400" dirty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cs-CZ" sz="14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>
                <a:solidFill>
                  <a:srgbClr val="0D296F"/>
                </a:solidFill>
              </a:rPr>
              <a:t>Použitá </a:t>
            </a:r>
            <a:r>
              <a:rPr lang="cs-CZ" sz="3200" dirty="0" smtClean="0">
                <a:solidFill>
                  <a:srgbClr val="0D296F"/>
                </a:solidFill>
              </a:rPr>
              <a:t>literatura</a:t>
            </a:r>
            <a:endParaRPr lang="cs-CZ" sz="3200" dirty="0">
              <a:solidFill>
                <a:srgbClr val="0D29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40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Začínáme programovat?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indent="0" algn="ctr">
              <a:buNone/>
            </a:pPr>
            <a:r>
              <a:rPr lang="cs-CZ" sz="1800" b="1" dirty="0" smtClean="0">
                <a:solidFill>
                  <a:srgbClr val="0070C0"/>
                </a:solidFill>
              </a:rPr>
              <a:t>V jakém jazyce programovat mikrořadiče?</a:t>
            </a:r>
          </a:p>
          <a:p>
            <a:pPr marL="0" indent="0" algn="ctr">
              <a:buNone/>
            </a:pPr>
            <a:endParaRPr lang="cs-CZ" sz="1800" b="1" dirty="0" smtClean="0"/>
          </a:p>
          <a:p>
            <a:pPr marL="0" indent="0">
              <a:buNone/>
            </a:pPr>
            <a:r>
              <a:rPr lang="cs-CZ" sz="1800" dirty="0" smtClean="0">
                <a:solidFill>
                  <a:srgbClr val="7030A0"/>
                </a:solidFill>
              </a:rPr>
              <a:t>Assembler – nejnižší úroveň programování.</a:t>
            </a:r>
          </a:p>
          <a:p>
            <a:r>
              <a:rPr lang="cs-CZ" sz="1800" dirty="0" smtClean="0"/>
              <a:t>Výhody -  nejúspornější kód, absolutní kontrola nad HW i SW.</a:t>
            </a:r>
          </a:p>
          <a:p>
            <a:r>
              <a:rPr lang="cs-CZ" sz="1800" dirty="0" smtClean="0"/>
              <a:t>Nevýhody – pracnější tvorba programu, nutnost vytváření vlastních knihoven podprogramů.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>
                <a:solidFill>
                  <a:srgbClr val="7030A0"/>
                </a:solidFill>
              </a:rPr>
              <a:t>Vyšší programovací jazyky (C, C++ ...)</a:t>
            </a:r>
          </a:p>
          <a:p>
            <a:r>
              <a:rPr lang="cs-CZ" sz="1800" dirty="0" smtClean="0"/>
              <a:t>Výhody – přehlednější, úspornější a tím i rychlejší zápis programu, využívání standardních knihoven funkcí.</a:t>
            </a:r>
          </a:p>
          <a:p>
            <a:r>
              <a:rPr lang="cs-CZ" sz="1800" dirty="0" smtClean="0"/>
              <a:t>Nevýhody – obsáhlejší finální kód, obtížná kontrola nad HW, většinou nutná investice do kvalitního překladače.</a:t>
            </a:r>
          </a:p>
        </p:txBody>
      </p:sp>
    </p:spTree>
    <p:extLst>
      <p:ext uri="{BB962C8B-B14F-4D97-AF65-F5344CB8AC3E}">
        <p14:creationId xmlns:p14="http://schemas.microsoft.com/office/powerpoint/2010/main" val="159792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76545" y="1097375"/>
            <a:ext cx="8235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87653"/>
            <a:ext cx="8229600" cy="523220"/>
          </a:xfrm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Ukázka zápisu v assembleru</a:t>
            </a: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214438"/>
            <a:ext cx="8229600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400" dirty="0" smtClean="0"/>
              <a:t>Zkusme sečíst dvojkově dvě jednoduchá čísla: </a:t>
            </a:r>
            <a:r>
              <a:rPr lang="cs-CZ" sz="1400" b="1" dirty="0" smtClean="0"/>
              <a:t>20 + 10 = 30: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cs-CZ" sz="14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400" b="1" dirty="0" smtClean="0">
                <a:latin typeface="Courier New" pitchFamily="49" charset="0"/>
              </a:rPr>
              <a:t>20 desítkově = 10100 dvojkově</a:t>
            </a:r>
            <a:endParaRPr lang="cs-CZ" sz="1400" b="1" u="sng" dirty="0" smtClean="0">
              <a:latin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400" b="1" u="sng" dirty="0" smtClean="0">
                <a:latin typeface="Courier New" pitchFamily="49" charset="0"/>
              </a:rPr>
              <a:t>10 desítkové = 01010 dvojkově</a:t>
            </a:r>
            <a:endParaRPr lang="cs-CZ" sz="1400" b="1" dirty="0" smtClean="0">
              <a:latin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400" b="1" dirty="0" smtClean="0">
                <a:latin typeface="Courier New" pitchFamily="49" charset="0"/>
              </a:rPr>
              <a:t>30 desítkově = 11110 dvojkově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cs-CZ" sz="14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400" dirty="0" smtClean="0"/>
              <a:t>Zápis programu, sčítajícího tato čísla v assembleru: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400" b="1" dirty="0" smtClean="0">
                <a:latin typeface="Courier New" pitchFamily="49" charset="0"/>
              </a:rPr>
              <a:t>MOVLW    b'00010100'	;b = binární vyjádření čísla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400" b="1" dirty="0" smtClean="0">
                <a:latin typeface="Courier New" pitchFamily="49" charset="0"/>
              </a:rPr>
              <a:t>ADDLW    b'00001010'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cs-CZ" sz="1400" b="1" dirty="0" smtClean="0">
              <a:latin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400" dirty="0" smtClean="0"/>
              <a:t>Nebo také: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400" b="1" dirty="0" smtClean="0">
                <a:latin typeface="Courier New" pitchFamily="49" charset="0"/>
              </a:rPr>
              <a:t>MOVLW   .20		</a:t>
            </a:r>
            <a:r>
              <a:rPr lang="cs-CZ" sz="1400" b="1" dirty="0" smtClean="0"/>
              <a:t>;</a:t>
            </a:r>
            <a:r>
              <a:rPr lang="cs-CZ" sz="1400" b="1" dirty="0" smtClean="0">
                <a:latin typeface="Courier New" pitchFamily="49" charset="0"/>
              </a:rPr>
              <a:t>.20 desítkové vyjádření čísla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400" b="1" dirty="0" smtClean="0">
                <a:latin typeface="Courier New" pitchFamily="49" charset="0"/>
              </a:rPr>
              <a:t>ADDLW   .10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cs-CZ" sz="14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400" dirty="0" smtClean="0"/>
              <a:t>Assembler popisuje každou instrukci zkratkou, vycházející z anglického popisu významu jednotlivých instrukcí.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cs-CZ" sz="14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400" dirty="0" smtClean="0"/>
              <a:t>Tak např. výše uvedená instrukce: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400" dirty="0" smtClean="0"/>
              <a:t>MOVLW má původ ve slově </a:t>
            </a:r>
            <a:r>
              <a:rPr lang="cs-CZ" sz="1400" dirty="0" err="1" smtClean="0"/>
              <a:t>Move</a:t>
            </a:r>
            <a:r>
              <a:rPr lang="cs-CZ" sz="1400" dirty="0" smtClean="0"/>
              <a:t> (přenos) a přenáší datovou konstantu L do registru W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cs-CZ" sz="14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400" dirty="0" smtClean="0"/>
              <a:t>ADDLW je od slova </a:t>
            </a:r>
            <a:r>
              <a:rPr lang="cs-CZ" sz="1400" dirty="0" err="1" smtClean="0"/>
              <a:t>Add</a:t>
            </a:r>
            <a:r>
              <a:rPr lang="cs-CZ" sz="1400" dirty="0" smtClean="0"/>
              <a:t> (sečíst) a opravdu sečte konstantu L s obsahem registru W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cs-CZ" sz="14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400" dirty="0" smtClean="0"/>
              <a:t>Výsledek je uložen v registru 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584528"/>
            <a:ext cx="8229600" cy="523220"/>
          </a:xfrm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Ukázka téhož zápisu ve vyšším jazyce</a:t>
            </a:r>
            <a:endParaRPr lang="cs-CZ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536885" y="1493785"/>
            <a:ext cx="1440160" cy="1260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b="1" dirty="0" smtClean="0"/>
              <a:t>A = 20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b="1" dirty="0" smtClean="0"/>
              <a:t>B = 30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b="1" dirty="0" smtClean="0"/>
              <a:t>C = A +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b="1" dirty="0" err="1" smtClean="0"/>
              <a:t>Print</a:t>
            </a:r>
            <a:r>
              <a:rPr lang="cs-CZ" sz="1800" b="1" dirty="0" smtClean="0"/>
              <a:t> 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b="1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1001375" y="3474005"/>
            <a:ext cx="7020780" cy="302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dirty="0" smtClean="0">
                <a:solidFill>
                  <a:srgbClr val="7030A0"/>
                </a:solidFill>
              </a:rPr>
              <a:t>Vyšší programovací jazyk:</a:t>
            </a:r>
          </a:p>
          <a:p>
            <a:pPr marL="285750" indent="-28575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dirty="0"/>
              <a:t>N</a:t>
            </a:r>
            <a:r>
              <a:rPr lang="cs-CZ" dirty="0" smtClean="0"/>
              <a:t>emusíme </a:t>
            </a:r>
            <a:r>
              <a:rPr lang="cs-CZ" dirty="0"/>
              <a:t>znát vnitřní strukturu procesoru, pro který je program určen. Jednodušší, rychlejší a srozumitelnější zápis, avšak za cenu </a:t>
            </a:r>
            <a:r>
              <a:rPr lang="cs-CZ" dirty="0" smtClean="0"/>
              <a:t>většího </a:t>
            </a:r>
            <a:r>
              <a:rPr lang="cs-CZ" dirty="0"/>
              <a:t>výsledného souboru, zabírajícího </a:t>
            </a:r>
            <a:r>
              <a:rPr lang="cs-CZ" dirty="0" smtClean="0"/>
              <a:t>větší </a:t>
            </a:r>
            <a:r>
              <a:rPr lang="cs-CZ" dirty="0"/>
              <a:t>paměťový prostor</a:t>
            </a:r>
            <a:r>
              <a:rPr lang="cs-CZ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cs-CZ" dirty="0"/>
          </a:p>
          <a:p>
            <a:pPr eaLnBrk="1" hangingPunct="1">
              <a:lnSpc>
                <a:spcPct val="80000"/>
              </a:lnSpc>
            </a:pPr>
            <a:r>
              <a:rPr lang="cs-CZ" dirty="0" smtClean="0">
                <a:solidFill>
                  <a:srgbClr val="7030A0"/>
                </a:solidFill>
              </a:rPr>
              <a:t>Assembler</a:t>
            </a:r>
            <a:r>
              <a:rPr lang="cs-CZ" dirty="0" smtClean="0"/>
              <a:t>:</a:t>
            </a:r>
          </a:p>
          <a:p>
            <a:pPr marL="285750" indent="-28575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ložitější </a:t>
            </a:r>
            <a:r>
              <a:rPr lang="cs-CZ" dirty="0"/>
              <a:t>a pomalejší působ zápisu, musíme přesně znát vnitřní strukturu procesoru a místo uložení dat</a:t>
            </a:r>
            <a:r>
              <a:rPr lang="cs-CZ" dirty="0" smtClean="0"/>
              <a:t>.</a:t>
            </a:r>
          </a:p>
          <a:p>
            <a:pPr marL="285750" indent="-28575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dirty="0" smtClean="0"/>
              <a:t>Výsledný </a:t>
            </a:r>
            <a:r>
              <a:rPr lang="cs-CZ" dirty="0"/>
              <a:t>soubor </a:t>
            </a:r>
            <a:r>
              <a:rPr lang="cs-CZ" dirty="0" smtClean="0"/>
              <a:t>je však menší </a:t>
            </a:r>
            <a:r>
              <a:rPr lang="cs-CZ" dirty="0"/>
              <a:t>(při správném naprogramování nejmenší možný). Pokud chceme, můžeme mít absolutní kontrolu nad chováním programu.</a:t>
            </a:r>
          </a:p>
          <a:p>
            <a:endParaRPr lang="cs-CZ" dirty="0"/>
          </a:p>
        </p:txBody>
      </p:sp>
      <p:sp>
        <p:nvSpPr>
          <p:cNvPr id="10" name="Nadpis 4"/>
          <p:cNvSpPr txBox="1">
            <a:spLocks/>
          </p:cNvSpPr>
          <p:nvPr/>
        </p:nvSpPr>
        <p:spPr bwMode="auto">
          <a:xfrm>
            <a:off x="521550" y="2888940"/>
            <a:ext cx="82296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dirty="0" smtClean="0">
                <a:solidFill>
                  <a:srgbClr val="0000FF"/>
                </a:solidFill>
              </a:rPr>
              <a:t>Srovnání obou způsobů zápisu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pro psaní zdrojového textu v assembleru</a:t>
            </a:r>
            <a:endParaRPr lang="cs-CZ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8930" y="1628800"/>
            <a:ext cx="8190910" cy="3735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cs-CZ" sz="1800" dirty="0" smtClean="0"/>
              <a:t>Jedná se o prostý textový soubor.</a:t>
            </a:r>
          </a:p>
          <a:p>
            <a:pPr eaLnBrk="1" hangingPunct="1">
              <a:lnSpc>
                <a:spcPct val="90000"/>
              </a:lnSpc>
            </a:pPr>
            <a:endParaRPr lang="cs-CZ" sz="1800" dirty="0" smtClean="0"/>
          </a:p>
          <a:p>
            <a:pPr eaLnBrk="1" hangingPunct="1">
              <a:lnSpc>
                <a:spcPct val="90000"/>
              </a:lnSpc>
            </a:pPr>
            <a:r>
              <a:rPr lang="cs-CZ" sz="1800" dirty="0" smtClean="0"/>
              <a:t>Nesmí obsahovat žádné jiné než textové znaky a znak tabelátoru.</a:t>
            </a:r>
          </a:p>
          <a:p>
            <a:pPr eaLnBrk="1" hangingPunct="1">
              <a:lnSpc>
                <a:spcPct val="90000"/>
              </a:lnSpc>
            </a:pPr>
            <a:endParaRPr lang="cs-CZ" sz="1800" dirty="0" smtClean="0"/>
          </a:p>
          <a:p>
            <a:pPr eaLnBrk="1" hangingPunct="1">
              <a:lnSpc>
                <a:spcPct val="90000"/>
              </a:lnSpc>
            </a:pPr>
            <a:r>
              <a:rPr lang="cs-CZ" sz="1800" dirty="0" smtClean="0"/>
              <a:t>Je možno použít libovolný textový editor, pokud dodržíme výše uvedené podmínky.</a:t>
            </a:r>
          </a:p>
          <a:p>
            <a:pPr eaLnBrk="1" hangingPunct="1">
              <a:lnSpc>
                <a:spcPct val="90000"/>
              </a:lnSpc>
            </a:pPr>
            <a:endParaRPr lang="cs-CZ" sz="1800" dirty="0" smtClean="0"/>
          </a:p>
          <a:p>
            <a:pPr eaLnBrk="1" hangingPunct="1">
              <a:lnSpc>
                <a:spcPct val="90000"/>
              </a:lnSpc>
            </a:pPr>
            <a:r>
              <a:rPr lang="cs-CZ" sz="1800" dirty="0" smtClean="0"/>
              <a:t>Je nutno dodržovat předepsaný formát zápisu (daný použitým překladačem).</a:t>
            </a:r>
          </a:p>
          <a:p>
            <a:pPr eaLnBrk="1" hangingPunct="1">
              <a:lnSpc>
                <a:spcPct val="90000"/>
              </a:lnSpc>
            </a:pPr>
            <a:endParaRPr lang="cs-CZ" sz="1800" dirty="0" smtClean="0"/>
          </a:p>
          <a:p>
            <a:pPr eaLnBrk="1" hangingPunct="1">
              <a:lnSpc>
                <a:spcPct val="90000"/>
              </a:lnSpc>
            </a:pPr>
            <a:r>
              <a:rPr lang="cs-CZ" sz="1800" dirty="0" smtClean="0"/>
              <a:t>Doporučuje se využívat specializované textové editory, vestavěné do vývojových systémů (dokáží do značné míry „uhlídat“ správnost zápisu).</a:t>
            </a:r>
          </a:p>
          <a:p>
            <a:pPr eaLnBrk="1" hangingPunct="1">
              <a:lnSpc>
                <a:spcPct val="90000"/>
              </a:lnSpc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4867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Doporučený formát zápisu (</a:t>
            </a:r>
            <a:r>
              <a:rPr lang="cs-CZ" dirty="0" err="1" smtClean="0"/>
              <a:t>Microchip</a:t>
            </a:r>
            <a:r>
              <a:rPr lang="cs-CZ" dirty="0" smtClean="0"/>
              <a:t> - MPASM)</a:t>
            </a:r>
            <a:endParaRPr lang="cs-CZ" dirty="0"/>
          </a:p>
        </p:txBody>
      </p:sp>
      <p:pic>
        <p:nvPicPr>
          <p:cNvPr id="5" name="Rectangl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49" y="1403775"/>
            <a:ext cx="8145905" cy="481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813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Překlad zdrojového textu programu</a:t>
            </a:r>
            <a:endParaRPr lang="cs-CZ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710" y="1313765"/>
            <a:ext cx="4670425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21550" y="2537727"/>
            <a:ext cx="814590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/>
              <a:t>MPASM </a:t>
            </a:r>
            <a:r>
              <a:rPr lang="cs-CZ" dirty="0" smtClean="0"/>
              <a:t>je </a:t>
            </a:r>
            <a:r>
              <a:rPr lang="cs-CZ" dirty="0"/>
              <a:t>překladač z assembleru do strojového kódu pro mikrořadiče firmy </a:t>
            </a:r>
            <a:r>
              <a:rPr lang="cs-CZ" dirty="0" err="1"/>
              <a:t>Microchip</a:t>
            </a:r>
            <a:r>
              <a:rPr lang="cs-CZ" dirty="0"/>
              <a:t>. </a:t>
            </a:r>
            <a:r>
              <a:rPr lang="cs-CZ" dirty="0" smtClean="0"/>
              <a:t>Je integrován do vývojového prostředí MPLAB IDE, dá se však použít i jako samostatná aplikace.</a:t>
            </a:r>
            <a:endParaRPr lang="cs-CZ" dirty="0"/>
          </a:p>
        </p:txBody>
      </p:sp>
      <p:pic>
        <p:nvPicPr>
          <p:cNvPr id="7" name="Picture 4" descr="MPA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735" y="3699030"/>
            <a:ext cx="3960440" cy="2825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76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Zdrojový text programu před překladem</a:t>
            </a:r>
            <a:endParaRPr lang="cs-CZ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04813" y="1619250"/>
            <a:ext cx="8262642" cy="460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#</a:t>
            </a:r>
            <a:r>
              <a:rPr lang="cs-CZ" sz="800" dirty="0" err="1" smtClean="0"/>
              <a:t>include</a:t>
            </a:r>
            <a:r>
              <a:rPr lang="cs-CZ" sz="800" dirty="0" smtClean="0"/>
              <a:t>	&lt;p16f883.inc&gt;</a:t>
            </a:r>
          </a:p>
          <a:p>
            <a:pPr eaLnBrk="1" hangingPunct="1">
              <a:lnSpc>
                <a:spcPct val="80000"/>
              </a:lnSpc>
            </a:pPr>
            <a:endParaRPr lang="cs-CZ" sz="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smtClean="0"/>
              <a:t>RAM	EQU</a:t>
            </a:r>
            <a:r>
              <a:rPr lang="cs-CZ" sz="800" dirty="0" smtClean="0"/>
              <a:t>	0x20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CITAC_1	EQU	RAM+1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CITAC_2	EQU	RAM+2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   	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	GOTO    START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	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INIT    	NOP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        	BANKSEL	ANSEL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        	CLRF	ANSEL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        	CLRF	ANSELH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        	BANKSEL	TRISA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	MOVLW	.0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	MOVWF	TRISC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	BANKSEL	PORTC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	MOVLW     	b'11111111'     	; zhasnuti </a:t>
            </a:r>
            <a:r>
              <a:rPr lang="cs-CZ" sz="800" dirty="0" err="1" smtClean="0"/>
              <a:t>vsech</a:t>
            </a:r>
            <a:r>
              <a:rPr lang="cs-CZ" sz="800" dirty="0" smtClean="0"/>
              <a:t> LED na portu C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        	MOVWF 	PORTC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        	RETURN</a:t>
            </a:r>
          </a:p>
          <a:p>
            <a:pPr eaLnBrk="1" hangingPunct="1">
              <a:lnSpc>
                <a:spcPct val="80000"/>
              </a:lnSpc>
            </a:pPr>
            <a:endParaRPr lang="cs-CZ" sz="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CEKEJ   	MOVLW   D'100'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        	MOVWF   CITAC_1 	;</a:t>
            </a:r>
            <a:r>
              <a:rPr lang="cs-CZ" sz="800" dirty="0" err="1" smtClean="0"/>
              <a:t>vnejsi</a:t>
            </a:r>
            <a:r>
              <a:rPr lang="cs-CZ" sz="800" dirty="0" smtClean="0"/>
              <a:t> </a:t>
            </a:r>
            <a:r>
              <a:rPr lang="cs-CZ" sz="800" dirty="0" err="1" smtClean="0"/>
              <a:t>smycka</a:t>
            </a:r>
            <a:endParaRPr lang="cs-CZ" sz="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CEKEJ_A 	MOVLW   D'255'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        	MOVWF   CITAC_2         	;</a:t>
            </a:r>
            <a:r>
              <a:rPr lang="cs-CZ" sz="800" dirty="0" err="1" smtClean="0"/>
              <a:t>vnitrni</a:t>
            </a:r>
            <a:r>
              <a:rPr lang="cs-CZ" sz="800" dirty="0" smtClean="0"/>
              <a:t> </a:t>
            </a:r>
            <a:r>
              <a:rPr lang="cs-CZ" sz="800" dirty="0" err="1" smtClean="0"/>
              <a:t>smycka</a:t>
            </a:r>
            <a:endParaRPr lang="cs-CZ" sz="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CEKEJ_B 	DECFSZ  CITAC_2,f       	;</a:t>
            </a:r>
            <a:r>
              <a:rPr lang="cs-CZ" sz="800" dirty="0" err="1" smtClean="0"/>
              <a:t>odecet</a:t>
            </a:r>
            <a:r>
              <a:rPr lang="cs-CZ" sz="800" dirty="0" smtClean="0"/>
              <a:t> citace </a:t>
            </a:r>
            <a:r>
              <a:rPr lang="cs-CZ" sz="800" dirty="0" err="1" smtClean="0"/>
              <a:t>vnitrni</a:t>
            </a:r>
            <a:r>
              <a:rPr lang="cs-CZ" sz="800" dirty="0" smtClean="0"/>
              <a:t> </a:t>
            </a:r>
            <a:r>
              <a:rPr lang="cs-CZ" sz="800" dirty="0" err="1" smtClean="0"/>
              <a:t>smycky</a:t>
            </a:r>
            <a:r>
              <a:rPr lang="cs-CZ" sz="800" dirty="0" smtClean="0"/>
              <a:t>, test na nulu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        	GOTO    CEKEJ_B         	;</a:t>
            </a:r>
            <a:r>
              <a:rPr lang="cs-CZ" sz="800" dirty="0" err="1" smtClean="0"/>
              <a:t>neni</a:t>
            </a:r>
            <a:r>
              <a:rPr lang="cs-CZ" sz="800" dirty="0" smtClean="0"/>
              <a:t> </a:t>
            </a:r>
            <a:r>
              <a:rPr lang="cs-CZ" sz="800" dirty="0" err="1" smtClean="0"/>
              <a:t>nulovy</a:t>
            </a:r>
            <a:r>
              <a:rPr lang="cs-CZ" sz="800" dirty="0" smtClean="0"/>
              <a:t>- </a:t>
            </a:r>
            <a:r>
              <a:rPr lang="cs-CZ" sz="800" dirty="0" err="1" smtClean="0"/>
              <a:t>zpet</a:t>
            </a:r>
            <a:endParaRPr lang="cs-CZ" sz="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        	DECFSZ  CITAC_1,f      	;</a:t>
            </a:r>
            <a:r>
              <a:rPr lang="cs-CZ" sz="800" dirty="0" err="1" smtClean="0"/>
              <a:t>odecet</a:t>
            </a:r>
            <a:r>
              <a:rPr lang="cs-CZ" sz="800" dirty="0" smtClean="0"/>
              <a:t> citace </a:t>
            </a:r>
            <a:r>
              <a:rPr lang="cs-CZ" sz="800" dirty="0" err="1" smtClean="0"/>
              <a:t>vnejsi</a:t>
            </a:r>
            <a:r>
              <a:rPr lang="cs-CZ" sz="800" dirty="0" smtClean="0"/>
              <a:t> </a:t>
            </a:r>
            <a:r>
              <a:rPr lang="cs-CZ" sz="800" dirty="0" err="1" smtClean="0"/>
              <a:t>smycky</a:t>
            </a:r>
            <a:r>
              <a:rPr lang="cs-CZ" sz="800" dirty="0" smtClean="0"/>
              <a:t>, test na nulu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        	GOTO    CEKEJ_A         	;</a:t>
            </a:r>
            <a:r>
              <a:rPr lang="cs-CZ" sz="800" dirty="0" err="1" smtClean="0"/>
              <a:t>neni</a:t>
            </a:r>
            <a:r>
              <a:rPr lang="cs-CZ" sz="800" dirty="0" smtClean="0"/>
              <a:t> </a:t>
            </a:r>
            <a:r>
              <a:rPr lang="cs-CZ" sz="800" dirty="0" err="1" smtClean="0"/>
              <a:t>nulovy</a:t>
            </a:r>
            <a:r>
              <a:rPr lang="cs-CZ" sz="800" dirty="0" smtClean="0"/>
              <a:t> - </a:t>
            </a:r>
            <a:r>
              <a:rPr lang="cs-CZ" sz="800" dirty="0" err="1" smtClean="0"/>
              <a:t>zpet</a:t>
            </a:r>
            <a:endParaRPr lang="cs-CZ" sz="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        	return                  	        	;</a:t>
            </a:r>
            <a:r>
              <a:rPr lang="cs-CZ" sz="800" dirty="0" err="1" smtClean="0"/>
              <a:t>obe</a:t>
            </a:r>
            <a:r>
              <a:rPr lang="cs-CZ" sz="800" dirty="0" smtClean="0"/>
              <a:t> </a:t>
            </a:r>
            <a:r>
              <a:rPr lang="cs-CZ" sz="800" dirty="0" err="1" smtClean="0"/>
              <a:t>smycky</a:t>
            </a:r>
            <a:r>
              <a:rPr lang="cs-CZ" sz="800" dirty="0" smtClean="0"/>
              <a:t> </a:t>
            </a:r>
            <a:r>
              <a:rPr lang="cs-CZ" sz="800" dirty="0" err="1" smtClean="0"/>
              <a:t>vynulovany</a:t>
            </a:r>
            <a:r>
              <a:rPr lang="cs-CZ" sz="800" dirty="0" smtClean="0"/>
              <a:t> - </a:t>
            </a:r>
            <a:r>
              <a:rPr lang="cs-CZ" sz="800" dirty="0" err="1" smtClean="0"/>
              <a:t>navrat</a:t>
            </a:r>
            <a:endParaRPr lang="cs-CZ" sz="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START   	CALL    INIT                   	;inicializace </a:t>
            </a:r>
            <a:r>
              <a:rPr lang="cs-CZ" sz="800" dirty="0" err="1" smtClean="0"/>
              <a:t>mikroradice</a:t>
            </a:r>
            <a:r>
              <a:rPr lang="cs-CZ" sz="800" dirty="0" smtClean="0"/>
              <a:t>       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START1  	BCF     STATUS,C         	;</a:t>
            </a:r>
            <a:r>
              <a:rPr lang="cs-CZ" sz="800" dirty="0" err="1" smtClean="0"/>
              <a:t>vynulovani</a:t>
            </a:r>
            <a:r>
              <a:rPr lang="cs-CZ" sz="800" dirty="0" smtClean="0"/>
              <a:t> bitu </a:t>
            </a:r>
            <a:r>
              <a:rPr lang="cs-CZ" sz="800" dirty="0" err="1" smtClean="0"/>
              <a:t>carry</a:t>
            </a:r>
            <a:endParaRPr lang="cs-CZ" sz="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START3  	RLF     PORTC      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        	CALL    CEKEJ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 smtClean="0"/>
              <a:t>        	GOTO    START3       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800" dirty="0"/>
              <a:t>	</a:t>
            </a:r>
            <a:r>
              <a:rPr lang="cs-CZ" sz="800" dirty="0" smtClean="0"/>
              <a:t>END             </a:t>
            </a:r>
          </a:p>
          <a:p>
            <a:pPr eaLnBrk="1" hangingPunct="1">
              <a:lnSpc>
                <a:spcPct val="80000"/>
              </a:lnSpc>
            </a:pPr>
            <a:endParaRPr lang="cs-CZ" sz="800" dirty="0" smtClean="0"/>
          </a:p>
          <a:p>
            <a:pPr eaLnBrk="1" hangingPunct="1">
              <a:lnSpc>
                <a:spcPct val="80000"/>
              </a:lnSpc>
            </a:pPr>
            <a:endParaRPr lang="cs-CZ" sz="800" dirty="0" smtClean="0"/>
          </a:p>
        </p:txBody>
      </p:sp>
    </p:spTree>
    <p:extLst>
      <p:ext uri="{BB962C8B-B14F-4D97-AF65-F5344CB8AC3E}">
        <p14:creationId xmlns:p14="http://schemas.microsoft.com/office/powerpoint/2010/main" val="135425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Tentýž program po překladu do strojového kódu</a:t>
            </a: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76545" y="1418392"/>
            <a:ext cx="8190910" cy="1430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cs-CZ" sz="1200" dirty="0" smtClean="0">
                <a:latin typeface="Courier New" pitchFamily="49" charset="0"/>
              </a:rPr>
              <a:t>:020000040000FA</a:t>
            </a:r>
          </a:p>
          <a:p>
            <a:pPr marL="0" indent="0" eaLnBrk="1" hangingPunct="1">
              <a:buNone/>
            </a:pPr>
            <a:r>
              <a:rPr lang="cs-CZ" sz="1200" dirty="0" smtClean="0">
                <a:latin typeface="Courier New" pitchFamily="49" charset="0"/>
              </a:rPr>
              <a:t>:10000000182800008316031788018901831603133B</a:t>
            </a:r>
          </a:p>
          <a:p>
            <a:pPr marL="0" indent="0" eaLnBrk="1" hangingPunct="1">
              <a:buNone/>
            </a:pPr>
            <a:r>
              <a:rPr lang="cs-CZ" sz="1200" dirty="0" smtClean="0">
                <a:latin typeface="Courier New" pitchFamily="49" charset="0"/>
              </a:rPr>
              <a:t>:100010000030870083120313FF308700080064302C</a:t>
            </a:r>
          </a:p>
          <a:p>
            <a:pPr marL="0" indent="0" eaLnBrk="1" hangingPunct="1">
              <a:buNone/>
            </a:pPr>
            <a:r>
              <a:rPr lang="cs-CZ" sz="1200" dirty="0" smtClean="0">
                <a:latin typeface="Courier New" pitchFamily="49" charset="0"/>
              </a:rPr>
              <a:t>:10002000A100FF30A200A20B1328A10B1128080089</a:t>
            </a:r>
          </a:p>
          <a:p>
            <a:pPr marL="0" indent="0" eaLnBrk="1" hangingPunct="1">
              <a:buNone/>
            </a:pPr>
            <a:r>
              <a:rPr lang="cs-CZ" sz="1200" dirty="0" smtClean="0">
                <a:latin typeface="Courier New" pitchFamily="49" charset="0"/>
              </a:rPr>
              <a:t>:0A00300001200310870D0F201A288D</a:t>
            </a:r>
          </a:p>
          <a:p>
            <a:pPr marL="0" indent="0" eaLnBrk="1" hangingPunct="1">
              <a:buNone/>
            </a:pPr>
            <a:r>
              <a:rPr lang="cs-CZ" sz="1200" dirty="0" smtClean="0">
                <a:latin typeface="Courier New" pitchFamily="49" charset="0"/>
              </a:rPr>
              <a:t>:00000001FF</a:t>
            </a:r>
          </a:p>
          <a:p>
            <a:pPr eaLnBrk="1" hangingPunct="1"/>
            <a:endParaRPr lang="cs-CZ" sz="1200" dirty="0" smtClean="0">
              <a:latin typeface="Courier New" pitchFamily="49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3158970"/>
            <a:ext cx="80558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dirty="0"/>
              <a:t>Teprve po vytvoření tohoto strojového kódu je možno </a:t>
            </a:r>
            <a:r>
              <a:rPr lang="cs-CZ" dirty="0" smtClean="0"/>
              <a:t>program uložit do paměti mikrořadiče, spustit jej, popřípadě použít </a:t>
            </a:r>
            <a:r>
              <a:rPr lang="cs-CZ" dirty="0"/>
              <a:t>ladicí prostředky (simulace, </a:t>
            </a:r>
            <a:r>
              <a:rPr lang="cs-CZ" dirty="0" smtClean="0"/>
              <a:t>emulace, krokování atd.).</a:t>
            </a:r>
            <a:endParaRPr lang="cs-CZ" dirty="0"/>
          </a:p>
          <a:p>
            <a:pPr eaLnBrk="1" hangingPunct="1">
              <a:spcBef>
                <a:spcPct val="50000"/>
              </a:spcBef>
            </a:pPr>
            <a:r>
              <a:rPr lang="cs-CZ" dirty="0"/>
              <a:t>S původním zdrojovým textovým souborem přímo pracovat nelze!</a:t>
            </a:r>
          </a:p>
          <a:p>
            <a:pPr eaLnBrk="1" hangingPunct="1">
              <a:spcBef>
                <a:spcPct val="50000"/>
              </a:spcBef>
            </a:pPr>
            <a:r>
              <a:rPr lang="cs-CZ" dirty="0"/>
              <a:t>Při práci s ICD2 a vývojovým prostředím MPLAB IDE máme možnost volby, zda použít softwarovou simulaci nebo debugging na čipu obvodu. Oba </a:t>
            </a:r>
            <a:r>
              <a:rPr lang="cs-CZ" dirty="0" smtClean="0"/>
              <a:t>způsoby </a:t>
            </a:r>
            <a:r>
              <a:rPr lang="cs-CZ" dirty="0"/>
              <a:t>mají své výhody a nevýhody a záleží na momentální situaci, který z nich využijeme.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11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C_nadpis 1">
  <a:themeElements>
    <a:clrScheme name="1_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6692</TotalTime>
  <Words>577</Words>
  <Application>Microsoft Office PowerPoint</Application>
  <PresentationFormat>Předvádění na obrazovce (4:3)</PresentationFormat>
  <Paragraphs>127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PIC_nadpis 1</vt:lpstr>
      <vt:lpstr>Shluk</vt:lpstr>
      <vt:lpstr>1_Shluk</vt:lpstr>
      <vt:lpstr>Anglicky v odborných předmětech "Support of teaching technical subjects in English“</vt:lpstr>
      <vt:lpstr>Začínáme programovat?</vt:lpstr>
      <vt:lpstr>Ukázka zápisu v assembleru</vt:lpstr>
      <vt:lpstr>Ukázka téhož zápisu ve vyšším jazyce</vt:lpstr>
      <vt:lpstr>Zásady pro psaní zdrojového textu v assembleru</vt:lpstr>
      <vt:lpstr>Doporučený formát zápisu (Microchip - MPASM)</vt:lpstr>
      <vt:lpstr>Překlad zdrojového textu programu</vt:lpstr>
      <vt:lpstr>Zdrojový text programu před překladem</vt:lpstr>
      <vt:lpstr>Tentýž program po překladu do strojového kódu</vt:lpstr>
      <vt:lpstr>Shrnutí učiva</vt:lpstr>
      <vt:lpstr>Shrnutí učiva</vt:lpstr>
      <vt:lpstr>Použitá literatura</vt:lpstr>
    </vt:vector>
  </TitlesOfParts>
  <Company>COP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PIC16F84A</dc:title>
  <dc:creator>ucitel</dc:creator>
  <cp:lastModifiedBy>JB</cp:lastModifiedBy>
  <cp:revision>287</cp:revision>
  <cp:lastPrinted>2011-10-27T08:21:50Z</cp:lastPrinted>
  <dcterms:created xsi:type="dcterms:W3CDTF">2005-11-21T13:24:02Z</dcterms:created>
  <dcterms:modified xsi:type="dcterms:W3CDTF">2018-01-04T07:00:24Z</dcterms:modified>
</cp:coreProperties>
</file>