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6"/>
  </p:notesMasterIdLst>
  <p:sldIdLst>
    <p:sldId id="371" r:id="rId4"/>
    <p:sldId id="377" r:id="rId5"/>
    <p:sldId id="354" r:id="rId6"/>
    <p:sldId id="287" r:id="rId7"/>
    <p:sldId id="378" r:id="rId8"/>
    <p:sldId id="380" r:id="rId9"/>
    <p:sldId id="381" r:id="rId10"/>
    <p:sldId id="383" r:id="rId11"/>
    <p:sldId id="384" r:id="rId12"/>
    <p:sldId id="376" r:id="rId13"/>
    <p:sldId id="382" r:id="rId14"/>
    <p:sldId id="375" r:id="rId15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94638" autoAdjust="0"/>
  </p:normalViewPr>
  <p:slideViewPr>
    <p:cSldViewPr>
      <p:cViewPr varScale="1">
        <p:scale>
          <a:sx n="123" d="100"/>
          <a:sy n="123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3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416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055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89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9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00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5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7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2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9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III.ročník,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Vypracoval</a:t>
            </a:r>
            <a:r>
              <a:rPr lang="cs-CZ" sz="2000" b="1" smtClean="0">
                <a:solidFill>
                  <a:srgbClr val="0D296F"/>
                </a:solidFill>
              </a:rPr>
              <a:t>: </a:t>
            </a:r>
            <a:r>
              <a:rPr lang="cs-CZ" sz="1800" b="1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2817421"/>
          </a:xfrm>
        </p:spPr>
        <p:txBody>
          <a:bodyPr/>
          <a:lstStyle/>
          <a:p>
            <a:r>
              <a:rPr lang="cs-CZ" sz="2000" dirty="0" smtClean="0"/>
              <a:t>Jaké jsou výhody vyššího programovacího jazyka a kdy je naopak vhodnější použít assembler?</a:t>
            </a:r>
          </a:p>
          <a:p>
            <a:r>
              <a:rPr lang="cs-CZ" sz="2000" dirty="0" smtClean="0"/>
              <a:t>K čemu potřebujeme překladač?</a:t>
            </a:r>
          </a:p>
          <a:p>
            <a:r>
              <a:rPr lang="cs-CZ" sz="2000" dirty="0" smtClean="0"/>
              <a:t>V jakém formátu je přeložený zdrojový text?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62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2817421"/>
          </a:xfrm>
        </p:spPr>
        <p:txBody>
          <a:bodyPr/>
          <a:lstStyle/>
          <a:p>
            <a:r>
              <a:rPr lang="cs-CZ" sz="2000" dirty="0" smtClean="0"/>
              <a:t>Z jakých důvodů se pro zápis zdrojového textu programu doporučuje používat specializované textové editory?</a:t>
            </a:r>
          </a:p>
          <a:p>
            <a:r>
              <a:rPr lang="cs-CZ" sz="2000" dirty="0" smtClean="0"/>
              <a:t>Jaké jsou hlavní zásady při psaní zdrojového textu programu?</a:t>
            </a:r>
          </a:p>
          <a:p>
            <a:r>
              <a:rPr lang="cs-CZ" sz="2000" dirty="0" smtClean="0"/>
              <a:t>Proč je nutno dodržovat doporučený formát zápisu zdrojového textu programu?</a:t>
            </a:r>
          </a:p>
        </p:txBody>
      </p:sp>
    </p:spTree>
    <p:extLst>
      <p:ext uri="{BB962C8B-B14F-4D97-AF65-F5344CB8AC3E}">
        <p14:creationId xmlns:p14="http://schemas.microsoft.com/office/powerpoint/2010/main" val="13283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err="1" smtClean="0"/>
              <a:t>Datasheet</a:t>
            </a:r>
            <a:r>
              <a:rPr lang="cs-CZ" sz="1400" dirty="0" smtClean="0"/>
              <a:t>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Getting</a:t>
            </a:r>
            <a:r>
              <a:rPr lang="cs-CZ" sz="1400" dirty="0" smtClean="0"/>
              <a:t> </a:t>
            </a:r>
            <a:r>
              <a:rPr lang="cs-CZ" sz="1400" dirty="0" err="1" smtClean="0"/>
              <a:t>Started</a:t>
            </a:r>
            <a:r>
              <a:rPr lang="cs-CZ" sz="1400" dirty="0" smtClean="0"/>
              <a:t> </a:t>
            </a:r>
            <a:r>
              <a:rPr lang="cs-CZ" sz="1400" dirty="0" err="1" smtClean="0"/>
              <a:t>with</a:t>
            </a:r>
            <a:r>
              <a:rPr lang="cs-CZ" sz="1400" dirty="0" smtClean="0"/>
              <a:t> </a:t>
            </a:r>
            <a:r>
              <a:rPr lang="cs-CZ" sz="1400" dirty="0" err="1" smtClean="0"/>
              <a:t>PICmicro</a:t>
            </a:r>
            <a:r>
              <a:rPr lang="cs-CZ" sz="1400" dirty="0"/>
              <a:t> </a:t>
            </a:r>
            <a:r>
              <a:rPr lang="cs-CZ" sz="1400" dirty="0" err="1" smtClean="0"/>
              <a:t>MCUs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MPLAB IDE User</a:t>
            </a:r>
            <a:r>
              <a:rPr lang="en-US" sz="1400" dirty="0" smtClean="0"/>
              <a:t>’</a:t>
            </a:r>
            <a:r>
              <a:rPr lang="cs-CZ" sz="1400" dirty="0" smtClean="0"/>
              <a:t>s </a:t>
            </a:r>
            <a:r>
              <a:rPr lang="cs-CZ" sz="1400" dirty="0" err="1" smtClean="0"/>
              <a:t>Guide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Quick</a:t>
            </a:r>
            <a:r>
              <a:rPr lang="cs-CZ" sz="1400" dirty="0" smtClean="0"/>
              <a:t> </a:t>
            </a:r>
            <a:r>
              <a:rPr lang="cs-CZ" sz="1400" dirty="0" err="1" smtClean="0"/>
              <a:t>Guide</a:t>
            </a:r>
            <a:r>
              <a:rPr lang="cs-CZ" sz="1400" dirty="0" smtClean="0"/>
              <a:t> to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</a:t>
            </a:r>
            <a:r>
              <a:rPr lang="cs-CZ" sz="1400" dirty="0" err="1" smtClean="0"/>
              <a:t>Development</a:t>
            </a:r>
            <a:r>
              <a:rPr lang="cs-CZ" sz="1400" dirty="0" smtClean="0"/>
              <a:t> </a:t>
            </a:r>
            <a:r>
              <a:rPr lang="cs-CZ" sz="1400" dirty="0" err="1" smtClean="0"/>
              <a:t>Tools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Začínáme programovat?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 algn="ctr">
              <a:buNone/>
            </a:pPr>
            <a:r>
              <a:rPr lang="cs-CZ" sz="1800" b="1" dirty="0" smtClean="0">
                <a:solidFill>
                  <a:srgbClr val="0070C0"/>
                </a:solidFill>
              </a:rPr>
              <a:t>V jakém jazyce programovat mikrořadiče?</a:t>
            </a:r>
          </a:p>
          <a:p>
            <a:pPr marL="0" indent="0" algn="ctr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dirty="0" smtClean="0">
                <a:solidFill>
                  <a:srgbClr val="7030A0"/>
                </a:solidFill>
              </a:rPr>
              <a:t>Assembler – nejnižší úroveň programování.</a:t>
            </a:r>
          </a:p>
          <a:p>
            <a:r>
              <a:rPr lang="cs-CZ" sz="1800" dirty="0" smtClean="0"/>
              <a:t>Výhody -  nejúspornější kód, absolutní kontrola nad HW i SW.</a:t>
            </a:r>
          </a:p>
          <a:p>
            <a:r>
              <a:rPr lang="cs-CZ" sz="1800" dirty="0" smtClean="0"/>
              <a:t>Nevýhody – pracnější tvorba programu, nutnost vytváření vlastních knihoven podprogramů.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>
                <a:solidFill>
                  <a:srgbClr val="7030A0"/>
                </a:solidFill>
              </a:rPr>
              <a:t>Vyšší programovací jazyky (C, C++ ...)</a:t>
            </a:r>
          </a:p>
          <a:p>
            <a:r>
              <a:rPr lang="cs-CZ" sz="1800" dirty="0" smtClean="0"/>
              <a:t>Výhody – přehlednější, úspornější a tím i rychlejší zápis programu, využívání standardních knihoven funkcí.</a:t>
            </a:r>
          </a:p>
          <a:p>
            <a:r>
              <a:rPr lang="cs-CZ" sz="1800" dirty="0" smtClean="0"/>
              <a:t>Nevýhody – obsáhlejší finální kód, obtížná kontrola nad HW, většinou nutná investice do kvalitního překladače.</a:t>
            </a:r>
          </a:p>
        </p:txBody>
      </p:sp>
    </p:spTree>
    <p:extLst>
      <p:ext uri="{BB962C8B-B14F-4D97-AF65-F5344CB8AC3E}">
        <p14:creationId xmlns:p14="http://schemas.microsoft.com/office/powerpoint/2010/main" val="159792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76545" y="1097375"/>
            <a:ext cx="82359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Ukázka zápisu v assembleru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214438"/>
            <a:ext cx="822960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dirty="0" smtClean="0"/>
              <a:t>Zkusme sečíst dvojkově dvě jednoduchá čísla: </a:t>
            </a:r>
            <a:r>
              <a:rPr lang="cs-CZ" sz="1400" b="1" dirty="0" smtClean="0"/>
              <a:t>20 + 10 = 30: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b="1" dirty="0" smtClean="0">
                <a:latin typeface="Courier New" pitchFamily="49" charset="0"/>
              </a:rPr>
              <a:t>20 desítkově = 10100 dvojkově</a:t>
            </a:r>
            <a:endParaRPr lang="cs-CZ" sz="1400" b="1" u="sng" dirty="0" smtClean="0">
              <a:latin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b="1" u="sng" dirty="0" smtClean="0">
                <a:latin typeface="Courier New" pitchFamily="49" charset="0"/>
              </a:rPr>
              <a:t>10 desítkové = 01010 dvojkově</a:t>
            </a:r>
            <a:endParaRPr lang="cs-CZ" sz="1400" b="1" dirty="0" smtClean="0">
              <a:latin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b="1" dirty="0" smtClean="0">
                <a:latin typeface="Courier New" pitchFamily="49" charset="0"/>
              </a:rPr>
              <a:t>30 desítkově = 11110 dvojkově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dirty="0" smtClean="0"/>
              <a:t>Zápis programu, sčítajícího tato čísla v assembleru: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b="1" dirty="0" smtClean="0">
                <a:latin typeface="Courier New" pitchFamily="49" charset="0"/>
              </a:rPr>
              <a:t>MOVLW    b'00010100'	;b = binární vyjádření čísla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b="1" dirty="0" smtClean="0">
                <a:latin typeface="Courier New" pitchFamily="49" charset="0"/>
              </a:rPr>
              <a:t>ADDLW    b'00001010'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sz="1400" b="1" dirty="0" smtClean="0">
              <a:latin typeface="Courier New" pitchFamily="49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dirty="0" smtClean="0"/>
              <a:t>Nebo také: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b="1" dirty="0" smtClean="0">
                <a:latin typeface="Courier New" pitchFamily="49" charset="0"/>
              </a:rPr>
              <a:t>MOVLW   .20		</a:t>
            </a:r>
            <a:r>
              <a:rPr lang="cs-CZ" sz="1400" b="1" dirty="0" smtClean="0"/>
              <a:t>;</a:t>
            </a:r>
            <a:r>
              <a:rPr lang="cs-CZ" sz="1400" b="1" dirty="0" smtClean="0">
                <a:latin typeface="Courier New" pitchFamily="49" charset="0"/>
              </a:rPr>
              <a:t>.20 desítkové vyjádření čísla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b="1" dirty="0" smtClean="0">
                <a:latin typeface="Courier New" pitchFamily="49" charset="0"/>
              </a:rPr>
              <a:t>ADDLW   .10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dirty="0" smtClean="0"/>
              <a:t>Assembler popisuje každou instrukci zkratkou, vycházející z anglického popisu významu jednotlivých instrukcí.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dirty="0" smtClean="0"/>
              <a:t>Tak např. výše uvedená instrukce: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dirty="0" smtClean="0"/>
              <a:t>MOVLW má původ ve slově </a:t>
            </a:r>
            <a:r>
              <a:rPr lang="cs-CZ" sz="1400" dirty="0" err="1" smtClean="0"/>
              <a:t>Move</a:t>
            </a:r>
            <a:r>
              <a:rPr lang="cs-CZ" sz="1400" dirty="0" smtClean="0"/>
              <a:t> (přenos) a přenáší datovou konstantu L do registru W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dirty="0" smtClean="0"/>
              <a:t>ADDLW je od slova </a:t>
            </a:r>
            <a:r>
              <a:rPr lang="cs-CZ" sz="1400" dirty="0" err="1" smtClean="0"/>
              <a:t>Add</a:t>
            </a:r>
            <a:r>
              <a:rPr lang="cs-CZ" sz="1400" dirty="0" smtClean="0"/>
              <a:t> (sečíst) a opravdu sečte konstantu L s obsahem registru W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cs-CZ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400" dirty="0" smtClean="0"/>
              <a:t>Výsledek je uložen v registru 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Ukázka téhož zápisu ve vyšším jazyce</a:t>
            </a:r>
            <a:endParaRPr lang="cs-CZ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36885" y="1493785"/>
            <a:ext cx="144016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/>
              <a:t>A = 20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/>
              <a:t>B = 30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/>
              <a:t>C = A +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 err="1" smtClean="0"/>
              <a:t>Print</a:t>
            </a:r>
            <a:r>
              <a:rPr lang="cs-CZ" sz="1800" b="1" dirty="0" smtClean="0"/>
              <a:t> 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001375" y="3474005"/>
            <a:ext cx="7020780" cy="302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dirty="0" smtClean="0">
                <a:solidFill>
                  <a:srgbClr val="7030A0"/>
                </a:solidFill>
              </a:rPr>
              <a:t>Vyšší programovací jazyk: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emusíme </a:t>
            </a:r>
            <a:r>
              <a:rPr lang="cs-CZ" dirty="0"/>
              <a:t>znát vnitřní strukturu procesoru, pro který je program určen. Jednodušší, rychlejší a srozumitelnější zápis, avšak za cenu </a:t>
            </a:r>
            <a:r>
              <a:rPr lang="cs-CZ" dirty="0" smtClean="0"/>
              <a:t>většího </a:t>
            </a:r>
            <a:r>
              <a:rPr lang="cs-CZ" dirty="0"/>
              <a:t>výsledného souboru, zabírajícího </a:t>
            </a:r>
            <a:r>
              <a:rPr lang="cs-CZ" dirty="0" smtClean="0"/>
              <a:t>větší </a:t>
            </a:r>
            <a:r>
              <a:rPr lang="cs-CZ" dirty="0"/>
              <a:t>paměťový prostor</a:t>
            </a:r>
            <a:r>
              <a:rPr lang="cs-CZ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cs-CZ" dirty="0"/>
          </a:p>
          <a:p>
            <a:pPr eaLnBrk="1" hangingPunct="1">
              <a:lnSpc>
                <a:spcPct val="80000"/>
              </a:lnSpc>
            </a:pPr>
            <a:r>
              <a:rPr lang="cs-CZ" dirty="0" smtClean="0">
                <a:solidFill>
                  <a:srgbClr val="7030A0"/>
                </a:solidFill>
              </a:rPr>
              <a:t>Assembler</a:t>
            </a:r>
            <a:r>
              <a:rPr lang="cs-CZ" dirty="0" smtClean="0"/>
              <a:t>: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ložitější </a:t>
            </a:r>
            <a:r>
              <a:rPr lang="cs-CZ" dirty="0"/>
              <a:t>a pomalejší působ zápisu, musíme přesně znát vnitřní strukturu procesoru a místo uložení dat</a:t>
            </a:r>
            <a:r>
              <a:rPr lang="cs-CZ" dirty="0" smtClean="0"/>
              <a:t>.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 smtClean="0"/>
              <a:t>Výsledný </a:t>
            </a:r>
            <a:r>
              <a:rPr lang="cs-CZ" dirty="0"/>
              <a:t>soubor </a:t>
            </a:r>
            <a:r>
              <a:rPr lang="cs-CZ" dirty="0" smtClean="0"/>
              <a:t>je však menší </a:t>
            </a:r>
            <a:r>
              <a:rPr lang="cs-CZ" dirty="0"/>
              <a:t>(při správném naprogramování nejmenší možný). Pokud chceme, můžeme mít absolutní kontrolu nad chováním programu.</a:t>
            </a:r>
          </a:p>
          <a:p>
            <a:endParaRPr lang="cs-CZ" dirty="0"/>
          </a:p>
        </p:txBody>
      </p:sp>
      <p:sp>
        <p:nvSpPr>
          <p:cNvPr id="10" name="Nadpis 4"/>
          <p:cNvSpPr txBox="1">
            <a:spLocks/>
          </p:cNvSpPr>
          <p:nvPr/>
        </p:nvSpPr>
        <p:spPr bwMode="auto">
          <a:xfrm>
            <a:off x="521550" y="2888940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dirty="0" smtClean="0">
                <a:solidFill>
                  <a:srgbClr val="0000FF"/>
                </a:solidFill>
              </a:rPr>
              <a:t>Srovnání obou způsobů zápisu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psaní zdrojového textu v assembleru</a:t>
            </a: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8930" y="1628800"/>
            <a:ext cx="8190910" cy="3735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Jedná se o prostý textový soubor.</a:t>
            </a:r>
          </a:p>
          <a:p>
            <a:pPr eaLnBrk="1" hangingPunct="1">
              <a:lnSpc>
                <a:spcPct val="90000"/>
              </a:lnSpc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Nesmí obsahovat žádné jiné než textové znaky a znak tabelátoru.</a:t>
            </a:r>
          </a:p>
          <a:p>
            <a:pPr eaLnBrk="1" hangingPunct="1">
              <a:lnSpc>
                <a:spcPct val="90000"/>
              </a:lnSpc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Je možno použít libovolný textový editor, pokud dodržíme výše uvedené podmínky.</a:t>
            </a:r>
          </a:p>
          <a:p>
            <a:pPr eaLnBrk="1" hangingPunct="1">
              <a:lnSpc>
                <a:spcPct val="90000"/>
              </a:lnSpc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Je nutno dodržovat předepsaný formát zápisu (daný použitým překladačem).</a:t>
            </a:r>
          </a:p>
          <a:p>
            <a:pPr eaLnBrk="1" hangingPunct="1">
              <a:lnSpc>
                <a:spcPct val="90000"/>
              </a:lnSpc>
            </a:pPr>
            <a:endParaRPr 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Doporučuje se využívat specializované textové editory, vestavěné do vývojových systémů (dokáží do značné míry „uhlídat“ správnost zápisu).</a:t>
            </a:r>
          </a:p>
          <a:p>
            <a:pPr eaLnBrk="1" hangingPunct="1">
              <a:lnSpc>
                <a:spcPct val="90000"/>
              </a:lnSpc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4867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Doporučený formát zápisu (</a:t>
            </a:r>
            <a:r>
              <a:rPr lang="cs-CZ" dirty="0" err="1" smtClean="0"/>
              <a:t>Microchip</a:t>
            </a:r>
            <a:r>
              <a:rPr lang="cs-CZ" dirty="0" smtClean="0"/>
              <a:t> - MPASM)</a:t>
            </a:r>
            <a:endParaRPr lang="cs-CZ" dirty="0"/>
          </a:p>
        </p:txBody>
      </p:sp>
      <p:pic>
        <p:nvPicPr>
          <p:cNvPr id="5" name="Rectangl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49" y="1403775"/>
            <a:ext cx="8145905" cy="481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13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Překlad zdrojového textu programu</a:t>
            </a:r>
            <a:endParaRPr lang="cs-CZ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710" y="1313765"/>
            <a:ext cx="4670425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1550" y="2537727"/>
            <a:ext cx="814590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/>
              <a:t>MPASM </a:t>
            </a:r>
            <a:r>
              <a:rPr lang="cs-CZ" dirty="0" smtClean="0"/>
              <a:t>je </a:t>
            </a:r>
            <a:r>
              <a:rPr lang="cs-CZ" dirty="0"/>
              <a:t>překladač z assembleru do strojového kódu pro mikrořadiče firmy </a:t>
            </a:r>
            <a:r>
              <a:rPr lang="cs-CZ" dirty="0" err="1"/>
              <a:t>Microchip</a:t>
            </a:r>
            <a:r>
              <a:rPr lang="cs-CZ" dirty="0"/>
              <a:t>. </a:t>
            </a:r>
            <a:r>
              <a:rPr lang="cs-CZ" dirty="0" smtClean="0"/>
              <a:t>Je integrován do vývojového prostředí MPLAB IDE, dá se však použít i jako samostatná aplikace.</a:t>
            </a:r>
            <a:endParaRPr lang="cs-CZ" dirty="0"/>
          </a:p>
        </p:txBody>
      </p:sp>
      <p:pic>
        <p:nvPicPr>
          <p:cNvPr id="7" name="Picture 4" descr="MPA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735" y="3699030"/>
            <a:ext cx="3960440" cy="282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7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Zdrojový text programu před překladem</a:t>
            </a:r>
            <a:endParaRPr lang="cs-CZ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04813" y="1619250"/>
            <a:ext cx="8262642" cy="460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#</a:t>
            </a:r>
            <a:r>
              <a:rPr lang="cs-CZ" sz="800" dirty="0" err="1" smtClean="0"/>
              <a:t>include</a:t>
            </a:r>
            <a:r>
              <a:rPr lang="cs-CZ" sz="800" dirty="0" smtClean="0"/>
              <a:t>	&lt;p16f883.inc&gt;</a:t>
            </a:r>
          </a:p>
          <a:p>
            <a:pPr eaLnBrk="1" hangingPunct="1">
              <a:lnSpc>
                <a:spcPct val="80000"/>
              </a:lnSpc>
            </a:pP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smtClean="0"/>
              <a:t>RAM	EQU</a:t>
            </a:r>
            <a:r>
              <a:rPr lang="cs-CZ" sz="800" dirty="0" smtClean="0"/>
              <a:t>	0x20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CITAC_1	EQU	RAM+1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CITAC_2	EQU	RAM+2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	GOTO    START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INIT    	NOP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BANKSEL	ANSEL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CLRF	ANSEL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CLRF	ANSELH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BANKSEL	TRISA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	MOVLW	.0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	MOVWF	TRISC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	BANKSEL	PORTC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	MOVLW     	b'11111111'     	; zhasnuti </a:t>
            </a:r>
            <a:r>
              <a:rPr lang="cs-CZ" sz="800" dirty="0" err="1" smtClean="0"/>
              <a:t>vsech</a:t>
            </a:r>
            <a:r>
              <a:rPr lang="cs-CZ" sz="800" dirty="0" smtClean="0"/>
              <a:t> LED na portu C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MOVWF 	PORTC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RETURN</a:t>
            </a:r>
          </a:p>
          <a:p>
            <a:pPr eaLnBrk="1" hangingPunct="1">
              <a:lnSpc>
                <a:spcPct val="80000"/>
              </a:lnSpc>
            </a:pP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CEKEJ   	MOVLW   D'100'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MOVWF   CITAC_1 	;</a:t>
            </a:r>
            <a:r>
              <a:rPr lang="cs-CZ" sz="800" dirty="0" err="1" smtClean="0"/>
              <a:t>vnejsi</a:t>
            </a:r>
            <a:r>
              <a:rPr lang="cs-CZ" sz="800" dirty="0" smtClean="0"/>
              <a:t> </a:t>
            </a:r>
            <a:r>
              <a:rPr lang="cs-CZ" sz="800" dirty="0" err="1" smtClean="0"/>
              <a:t>smycka</a:t>
            </a: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CEKEJ_A 	MOVLW   D'255'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MOVWF   CITAC_2         	;</a:t>
            </a:r>
            <a:r>
              <a:rPr lang="cs-CZ" sz="800" dirty="0" err="1" smtClean="0"/>
              <a:t>vnitrni</a:t>
            </a:r>
            <a:r>
              <a:rPr lang="cs-CZ" sz="800" dirty="0" smtClean="0"/>
              <a:t> </a:t>
            </a:r>
            <a:r>
              <a:rPr lang="cs-CZ" sz="800" dirty="0" err="1" smtClean="0"/>
              <a:t>smycka</a:t>
            </a: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CEKEJ_B 	DECFSZ  CITAC_2,f       	;</a:t>
            </a:r>
            <a:r>
              <a:rPr lang="cs-CZ" sz="800" dirty="0" err="1" smtClean="0"/>
              <a:t>odecet</a:t>
            </a:r>
            <a:r>
              <a:rPr lang="cs-CZ" sz="800" dirty="0" smtClean="0"/>
              <a:t> citace </a:t>
            </a:r>
            <a:r>
              <a:rPr lang="cs-CZ" sz="800" dirty="0" err="1" smtClean="0"/>
              <a:t>vnitrni</a:t>
            </a:r>
            <a:r>
              <a:rPr lang="cs-CZ" sz="800" dirty="0" smtClean="0"/>
              <a:t> </a:t>
            </a:r>
            <a:r>
              <a:rPr lang="cs-CZ" sz="800" dirty="0" err="1" smtClean="0"/>
              <a:t>smycky</a:t>
            </a:r>
            <a:r>
              <a:rPr lang="cs-CZ" sz="800" dirty="0" smtClean="0"/>
              <a:t>, test na nulu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GOTO    CEKEJ_B         	;</a:t>
            </a:r>
            <a:r>
              <a:rPr lang="cs-CZ" sz="800" dirty="0" err="1" smtClean="0"/>
              <a:t>neni</a:t>
            </a:r>
            <a:r>
              <a:rPr lang="cs-CZ" sz="800" dirty="0" smtClean="0"/>
              <a:t> </a:t>
            </a:r>
            <a:r>
              <a:rPr lang="cs-CZ" sz="800" dirty="0" err="1" smtClean="0"/>
              <a:t>nulovy</a:t>
            </a:r>
            <a:r>
              <a:rPr lang="cs-CZ" sz="800" dirty="0" smtClean="0"/>
              <a:t>- </a:t>
            </a:r>
            <a:r>
              <a:rPr lang="cs-CZ" sz="800" dirty="0" err="1" smtClean="0"/>
              <a:t>zpet</a:t>
            </a: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DECFSZ  CITAC_1,f      	;</a:t>
            </a:r>
            <a:r>
              <a:rPr lang="cs-CZ" sz="800" dirty="0" err="1" smtClean="0"/>
              <a:t>odecet</a:t>
            </a:r>
            <a:r>
              <a:rPr lang="cs-CZ" sz="800" dirty="0" smtClean="0"/>
              <a:t> citace </a:t>
            </a:r>
            <a:r>
              <a:rPr lang="cs-CZ" sz="800" dirty="0" err="1" smtClean="0"/>
              <a:t>vnejsi</a:t>
            </a:r>
            <a:r>
              <a:rPr lang="cs-CZ" sz="800" dirty="0" smtClean="0"/>
              <a:t> </a:t>
            </a:r>
            <a:r>
              <a:rPr lang="cs-CZ" sz="800" dirty="0" err="1" smtClean="0"/>
              <a:t>smycky</a:t>
            </a:r>
            <a:r>
              <a:rPr lang="cs-CZ" sz="800" dirty="0" smtClean="0"/>
              <a:t>, test na nulu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GOTO    CEKEJ_A         	;</a:t>
            </a:r>
            <a:r>
              <a:rPr lang="cs-CZ" sz="800" dirty="0" err="1" smtClean="0"/>
              <a:t>neni</a:t>
            </a:r>
            <a:r>
              <a:rPr lang="cs-CZ" sz="800" dirty="0" smtClean="0"/>
              <a:t> </a:t>
            </a:r>
            <a:r>
              <a:rPr lang="cs-CZ" sz="800" dirty="0" err="1" smtClean="0"/>
              <a:t>nulovy</a:t>
            </a:r>
            <a:r>
              <a:rPr lang="cs-CZ" sz="800" dirty="0" smtClean="0"/>
              <a:t> - </a:t>
            </a:r>
            <a:r>
              <a:rPr lang="cs-CZ" sz="800" dirty="0" err="1" smtClean="0"/>
              <a:t>zpet</a:t>
            </a: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return                  	        	;</a:t>
            </a:r>
            <a:r>
              <a:rPr lang="cs-CZ" sz="800" dirty="0" err="1" smtClean="0"/>
              <a:t>obe</a:t>
            </a:r>
            <a:r>
              <a:rPr lang="cs-CZ" sz="800" dirty="0" smtClean="0"/>
              <a:t> </a:t>
            </a:r>
            <a:r>
              <a:rPr lang="cs-CZ" sz="800" dirty="0" err="1" smtClean="0"/>
              <a:t>smycky</a:t>
            </a:r>
            <a:r>
              <a:rPr lang="cs-CZ" sz="800" dirty="0" smtClean="0"/>
              <a:t> </a:t>
            </a:r>
            <a:r>
              <a:rPr lang="cs-CZ" sz="800" dirty="0" err="1" smtClean="0"/>
              <a:t>vynulovany</a:t>
            </a:r>
            <a:r>
              <a:rPr lang="cs-CZ" sz="800" dirty="0" smtClean="0"/>
              <a:t> - </a:t>
            </a:r>
            <a:r>
              <a:rPr lang="cs-CZ" sz="800" dirty="0" err="1" smtClean="0"/>
              <a:t>navrat</a:t>
            </a: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START   	CALL    INIT                   	;inicializace </a:t>
            </a:r>
            <a:r>
              <a:rPr lang="cs-CZ" sz="800" dirty="0" err="1" smtClean="0"/>
              <a:t>mikroradice</a:t>
            </a:r>
            <a:r>
              <a:rPr lang="cs-CZ" sz="800" dirty="0" smtClean="0"/>
              <a:t>     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START1  	BCF     STATUS,C         	;</a:t>
            </a:r>
            <a:r>
              <a:rPr lang="cs-CZ" sz="800" dirty="0" err="1" smtClean="0"/>
              <a:t>vynulovani</a:t>
            </a:r>
            <a:r>
              <a:rPr lang="cs-CZ" sz="800" dirty="0" smtClean="0"/>
              <a:t> bitu </a:t>
            </a:r>
            <a:r>
              <a:rPr lang="cs-CZ" sz="800" dirty="0" err="1" smtClean="0"/>
              <a:t>carry</a:t>
            </a:r>
            <a:endParaRPr lang="cs-CZ" sz="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START3  	RLF     PORTC    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CALL    CEKEJ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 smtClean="0"/>
              <a:t>        	GOTO    START3       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800" dirty="0"/>
              <a:t>	</a:t>
            </a:r>
            <a:r>
              <a:rPr lang="cs-CZ" sz="800" dirty="0" smtClean="0"/>
              <a:t>END             </a:t>
            </a:r>
          </a:p>
          <a:p>
            <a:pPr eaLnBrk="1" hangingPunct="1">
              <a:lnSpc>
                <a:spcPct val="80000"/>
              </a:lnSpc>
            </a:pPr>
            <a:endParaRPr lang="cs-CZ" sz="800" dirty="0" smtClean="0"/>
          </a:p>
          <a:p>
            <a:pPr eaLnBrk="1" hangingPunct="1">
              <a:lnSpc>
                <a:spcPct val="80000"/>
              </a:lnSpc>
            </a:pPr>
            <a:endParaRPr lang="cs-CZ" sz="800" dirty="0" smtClean="0"/>
          </a:p>
        </p:txBody>
      </p:sp>
    </p:spTree>
    <p:extLst>
      <p:ext uri="{BB962C8B-B14F-4D97-AF65-F5344CB8AC3E}">
        <p14:creationId xmlns:p14="http://schemas.microsoft.com/office/powerpoint/2010/main" val="135425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Tentýž program po překladu do strojového kódu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76545" y="1418392"/>
            <a:ext cx="8190910" cy="143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cs-CZ" sz="1200" dirty="0" smtClean="0">
                <a:latin typeface="Courier New" pitchFamily="49" charset="0"/>
              </a:rPr>
              <a:t>:020000040000FA</a:t>
            </a:r>
          </a:p>
          <a:p>
            <a:pPr marL="0" indent="0" eaLnBrk="1" hangingPunct="1">
              <a:buNone/>
            </a:pPr>
            <a:r>
              <a:rPr lang="cs-CZ" sz="1200" dirty="0" smtClean="0">
                <a:latin typeface="Courier New" pitchFamily="49" charset="0"/>
              </a:rPr>
              <a:t>:10000000182800008316031788018901831603133B</a:t>
            </a:r>
          </a:p>
          <a:p>
            <a:pPr marL="0" indent="0" eaLnBrk="1" hangingPunct="1">
              <a:buNone/>
            </a:pPr>
            <a:r>
              <a:rPr lang="cs-CZ" sz="1200" dirty="0" smtClean="0">
                <a:latin typeface="Courier New" pitchFamily="49" charset="0"/>
              </a:rPr>
              <a:t>:100010000030870083120313FF308700080064302C</a:t>
            </a:r>
          </a:p>
          <a:p>
            <a:pPr marL="0" indent="0" eaLnBrk="1" hangingPunct="1">
              <a:buNone/>
            </a:pPr>
            <a:r>
              <a:rPr lang="cs-CZ" sz="1200" dirty="0" smtClean="0">
                <a:latin typeface="Courier New" pitchFamily="49" charset="0"/>
              </a:rPr>
              <a:t>:10002000A100FF30A200A20B1328A10B1128080089</a:t>
            </a:r>
          </a:p>
          <a:p>
            <a:pPr marL="0" indent="0" eaLnBrk="1" hangingPunct="1">
              <a:buNone/>
            </a:pPr>
            <a:r>
              <a:rPr lang="cs-CZ" sz="1200" dirty="0" smtClean="0">
                <a:latin typeface="Courier New" pitchFamily="49" charset="0"/>
              </a:rPr>
              <a:t>:0A00300001200310870D0F201A288D</a:t>
            </a:r>
          </a:p>
          <a:p>
            <a:pPr marL="0" indent="0" eaLnBrk="1" hangingPunct="1">
              <a:buNone/>
            </a:pPr>
            <a:r>
              <a:rPr lang="cs-CZ" sz="1200" dirty="0" smtClean="0">
                <a:latin typeface="Courier New" pitchFamily="49" charset="0"/>
              </a:rPr>
              <a:t>:00000001FF</a:t>
            </a:r>
          </a:p>
          <a:p>
            <a:pPr eaLnBrk="1" hangingPunct="1"/>
            <a:endParaRPr lang="cs-CZ" sz="1200" dirty="0" smtClean="0">
              <a:latin typeface="Courier New" pitchFamily="49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3158970"/>
            <a:ext cx="80558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dirty="0"/>
              <a:t>Teprve po vytvoření tohoto strojového kódu je možno </a:t>
            </a:r>
            <a:r>
              <a:rPr lang="cs-CZ" dirty="0" smtClean="0"/>
              <a:t>program uložit do paměti mikrořadiče, spustit jej, popřípadě použít </a:t>
            </a:r>
            <a:r>
              <a:rPr lang="cs-CZ" dirty="0"/>
              <a:t>ladicí prostředky (simulace, </a:t>
            </a:r>
            <a:r>
              <a:rPr lang="cs-CZ" dirty="0" smtClean="0"/>
              <a:t>emulace, krokování atd.).</a:t>
            </a:r>
            <a:endParaRPr lang="cs-CZ" dirty="0"/>
          </a:p>
          <a:p>
            <a:pPr eaLnBrk="1" hangingPunct="1">
              <a:spcBef>
                <a:spcPct val="50000"/>
              </a:spcBef>
            </a:pPr>
            <a:r>
              <a:rPr lang="cs-CZ" dirty="0"/>
              <a:t>S původním zdrojovým textovým souborem přímo pracovat nelze!</a:t>
            </a:r>
          </a:p>
          <a:p>
            <a:pPr eaLnBrk="1" hangingPunct="1">
              <a:spcBef>
                <a:spcPct val="50000"/>
              </a:spcBef>
            </a:pPr>
            <a:r>
              <a:rPr lang="cs-CZ" dirty="0"/>
              <a:t>Při práci s ICD2 a vývojovým prostředím MPLAB IDE máme možnost volby, zda použít softwarovou simulaci nebo debugging na čipu obvodu. Oba </a:t>
            </a:r>
            <a:r>
              <a:rPr lang="cs-CZ" dirty="0" smtClean="0"/>
              <a:t>způsoby </a:t>
            </a:r>
            <a:r>
              <a:rPr lang="cs-CZ" dirty="0"/>
              <a:t>mají své výhody a nevýhody a záleží na momentální situaci, který z nich využijeme.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11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6692</TotalTime>
  <Words>577</Words>
  <Application>Microsoft Office PowerPoint</Application>
  <PresentationFormat>Předvádění na obrazovce (4:3)</PresentationFormat>
  <Paragraphs>127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PIC_nadpis 1</vt:lpstr>
      <vt:lpstr>Shluk</vt:lpstr>
      <vt:lpstr>1_Shluk</vt:lpstr>
      <vt:lpstr>Anglicky v odborných předmětech "Support of teaching technical subjects in English“</vt:lpstr>
      <vt:lpstr>Začínáme programovat?</vt:lpstr>
      <vt:lpstr>Ukázka zápisu v assembleru</vt:lpstr>
      <vt:lpstr>Ukázka téhož zápisu ve vyšším jazyce</vt:lpstr>
      <vt:lpstr>Zásady pro psaní zdrojového textu v assembleru</vt:lpstr>
      <vt:lpstr>Doporučený formát zápisu (Microchip - MPASM)</vt:lpstr>
      <vt:lpstr>Překlad zdrojového textu programu</vt:lpstr>
      <vt:lpstr>Zdrojový text programu před překladem</vt:lpstr>
      <vt:lpstr>Tentýž program po překladu do strojového kódu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JB</cp:lastModifiedBy>
  <cp:revision>287</cp:revision>
  <cp:lastPrinted>2011-10-27T08:21:50Z</cp:lastPrinted>
  <dcterms:created xsi:type="dcterms:W3CDTF">2005-11-21T13:24:02Z</dcterms:created>
  <dcterms:modified xsi:type="dcterms:W3CDTF">2018-01-04T07:00:24Z</dcterms:modified>
</cp:coreProperties>
</file>