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  <p:sldMasterId id="2147483706" r:id="rId3"/>
  </p:sldMasterIdLst>
  <p:notesMasterIdLst>
    <p:notesMasterId r:id="rId14"/>
  </p:notesMasterIdLst>
  <p:sldIdLst>
    <p:sldId id="371" r:id="rId4"/>
    <p:sldId id="381" r:id="rId5"/>
    <p:sldId id="384" r:id="rId6"/>
    <p:sldId id="385" r:id="rId7"/>
    <p:sldId id="386" r:id="rId8"/>
    <p:sldId id="387" r:id="rId9"/>
    <p:sldId id="388" r:id="rId10"/>
    <p:sldId id="389" r:id="rId11"/>
    <p:sldId id="390" r:id="rId12"/>
    <p:sldId id="391" r:id="rId13"/>
  </p:sldIdLst>
  <p:sldSz cx="9144000" cy="6858000" type="screen4x3"/>
  <p:notesSz cx="6888163" cy="10020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3366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89" autoAdjust="0"/>
    <p:restoredTop sz="94638" autoAdjust="0"/>
  </p:normalViewPr>
  <p:slideViewPr>
    <p:cSldViewPr>
      <p:cViewPr varScale="1">
        <p:scale>
          <a:sx n="123" d="100"/>
          <a:sy n="123" d="100"/>
        </p:scale>
        <p:origin x="-4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792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44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856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6E75844-99DA-4C5A-A0E5-F0137B0D77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62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028"/>
            <a:ext cx="7772400" cy="147042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BF60A-B076-458D-8553-F2A14768336D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6DE1F-C143-4F4E-BA31-2B735BF1AC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87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AB753-2362-454C-ABE6-45B80AF64225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A4D31-3827-417B-B411-D41CA7D742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86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5035"/>
            <a:ext cx="2057400" cy="5850731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5035"/>
            <a:ext cx="5969000" cy="5850731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EB08F-CA14-429C-B70D-324B9F83500D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2C3F9-978E-493C-A669-4B09C0082C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36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/>
              <a:gdLst>
                <a:gd name="T0" fmla="*/ 4697 w 4697"/>
                <a:gd name="T1" fmla="*/ 0 h 367"/>
                <a:gd name="T2" fmla="*/ 4697 w 4697"/>
                <a:gd name="T3" fmla="*/ 367 h 367"/>
                <a:gd name="T4" fmla="*/ 0 w 4697"/>
                <a:gd name="T5" fmla="*/ 218 h 367"/>
                <a:gd name="T6" fmla="*/ 4697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C828396E-14A0-4F6A-B70B-3D7A34CEF70B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4F81BD">
                    <a:tint val="20000"/>
                  </a:srgb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EF740437-3C49-4711-A7D4-E85B914B70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373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588" y="6381750"/>
            <a:ext cx="1919287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4AD0847-F27C-4192-9468-2EE1D5EDDB4E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6100" y="6381750"/>
            <a:ext cx="2351088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3F6900E-6596-4A09-9BD4-20059A882E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457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8417BD02-6A24-42A7-83AB-E25BE8EBF286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816A902-1C26-4ED0-922A-C0E2EE9A86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70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0D076648-5D79-40DA-8AB4-8EA41311E661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653DD24A-8648-493E-85E4-35B971351C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505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B47207B3-1E5A-42E6-869F-36C54A09294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FBBF81CD-105C-4212-884F-2D9E8006A8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346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44CE0543-5DC8-47B5-B197-F06574341E1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091A3CB3-03C4-47B1-B8AD-31C4DA8F70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9307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6E047EA9-5279-46ED-A48D-CF66659B37E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EFD66EF4-A8C0-4334-8C5C-97B21841D2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6379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B551FD13-FAA9-4D82-85BD-B52F06E99822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8A177691-7004-4344-861B-83F5F249EF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88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B6F99-B9E6-42F1-B595-98C4A9534E72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D0424-7837-4C45-8D04-2A6728A979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1979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FC7842A-49A2-4481-B29C-AEE7C01D0720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3465EB04-1308-4681-AA80-3172F523C6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9285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AED1B501-8B06-4CF9-8192-044BA110C432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8ECC1EB-17AD-4061-9472-5D1F582626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120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7E15C921-8F75-482C-92F2-CCDCC98EA2EE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BCCCD89-1627-436C-A285-CCE7B7C099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2804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/>
              <a:gdLst>
                <a:gd name="T0" fmla="*/ 4697 w 4697"/>
                <a:gd name="T1" fmla="*/ 0 h 367"/>
                <a:gd name="T2" fmla="*/ 4697 w 4697"/>
                <a:gd name="T3" fmla="*/ 367 h 367"/>
                <a:gd name="T4" fmla="*/ 0 w 4697"/>
                <a:gd name="T5" fmla="*/ 218 h 367"/>
                <a:gd name="T6" fmla="*/ 4697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 smtClean="0">
                <a:solidFill>
                  <a:prstClr val="black"/>
                </a:solidFill>
              </a:endParaRPr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33B46F7C-744F-4BE5-9DF2-AB2ADB6FF65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4F81BD">
                    <a:tint val="20000"/>
                  </a:srgb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4769D1A9-0E3A-4DAC-83A0-9A6377E6C8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2377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588" y="6381750"/>
            <a:ext cx="1919287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1E56BFCA-B6CB-43B6-82EE-1C6A2783B4E2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6100" y="6381750"/>
            <a:ext cx="2351088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FC43B981-4A67-4EAA-B9A7-ED8515D92D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4165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AA21CF78-C8D8-4361-8720-35243555244E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4135F6A-26A1-4EF0-829E-D61E8CE02D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0552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2843873A-A0BB-41BE-8DD9-F380444E01A5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2A8A3B9D-402A-483A-B17F-BCAF7B3DFF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889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1E229277-C906-4971-9224-2941EAA3865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8AD0037B-8DAB-4B78-8E1D-F0AA10972D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292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AFDEA7FC-4B48-449E-BF2E-0F86643E9E0D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56F9D5F-ABED-48B9-A1A1-F7A0877ACD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100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E19E7A80-E5A2-44FE-87AA-75023316B576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460634E4-9395-4E3F-B9D6-A751F9FDAF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54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1784" y="44065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1784" y="2906316"/>
            <a:ext cx="7772400" cy="15001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A02B6-81E3-48F1-A1E8-7656E3EDE26C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7C5B7-832A-4791-BB23-153C264F78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5201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71966C6-2FD7-47DF-AA84-BF52A9C9C771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F5C9036-E870-4CA5-8BE0-C3D4F1A123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279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 smtClean="0">
              <a:solidFill>
                <a:prstClr val="white"/>
              </a:solidFill>
            </a:endParaRPr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7EBD0D46-6430-473A-B9D1-2202ED27740C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50ABCB30-9566-4665-8582-37514E10D3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4720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B5E0B3E-3916-4514-AFAC-CA9FFE035572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DF45A00-3195-4EA3-9E0A-C16E25B5BF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6918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13F73A0-383F-43B8-8E26-825341C9D16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DD9D7DA4-3761-4CDF-A80E-216EF045BD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82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36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8EA56-2FC8-49B9-A089-593C0A0578FA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E9525-4141-4A52-A15D-D78B17458A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923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4716"/>
            <a:ext cx="4040717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5272"/>
            <a:ext cx="4040717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6085" y="1534716"/>
            <a:ext cx="4040716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6085" y="2175272"/>
            <a:ext cx="4040716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7D453-B2F7-4430-ADF6-9C1F9396AEFD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A2DE7-365A-4286-B491-61A829FE9A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49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6D1ED-C28D-4C40-AB19-4A98131C2DED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35A1C-548B-468E-9541-306E996704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487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920A8-CA43-4B1E-A23D-A0E171DC8FE6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74617-AE58-4EFB-ADF8-6AD51186E1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193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2654"/>
            <a:ext cx="30077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72653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4703"/>
            <a:ext cx="30077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071C6-8F10-42F4-B408-CD279648B617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58813-E5E9-42F7-B8D6-8B7D9BCC60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732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17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17" y="61317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17" y="536733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3FBDF-F480-4A29-904E-ED0C675D4F32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C5AB5-C48D-4911-B79E-D14CCF35F1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51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84528"/>
            <a:ext cx="8229600" cy="5232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EE1F35E0-B212-4357-A321-5A054573413E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AFC7AA1-C45A-45DF-98EB-D04B6486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55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037FFE48-F712-4D42-9CD4-21F525CB60E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3ECE80C5-8F1B-4CDD-B3D9-C4276FA98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</a:schemeClr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 smtClean="0">
              <a:solidFill>
                <a:prstClr val="black"/>
              </a:solidFill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07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E696173D-A23B-4064-A535-8BD24949CFBA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FE17FC36-5625-4883-AA51-280CD0248F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177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6"/>
          <p:cNvSpPr txBox="1">
            <a:spLocks/>
          </p:cNvSpPr>
          <p:nvPr/>
        </p:nvSpPr>
        <p:spPr>
          <a:xfrm>
            <a:off x="1331641" y="260648"/>
            <a:ext cx="6480720" cy="1296143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bg1"/>
            </a:glow>
            <a:outerShdw blurRad="50800" dist="50800" dir="5400000" algn="ctr" rotWithShape="0">
              <a:schemeClr val="bg1"/>
            </a:outerShdw>
            <a:reflection stA="63000" endPos="0" dir="5400000" sy="-100000" algn="bl" rotWithShape="0"/>
          </a:effectLst>
        </p:spPr>
        <p:txBody>
          <a:bodyPr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 fontAlgn="auto">
              <a:buClr>
                <a:srgbClr val="4F81BD"/>
              </a:buClr>
              <a:defRPr/>
            </a:pPr>
            <a:endParaRPr lang="cs-CZ" sz="2000" b="1" dirty="0">
              <a:solidFill>
                <a:srgbClr val="1F497D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1844824"/>
            <a:ext cx="6624736" cy="1012672"/>
          </a:xfrm>
        </p:spPr>
        <p:txBody>
          <a:bodyPr>
            <a:normAutofit fontScale="90000"/>
          </a:bodyPr>
          <a:lstStyle/>
          <a:p>
            <a:pPr algn="ctr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3200" dirty="0" smtClean="0">
                <a:solidFill>
                  <a:srgbClr val="0D296F"/>
                </a:solidFill>
                <a:effectLst/>
              </a:rPr>
              <a:t>Anglicky v odborných předmětech</a:t>
            </a:r>
            <a:r>
              <a:rPr lang="cs-CZ" sz="3200" dirty="0" smtClean="0">
                <a:solidFill>
                  <a:srgbClr val="0D296F"/>
                </a:solidFill>
              </a:rPr>
              <a:t/>
            </a:r>
            <a:br>
              <a:rPr lang="cs-CZ" sz="3200" dirty="0" smtClean="0">
                <a:solidFill>
                  <a:srgbClr val="0D296F"/>
                </a:solidFill>
              </a:rPr>
            </a:br>
            <a:r>
              <a:rPr lang="cs-CZ" sz="2200" dirty="0" smtClean="0">
                <a:solidFill>
                  <a:srgbClr val="0D296F"/>
                </a:solidFill>
              </a:rPr>
              <a:t>"Support </a:t>
            </a:r>
            <a:r>
              <a:rPr lang="cs-CZ" sz="2200" dirty="0" err="1" smtClean="0">
                <a:solidFill>
                  <a:srgbClr val="0D296F"/>
                </a:solidFill>
              </a:rPr>
              <a:t>of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teaching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technical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subjects</a:t>
            </a:r>
            <a:r>
              <a:rPr lang="cs-CZ" sz="2200" dirty="0" smtClean="0">
                <a:solidFill>
                  <a:srgbClr val="0D296F"/>
                </a:solidFill>
              </a:rPr>
              <a:t> in </a:t>
            </a:r>
            <a:r>
              <a:rPr lang="cs-CZ" sz="2200" dirty="0" err="1" smtClean="0">
                <a:solidFill>
                  <a:srgbClr val="0D296F"/>
                </a:solidFill>
              </a:rPr>
              <a:t>English</a:t>
            </a:r>
            <a:r>
              <a:rPr lang="cs-CZ" sz="2200" dirty="0" smtClean="0">
                <a:solidFill>
                  <a:srgbClr val="0D296F"/>
                </a:solidFill>
              </a:rPr>
              <a:t>“</a:t>
            </a:r>
            <a:endParaRPr lang="cs-CZ" sz="2200" dirty="0">
              <a:solidFill>
                <a:srgbClr val="0D296F"/>
              </a:solidFill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827088" y="3213100"/>
            <a:ext cx="7772400" cy="1800225"/>
          </a:xfrm>
        </p:spPr>
        <p:txBody>
          <a:bodyPr>
            <a:normAutofit/>
          </a:bodyPr>
          <a:lstStyle/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Výukový program:  Mechanik - elektrotechnik</a:t>
            </a:r>
          </a:p>
          <a:p>
            <a:pPr marR="0" algn="l">
              <a:lnSpc>
                <a:spcPct val="90000"/>
              </a:lnSpc>
            </a:pPr>
            <a:endParaRPr lang="cs-CZ" sz="1600" b="1" smtClean="0">
              <a:solidFill>
                <a:srgbClr val="0D296F"/>
              </a:solidFill>
            </a:endParaRP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Název programu: 	Číslicová technika - mikroprocesory</a:t>
            </a: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		III.ročník, Mikrořadiče</a:t>
            </a: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		</a:t>
            </a: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Vypracoval</a:t>
            </a:r>
            <a:r>
              <a:rPr lang="cs-CZ" sz="2000" b="1" smtClean="0">
                <a:solidFill>
                  <a:srgbClr val="0D296F"/>
                </a:solidFill>
              </a:rPr>
              <a:t>: </a:t>
            </a:r>
            <a:r>
              <a:rPr lang="cs-CZ" sz="1800" b="1" smtClean="0">
                <a:solidFill>
                  <a:srgbClr val="0D296F"/>
                </a:solidFill>
              </a:rPr>
              <a:t>Vlastimil Vlček</a:t>
            </a:r>
          </a:p>
        </p:txBody>
      </p:sp>
      <p:pic>
        <p:nvPicPr>
          <p:cNvPr id="14341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79425"/>
            <a:ext cx="583565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Obdélník 5"/>
          <p:cNvSpPr>
            <a:spLocks noChangeArrowheads="1"/>
          </p:cNvSpPr>
          <p:nvPr/>
        </p:nvSpPr>
        <p:spPr bwMode="auto">
          <a:xfrm>
            <a:off x="395288" y="5876925"/>
            <a:ext cx="78486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rgbClr val="FFFFFF"/>
                </a:solidFill>
                <a:latin typeface="Lucida Sans Unicode" pitchFamily="34" charset="0"/>
              </a:rPr>
              <a:t>Projekt Anglicky v odborných předmětech, CZ.1.07/1.3.09/04.0002</a:t>
            </a:r>
          </a:p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rgbClr val="FFFFFF"/>
                </a:solidFill>
                <a:latin typeface="Lucida Sans Unicode" pitchFamily="34" charset="0"/>
              </a:rPr>
              <a:t>je spolufinancován Evropským sociálním fondem a státním rozpočtem České republiky.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3387725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dirty="0" err="1" smtClean="0"/>
              <a:t>Datasheet</a:t>
            </a:r>
            <a:r>
              <a:rPr lang="cs-CZ" sz="1400" dirty="0" smtClean="0"/>
              <a:t> </a:t>
            </a:r>
            <a:r>
              <a:rPr lang="cs-CZ" sz="1400" dirty="0" err="1" smtClean="0"/>
              <a:t>Microchip</a:t>
            </a:r>
            <a:r>
              <a:rPr lang="cs-CZ" sz="1400" dirty="0" smtClean="0"/>
              <a:t> PIC16F882/883/884/886/887 DS41291E (http://www.microchip.com)</a:t>
            </a:r>
          </a:p>
          <a:p>
            <a:pPr marL="109728" indent="0" fontAlgn="auto">
              <a:spcAft>
                <a:spcPts val="0"/>
              </a:spcAft>
              <a:buNone/>
              <a:defRPr/>
            </a:pPr>
            <a:endParaRPr lang="cs-CZ" sz="1400" dirty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cs-CZ" sz="14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>
                <a:solidFill>
                  <a:srgbClr val="0D296F"/>
                </a:solidFill>
              </a:rPr>
              <a:t>Použitá </a:t>
            </a:r>
            <a:r>
              <a:rPr lang="cs-CZ" sz="3200" dirty="0" smtClean="0">
                <a:solidFill>
                  <a:srgbClr val="0D296F"/>
                </a:solidFill>
              </a:rPr>
              <a:t>literatura</a:t>
            </a:r>
            <a:endParaRPr lang="cs-CZ" sz="3200" dirty="0">
              <a:solidFill>
                <a:srgbClr val="0D29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03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Číselné soustavy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35436"/>
              </p:ext>
            </p:extLst>
          </p:nvPr>
        </p:nvGraphicFramePr>
        <p:xfrm>
          <a:off x="521550" y="1403775"/>
          <a:ext cx="8100900" cy="5268408"/>
        </p:xfrm>
        <a:graphic>
          <a:graphicData uri="http://schemas.openxmlformats.org/drawingml/2006/table">
            <a:tbl>
              <a:tblPr/>
              <a:tblGrid>
                <a:gridCol w="2473192"/>
                <a:gridCol w="3287865"/>
                <a:gridCol w="2339843"/>
              </a:tblGrid>
              <a:tr h="14961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Desítková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Šestnáctková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Dvojková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62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62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62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62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62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62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62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62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62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62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62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62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62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62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62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1110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62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1111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62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62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62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10010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62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10011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62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10100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76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84528"/>
            <a:ext cx="8229600" cy="523220"/>
          </a:xfrm>
        </p:spPr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Používání číselných soustav, pravidla </a:t>
            </a:r>
            <a:r>
              <a:rPr lang="cs-CZ" dirty="0" smtClean="0">
                <a:solidFill>
                  <a:srgbClr val="00B0F0"/>
                </a:solidFill>
              </a:rPr>
              <a:t>zápisu</a:t>
            </a:r>
            <a:endParaRPr lang="cs-CZ" dirty="0">
              <a:solidFill>
                <a:srgbClr val="00B0F0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406941"/>
              </p:ext>
            </p:extLst>
          </p:nvPr>
        </p:nvGraphicFramePr>
        <p:xfrm>
          <a:off x="836585" y="1583795"/>
          <a:ext cx="7488766" cy="2865833"/>
        </p:xfrm>
        <a:graphic>
          <a:graphicData uri="http://schemas.openxmlformats.org/drawingml/2006/table">
            <a:tbl>
              <a:tblPr/>
              <a:tblGrid>
                <a:gridCol w="1056217"/>
                <a:gridCol w="1919816"/>
                <a:gridCol w="2641600"/>
                <a:gridCol w="1871133"/>
              </a:tblGrid>
              <a:tr h="342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Pozn.</a:t>
                      </a:r>
                    </a:p>
                  </a:txBody>
                  <a:tcPr marL="121920" marR="12192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 číselné soustavy</a:t>
                      </a:r>
                    </a:p>
                  </a:txBody>
                  <a:tcPr marL="121920" marR="12192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Syntaxe zápisu</a:t>
                      </a:r>
                    </a:p>
                  </a:txBody>
                  <a:tcPr marL="121920" marR="12192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Příklad</a:t>
                      </a:r>
                    </a:p>
                  </a:txBody>
                  <a:tcPr marL="121920" marR="12192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</a:t>
                      </a:r>
                      <a:endParaRPr kumimoji="0" lang="cs-CZ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Dvojková</a:t>
                      </a:r>
                    </a:p>
                  </a:txBody>
                  <a:tcPr marL="121920" marR="12192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’dvojkov</a:t>
                      </a: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 číslo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</a:t>
                      </a: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00110110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</a:t>
                      </a: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00110110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Desítková</a:t>
                      </a:r>
                    </a:p>
                  </a:txBody>
                  <a:tcPr marL="121920" marR="12192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</a:t>
                      </a: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desítkové číslo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.desítkové číslo</a:t>
                      </a:r>
                    </a:p>
                  </a:txBody>
                  <a:tcPr marL="121920" marR="12192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</a:t>
                      </a: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</a:t>
                      </a: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.100</a:t>
                      </a:r>
                    </a:p>
                  </a:txBody>
                  <a:tcPr marL="121920" marR="12192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Šestnáctková</a:t>
                      </a:r>
                    </a:p>
                  </a:txBody>
                  <a:tcPr marL="121920" marR="12192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</a:t>
                      </a: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šestnáctkové číslo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0xšestnáctkové číslo</a:t>
                      </a:r>
                    </a:p>
                  </a:txBody>
                  <a:tcPr marL="121920" marR="12192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’9F’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H’9F’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0x9F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Osmičková</a:t>
                      </a:r>
                    </a:p>
                  </a:txBody>
                  <a:tcPr marL="121920" marR="12192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O’</a:t>
                      </a: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osmičkové číslo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’777’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’777’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ASCII</a:t>
                      </a:r>
                    </a:p>
                  </a:txBody>
                  <a:tcPr marL="121920" marR="12192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A’znak’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‘znak’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A’C’</a:t>
                      </a:r>
                      <a:endParaRPr kumimoji="0" lang="cs-CZ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’C’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‘C’</a:t>
                      </a:r>
                      <a:endParaRPr kumimoji="0" lang="cs-CZ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 Box 56"/>
          <p:cNvSpPr txBox="1">
            <a:spLocks noChangeArrowheads="1"/>
          </p:cNvSpPr>
          <p:nvPr/>
        </p:nvSpPr>
        <p:spPr bwMode="auto">
          <a:xfrm>
            <a:off x="827619" y="4670823"/>
            <a:ext cx="7681383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dirty="0" smtClean="0">
                <a:solidFill>
                  <a:srgbClr val="000000"/>
                </a:solidFill>
              </a:rPr>
              <a:t>Dvojková soustava: práce s porty a SFR</a:t>
            </a:r>
          </a:p>
          <a:p>
            <a:pPr eaLnBrk="1" hangingPunct="1">
              <a:spcBef>
                <a:spcPct val="50000"/>
              </a:spcBef>
            </a:pPr>
            <a:r>
              <a:rPr lang="cs-CZ" dirty="0" smtClean="0">
                <a:solidFill>
                  <a:srgbClr val="000000"/>
                </a:solidFill>
              </a:rPr>
              <a:t>Desítková soustava: čítače, aritmetika</a:t>
            </a:r>
          </a:p>
          <a:p>
            <a:pPr eaLnBrk="1" hangingPunct="1">
              <a:spcBef>
                <a:spcPct val="50000"/>
              </a:spcBef>
            </a:pPr>
            <a:r>
              <a:rPr lang="cs-CZ" dirty="0" smtClean="0">
                <a:solidFill>
                  <a:srgbClr val="000000"/>
                </a:solidFill>
              </a:rPr>
              <a:t>Šestnáctková soustava: adresace paměti</a:t>
            </a:r>
          </a:p>
          <a:p>
            <a:pPr eaLnBrk="1" hangingPunct="1">
              <a:spcBef>
                <a:spcPct val="50000"/>
              </a:spcBef>
            </a:pPr>
            <a:r>
              <a:rPr lang="cs-CZ" dirty="0" smtClean="0">
                <a:solidFill>
                  <a:srgbClr val="000000"/>
                </a:solidFill>
              </a:rPr>
              <a:t>ASCII soustava: práce s textovými řetězci</a:t>
            </a:r>
          </a:p>
          <a:p>
            <a:pPr eaLnBrk="1" hangingPunct="1">
              <a:spcBef>
                <a:spcPct val="50000"/>
              </a:spcBef>
            </a:pPr>
            <a:r>
              <a:rPr lang="cs-CZ" dirty="0" smtClean="0">
                <a:solidFill>
                  <a:srgbClr val="000000"/>
                </a:solidFill>
              </a:rPr>
              <a:t>Osmičková soustava: výjimečně (el. hudební nástroje)</a:t>
            </a:r>
          </a:p>
        </p:txBody>
      </p:sp>
    </p:spTree>
    <p:extLst>
      <p:ext uri="{BB962C8B-B14F-4D97-AF65-F5344CB8AC3E}">
        <p14:creationId xmlns:p14="http://schemas.microsoft.com/office/powerpoint/2010/main" val="398163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84528"/>
            <a:ext cx="8229600" cy="523220"/>
          </a:xfrm>
        </p:spPr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Instrukční </a:t>
            </a:r>
            <a:r>
              <a:rPr lang="cs-CZ" dirty="0" smtClean="0">
                <a:solidFill>
                  <a:srgbClr val="00B0F0"/>
                </a:solidFill>
              </a:rPr>
              <a:t>soubor </a:t>
            </a:r>
            <a:r>
              <a:rPr lang="cs-CZ" dirty="0" smtClean="0">
                <a:solidFill>
                  <a:srgbClr val="00B0F0"/>
                </a:solidFill>
              </a:rPr>
              <a:t>PIC16F883A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76545" y="1178751"/>
            <a:ext cx="8235915" cy="516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dirty="0"/>
              <a:t>Instrukční soubor obsahuje 33 </a:t>
            </a:r>
            <a:r>
              <a:rPr lang="cs-CZ" dirty="0" smtClean="0"/>
              <a:t>instrukcí, </a:t>
            </a:r>
            <a:r>
              <a:rPr lang="cs-CZ" dirty="0" err="1" smtClean="0"/>
              <a:t>rozdělenych</a:t>
            </a:r>
            <a:r>
              <a:rPr lang="cs-CZ" dirty="0" smtClean="0"/>
              <a:t> do skupin</a:t>
            </a:r>
            <a:r>
              <a:rPr lang="cs-CZ" dirty="0"/>
              <a:t>:</a:t>
            </a:r>
          </a:p>
          <a:p>
            <a:pPr marL="0" indent="0" eaLnBrk="1" hangingPunct="1">
              <a:lnSpc>
                <a:spcPct val="80000"/>
              </a:lnSpc>
            </a:pPr>
            <a:endParaRPr lang="cs-CZ" dirty="0"/>
          </a:p>
          <a:p>
            <a:pPr marL="285750" indent="-285750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cs-CZ" dirty="0" err="1" smtClean="0"/>
              <a:t>Bytově</a:t>
            </a:r>
            <a:r>
              <a:rPr lang="cs-CZ" dirty="0" smtClean="0"/>
              <a:t> </a:t>
            </a:r>
            <a:r>
              <a:rPr lang="cs-CZ" dirty="0"/>
              <a:t>orientované instrukce</a:t>
            </a:r>
          </a:p>
          <a:p>
            <a:pPr marL="285750" indent="-285750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cs-CZ" dirty="0" err="1"/>
              <a:t>Bitově</a:t>
            </a:r>
            <a:r>
              <a:rPr lang="cs-CZ" dirty="0"/>
              <a:t> orientované instrukce</a:t>
            </a:r>
          </a:p>
          <a:p>
            <a:pPr marL="285750" indent="-285750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cs-CZ" dirty="0" smtClean="0"/>
              <a:t>Ř</a:t>
            </a:r>
            <a:r>
              <a:rPr lang="cs-CZ" dirty="0"/>
              <a:t>í</a:t>
            </a:r>
            <a:r>
              <a:rPr lang="cs-CZ" dirty="0" smtClean="0"/>
              <a:t>dící instrukce</a:t>
            </a:r>
          </a:p>
          <a:p>
            <a:pPr marL="285750" indent="-285750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cs-CZ" dirty="0" smtClean="0"/>
              <a:t>Práce </a:t>
            </a:r>
            <a:r>
              <a:rPr lang="cs-CZ" dirty="0"/>
              <a:t>s </a:t>
            </a:r>
            <a:r>
              <a:rPr lang="cs-CZ" dirty="0" smtClean="0"/>
              <a:t>konstantami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cs-CZ" b="1" dirty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b="1" dirty="0"/>
              <a:t>Příklad jednoduchých </a:t>
            </a:r>
            <a:r>
              <a:rPr lang="cs-CZ" b="1" dirty="0" err="1"/>
              <a:t>instrucí</a:t>
            </a:r>
            <a:r>
              <a:rPr lang="cs-CZ" dirty="0"/>
              <a:t>:</a:t>
            </a:r>
            <a:endParaRPr lang="cs-CZ" dirty="0">
              <a:latin typeface="Courier New" pitchFamily="49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600" b="1" dirty="0">
                <a:latin typeface="Courier New" pitchFamily="49" charset="0"/>
              </a:rPr>
              <a:t>NOP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600" dirty="0">
                <a:latin typeface="Courier New" pitchFamily="49" charset="0"/>
              </a:rPr>
              <a:t>Syntax:	NOP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600" dirty="0">
                <a:latin typeface="Courier New" pitchFamily="49" charset="0"/>
              </a:rPr>
              <a:t>Popis: 	No </a:t>
            </a:r>
            <a:r>
              <a:rPr lang="cs-CZ" sz="1600" dirty="0" err="1">
                <a:latin typeface="Courier New" pitchFamily="49" charset="0"/>
              </a:rPr>
              <a:t>Operation</a:t>
            </a:r>
            <a:r>
              <a:rPr lang="cs-CZ" sz="1600" dirty="0">
                <a:latin typeface="Courier New" pitchFamily="49" charset="0"/>
              </a:rPr>
              <a:t> (žádná operace)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600" dirty="0">
                <a:latin typeface="Courier New" pitchFamily="49" charset="0"/>
              </a:rPr>
              <a:t>Příklad:	NOP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cs-CZ" dirty="0">
              <a:latin typeface="Courier New" pitchFamily="49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b="1" dirty="0">
                <a:latin typeface="Courier New" pitchFamily="49" charset="0"/>
              </a:rPr>
              <a:t>MOVWF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600" dirty="0">
                <a:latin typeface="Courier New" pitchFamily="49" charset="0"/>
              </a:rPr>
              <a:t>Syntax:	MOVWF  f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600" dirty="0">
                <a:latin typeface="Courier New" pitchFamily="49" charset="0"/>
              </a:rPr>
              <a:t>Popis:	Přesune data z registru w do registru f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600" dirty="0">
                <a:latin typeface="Courier New" pitchFamily="49" charset="0"/>
              </a:rPr>
              <a:t>Tato instrukce přesune data z pracovního registru W do registru, označeného v instrukci symbolem f. Namísto tohoto symbolu pak můžeme dosadit jakýkoliv existující registr nebo uživatelskou </a:t>
            </a:r>
            <a:r>
              <a:rPr lang="cs-CZ" sz="1600" dirty="0" smtClean="0">
                <a:latin typeface="Courier New" pitchFamily="49" charset="0"/>
              </a:rPr>
              <a:t>proměnnou, kterou </a:t>
            </a:r>
            <a:r>
              <a:rPr lang="cs-CZ" sz="1600" dirty="0">
                <a:latin typeface="Courier New" pitchFamily="49" charset="0"/>
              </a:rPr>
              <a:t>jsme si předtím vytvořili v oblasti datové paměti.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600" dirty="0">
                <a:latin typeface="Courier New" pitchFamily="49" charset="0"/>
              </a:rPr>
              <a:t>Příklady:	MOVWF	 PORTA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600" dirty="0">
                <a:latin typeface="Courier New" pitchFamily="49" charset="0"/>
              </a:rPr>
              <a:t>		MOVWF	 POCITADLO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600" dirty="0">
                <a:latin typeface="Courier New" pitchFamily="49" charset="0"/>
              </a:rPr>
              <a:t>		MOVWF	 MOJE_KOCKA_LIZA</a:t>
            </a:r>
          </a:p>
        </p:txBody>
      </p:sp>
    </p:spTree>
    <p:extLst>
      <p:ext uri="{BB962C8B-B14F-4D97-AF65-F5344CB8AC3E}">
        <p14:creationId xmlns:p14="http://schemas.microsoft.com/office/powerpoint/2010/main" val="96529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84528"/>
            <a:ext cx="8229600" cy="523220"/>
          </a:xfrm>
        </p:spPr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Instrukční </a:t>
            </a:r>
            <a:r>
              <a:rPr lang="cs-CZ" dirty="0" smtClean="0">
                <a:solidFill>
                  <a:srgbClr val="00B0F0"/>
                </a:solidFill>
              </a:rPr>
              <a:t>soubor </a:t>
            </a:r>
            <a:r>
              <a:rPr lang="cs-CZ" dirty="0" smtClean="0">
                <a:solidFill>
                  <a:srgbClr val="00B0F0"/>
                </a:solidFill>
              </a:rPr>
              <a:t>PIC16F883A </a:t>
            </a:r>
            <a:r>
              <a:rPr lang="cs-CZ" dirty="0" smtClean="0">
                <a:solidFill>
                  <a:srgbClr val="00B0F0"/>
                </a:solidFill>
              </a:rPr>
              <a:t>- pokračování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76545" y="1448779"/>
            <a:ext cx="823591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0" indent="-901700" eaLnBrk="1" hangingPunct="1">
              <a:lnSpc>
                <a:spcPct val="80000"/>
              </a:lnSpc>
              <a:buFontTx/>
              <a:buNone/>
            </a:pPr>
            <a:r>
              <a:rPr lang="cs-CZ" sz="1600" b="1" dirty="0">
                <a:latin typeface="Courier New" pitchFamily="49" charset="0"/>
              </a:rPr>
              <a:t>MOVLW</a:t>
            </a:r>
          </a:p>
          <a:p>
            <a:pPr marL="901700" indent="-901700" eaLnBrk="1" hangingPunct="1">
              <a:lnSpc>
                <a:spcPct val="80000"/>
              </a:lnSpc>
              <a:buFontTx/>
              <a:buNone/>
            </a:pPr>
            <a:r>
              <a:rPr lang="cs-CZ" sz="1600" dirty="0">
                <a:latin typeface="Courier New" pitchFamily="49" charset="0"/>
              </a:rPr>
              <a:t>Syntax:	</a:t>
            </a:r>
            <a:r>
              <a:rPr lang="cs-CZ" sz="1600" dirty="0" err="1">
                <a:latin typeface="Courier New" pitchFamily="49" charset="0"/>
              </a:rPr>
              <a:t>MOVLW,k</a:t>
            </a:r>
            <a:endParaRPr lang="cs-CZ" sz="1600" dirty="0">
              <a:latin typeface="Courier New" pitchFamily="49" charset="0"/>
            </a:endParaRPr>
          </a:p>
          <a:p>
            <a:pPr marL="901700" indent="-901700" eaLnBrk="1" hangingPunct="1">
              <a:lnSpc>
                <a:spcPct val="80000"/>
              </a:lnSpc>
              <a:buFontTx/>
              <a:buNone/>
            </a:pPr>
            <a:r>
              <a:rPr lang="cs-CZ" sz="1600" dirty="0">
                <a:latin typeface="Courier New" pitchFamily="49" charset="0"/>
              </a:rPr>
              <a:t>Popis: Do pracovního registru W se vloží konstanta k.</a:t>
            </a:r>
          </a:p>
          <a:p>
            <a:pPr marL="901700" indent="-901700" eaLnBrk="1" hangingPunct="1">
              <a:lnSpc>
                <a:spcPct val="80000"/>
              </a:lnSpc>
              <a:buFontTx/>
              <a:buNone/>
            </a:pPr>
            <a:r>
              <a:rPr lang="cs-CZ" sz="1600" dirty="0">
                <a:latin typeface="Courier New" pitchFamily="49" charset="0"/>
              </a:rPr>
              <a:t>Příklad: 	MOVLW	  .110</a:t>
            </a:r>
            <a:endParaRPr lang="en-US" sz="1600" dirty="0">
              <a:latin typeface="Courier New" pitchFamily="49" charset="0"/>
            </a:endParaRPr>
          </a:p>
          <a:p>
            <a:pPr marL="901700" indent="-901700" eaLnBrk="1" hangingPunct="1">
              <a:lnSpc>
                <a:spcPct val="80000"/>
              </a:lnSpc>
              <a:buFontTx/>
              <a:buNone/>
            </a:pPr>
            <a:r>
              <a:rPr lang="cs-CZ" sz="1600" dirty="0">
                <a:latin typeface="Courier New" pitchFamily="49" charset="0"/>
              </a:rPr>
              <a:t> 	</a:t>
            </a:r>
          </a:p>
          <a:p>
            <a:pPr marL="901700" indent="-901700" eaLnBrk="1" hangingPunct="1">
              <a:lnSpc>
                <a:spcPct val="80000"/>
              </a:lnSpc>
              <a:buFontTx/>
              <a:buNone/>
            </a:pPr>
            <a:r>
              <a:rPr lang="cs-CZ" sz="1600" b="1" dirty="0">
                <a:latin typeface="Courier New" pitchFamily="49" charset="0"/>
              </a:rPr>
              <a:t>GOTO</a:t>
            </a:r>
          </a:p>
          <a:p>
            <a:pPr marL="901700" indent="-901700" eaLnBrk="1" hangingPunct="1">
              <a:lnSpc>
                <a:spcPct val="80000"/>
              </a:lnSpc>
              <a:buFontTx/>
              <a:buNone/>
            </a:pPr>
            <a:r>
              <a:rPr lang="cs-CZ" sz="1600" dirty="0">
                <a:latin typeface="Courier New" pitchFamily="49" charset="0"/>
              </a:rPr>
              <a:t>Syntax:			GOTO	adresa</a:t>
            </a:r>
          </a:p>
          <a:p>
            <a:pPr marL="901700" indent="-901700" eaLnBrk="1" hangingPunct="1">
              <a:lnSpc>
                <a:spcPct val="80000"/>
              </a:lnSpc>
              <a:buFontTx/>
              <a:buNone/>
            </a:pPr>
            <a:r>
              <a:rPr lang="cs-CZ" sz="1600" dirty="0">
                <a:latin typeface="Courier New" pitchFamily="49" charset="0"/>
              </a:rPr>
              <a:t>Popis: Řízení běhu programu se přenese na adresu v paměti programu, která je uvedena v parametru příkazu (0x2C, tabulka). </a:t>
            </a:r>
          </a:p>
          <a:p>
            <a:pPr marL="901700" indent="-901700" eaLnBrk="1" hangingPunct="1">
              <a:lnSpc>
                <a:spcPct val="80000"/>
              </a:lnSpc>
              <a:buFontTx/>
              <a:buNone/>
            </a:pPr>
            <a:r>
              <a:rPr lang="cs-CZ" sz="1600" dirty="0">
                <a:latin typeface="Courier New" pitchFamily="49" charset="0"/>
              </a:rPr>
              <a:t>	Jedná se o tzv. nepodmíněný skok – provede se v každém případě.</a:t>
            </a:r>
          </a:p>
          <a:p>
            <a:pPr marL="901700" indent="-901700" eaLnBrk="1" hangingPunct="1">
              <a:lnSpc>
                <a:spcPct val="80000"/>
              </a:lnSpc>
              <a:buFontTx/>
              <a:buNone/>
            </a:pPr>
            <a:r>
              <a:rPr lang="cs-CZ" sz="1600" dirty="0">
                <a:latin typeface="Courier New" pitchFamily="49" charset="0"/>
              </a:rPr>
              <a:t>Příklad:	GOTO	0x2C</a:t>
            </a:r>
          </a:p>
          <a:p>
            <a:pPr marL="901700" indent="-901700" eaLnBrk="1" hangingPunct="1">
              <a:lnSpc>
                <a:spcPct val="80000"/>
              </a:lnSpc>
              <a:buFontTx/>
              <a:buNone/>
            </a:pPr>
            <a:r>
              <a:rPr lang="cs-CZ" sz="1600" dirty="0">
                <a:latin typeface="Courier New" pitchFamily="49" charset="0"/>
              </a:rPr>
              <a:t>             	GOTO	tabulka</a:t>
            </a:r>
          </a:p>
          <a:p>
            <a:pPr marL="901700" indent="-901700" eaLnBrk="1" hangingPunct="1">
              <a:lnSpc>
                <a:spcPct val="80000"/>
              </a:lnSpc>
              <a:buFontTx/>
              <a:buNone/>
            </a:pPr>
            <a:endParaRPr lang="cs-CZ" sz="1600" dirty="0">
              <a:latin typeface="Courier New" pitchFamily="49" charset="0"/>
            </a:endParaRPr>
          </a:p>
          <a:p>
            <a:pPr marL="901700" indent="-901700" eaLnBrk="1" hangingPunct="1">
              <a:lnSpc>
                <a:spcPct val="80000"/>
              </a:lnSpc>
              <a:buFontTx/>
              <a:buNone/>
            </a:pPr>
            <a:r>
              <a:rPr lang="cs-CZ" sz="1600" b="1" dirty="0">
                <a:latin typeface="Courier New" pitchFamily="49" charset="0"/>
              </a:rPr>
              <a:t>INCF</a:t>
            </a:r>
          </a:p>
          <a:p>
            <a:pPr marL="901700" indent="-901700" eaLnBrk="1" hangingPunct="1">
              <a:lnSpc>
                <a:spcPct val="80000"/>
              </a:lnSpc>
              <a:buFontTx/>
              <a:buNone/>
            </a:pPr>
            <a:r>
              <a:rPr lang="cs-CZ" sz="1600" dirty="0">
                <a:latin typeface="Courier New" pitchFamily="49" charset="0"/>
              </a:rPr>
              <a:t>Syntax:	INCF  </a:t>
            </a:r>
            <a:r>
              <a:rPr lang="cs-CZ" sz="1600" dirty="0" err="1">
                <a:latin typeface="Courier New" pitchFamily="49" charset="0"/>
              </a:rPr>
              <a:t>f,d</a:t>
            </a:r>
            <a:endParaRPr lang="cs-CZ" sz="1600" dirty="0">
              <a:latin typeface="Courier New" pitchFamily="49" charset="0"/>
            </a:endParaRPr>
          </a:p>
          <a:p>
            <a:pPr marL="901700" indent="-901700" eaLnBrk="1" hangingPunct="1">
              <a:lnSpc>
                <a:spcPct val="80000"/>
              </a:lnSpc>
              <a:buFontTx/>
              <a:buNone/>
            </a:pPr>
            <a:r>
              <a:rPr lang="cs-CZ" sz="1600" dirty="0">
                <a:latin typeface="Courier New" pitchFamily="49" charset="0"/>
              </a:rPr>
              <a:t>Popis: Obsah registru „f“ se zvýší o jedničku.</a:t>
            </a:r>
          </a:p>
          <a:p>
            <a:pPr marL="901700" indent="-901700" eaLnBrk="1" hangingPunct="1">
              <a:lnSpc>
                <a:spcPct val="80000"/>
              </a:lnSpc>
              <a:buFontTx/>
              <a:buNone/>
            </a:pPr>
            <a:r>
              <a:rPr lang="cs-CZ" sz="1600" dirty="0">
                <a:latin typeface="Courier New" pitchFamily="49" charset="0"/>
              </a:rPr>
              <a:t>Příklad: 	INCF  </a:t>
            </a:r>
            <a:r>
              <a:rPr lang="cs-CZ" sz="1600" dirty="0" err="1">
                <a:latin typeface="Courier New" pitchFamily="49" charset="0"/>
              </a:rPr>
              <a:t>citac</a:t>
            </a:r>
            <a:endParaRPr lang="cs-CZ" sz="1600" dirty="0">
              <a:latin typeface="Courier New" pitchFamily="49" charset="0"/>
            </a:endParaRPr>
          </a:p>
          <a:p>
            <a:pPr marL="901700" indent="-901700" eaLnBrk="1" hangingPunct="1">
              <a:lnSpc>
                <a:spcPct val="80000"/>
              </a:lnSpc>
              <a:buFontTx/>
              <a:buNone/>
            </a:pPr>
            <a:endParaRPr lang="cs-CZ" sz="1600" dirty="0">
              <a:latin typeface="Courier New" pitchFamily="49" charset="0"/>
            </a:endParaRPr>
          </a:p>
          <a:p>
            <a:pPr marL="901700" indent="-901700" eaLnBrk="1" hangingPunct="1">
              <a:lnSpc>
                <a:spcPct val="80000"/>
              </a:lnSpc>
              <a:buFontTx/>
              <a:buNone/>
            </a:pPr>
            <a:r>
              <a:rPr lang="cs-CZ" sz="1600" b="1" dirty="0">
                <a:latin typeface="Courier New" pitchFamily="49" charset="0"/>
              </a:rPr>
              <a:t>DECF</a:t>
            </a:r>
          </a:p>
          <a:p>
            <a:pPr marL="901700" indent="-901700" eaLnBrk="1" hangingPunct="1">
              <a:lnSpc>
                <a:spcPct val="80000"/>
              </a:lnSpc>
              <a:buFontTx/>
              <a:buNone/>
            </a:pPr>
            <a:r>
              <a:rPr lang="cs-CZ" sz="1600" dirty="0">
                <a:latin typeface="Courier New" pitchFamily="49" charset="0"/>
              </a:rPr>
              <a:t>Syntax:	DECF  </a:t>
            </a:r>
            <a:r>
              <a:rPr lang="cs-CZ" sz="1600" dirty="0" err="1">
                <a:latin typeface="Courier New" pitchFamily="49" charset="0"/>
              </a:rPr>
              <a:t>f,d</a:t>
            </a:r>
            <a:endParaRPr lang="cs-CZ" sz="1600" dirty="0">
              <a:latin typeface="Courier New" pitchFamily="49" charset="0"/>
            </a:endParaRPr>
          </a:p>
          <a:p>
            <a:pPr marL="901700" indent="-901700" eaLnBrk="1" hangingPunct="1">
              <a:lnSpc>
                <a:spcPct val="80000"/>
              </a:lnSpc>
              <a:buFontTx/>
              <a:buNone/>
            </a:pPr>
            <a:r>
              <a:rPr lang="cs-CZ" sz="1600" dirty="0">
                <a:latin typeface="Courier New" pitchFamily="49" charset="0"/>
              </a:rPr>
              <a:t>Popis: Obsah registru „f“ se sníží o jedničku.</a:t>
            </a:r>
          </a:p>
          <a:p>
            <a:pPr marL="901700" indent="-901700" eaLnBrk="1" hangingPunct="1">
              <a:lnSpc>
                <a:spcPct val="80000"/>
              </a:lnSpc>
              <a:buFontTx/>
              <a:buNone/>
            </a:pPr>
            <a:r>
              <a:rPr lang="cs-CZ" sz="1600" dirty="0">
                <a:latin typeface="Courier New" pitchFamily="49" charset="0"/>
              </a:rPr>
              <a:t>Příklad:  	DECF  </a:t>
            </a:r>
            <a:r>
              <a:rPr lang="cs-CZ" sz="1600" dirty="0" err="1" smtClean="0">
                <a:latin typeface="Courier New" pitchFamily="49" charset="0"/>
              </a:rPr>
              <a:t>citac</a:t>
            </a:r>
            <a:endParaRPr lang="cs-CZ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75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84528"/>
            <a:ext cx="8229600" cy="523220"/>
          </a:xfrm>
        </p:spPr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Instrukční soubor </a:t>
            </a:r>
            <a:r>
              <a:rPr lang="cs-CZ" dirty="0" smtClean="0">
                <a:solidFill>
                  <a:srgbClr val="00B0F0"/>
                </a:solidFill>
              </a:rPr>
              <a:t>PIC16F883A </a:t>
            </a:r>
            <a:r>
              <a:rPr lang="cs-CZ" dirty="0">
                <a:solidFill>
                  <a:srgbClr val="00B0F0"/>
                </a:solidFill>
              </a:rPr>
              <a:t>- </a:t>
            </a:r>
            <a:r>
              <a:rPr lang="cs-CZ" dirty="0" smtClean="0">
                <a:solidFill>
                  <a:srgbClr val="00B0F0"/>
                </a:solidFill>
              </a:rPr>
              <a:t>přehled </a:t>
            </a:r>
            <a:endParaRPr lang="cs-CZ" dirty="0">
              <a:solidFill>
                <a:srgbClr val="00B0F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40" y="1718810"/>
            <a:ext cx="828092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967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84528"/>
            <a:ext cx="8229600" cy="523220"/>
          </a:xfrm>
        </p:spPr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Instrukční </a:t>
            </a:r>
            <a:r>
              <a:rPr lang="cs-CZ">
                <a:solidFill>
                  <a:srgbClr val="00B0F0"/>
                </a:solidFill>
              </a:rPr>
              <a:t>soubor </a:t>
            </a:r>
            <a:r>
              <a:rPr lang="cs-CZ" smtClean="0">
                <a:solidFill>
                  <a:srgbClr val="00B0F0"/>
                </a:solidFill>
              </a:rPr>
              <a:t>PIC16F883A </a:t>
            </a:r>
            <a:r>
              <a:rPr lang="cs-CZ" dirty="0">
                <a:solidFill>
                  <a:srgbClr val="00B0F0"/>
                </a:solidFill>
              </a:rPr>
              <a:t>- přehled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35" y="1462088"/>
            <a:ext cx="8370930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025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>
                <a:solidFill>
                  <a:srgbClr val="0000FF"/>
                </a:solidFill>
              </a:rPr>
              <a:t>Shrnutí učiva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21550" y="1448780"/>
            <a:ext cx="81909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400" dirty="0" smtClean="0"/>
              <a:t>Jaké znáte číselné soustavy, používané v elektronice?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400" dirty="0" smtClean="0"/>
              <a:t>Proč používat různé číselné soustavy?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400" dirty="0" smtClean="0"/>
              <a:t>Kdy je vhodnější použít dvojkovou a kdy desítkovou soustavu?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400" dirty="0" smtClean="0"/>
              <a:t>Co je to </a:t>
            </a:r>
            <a:r>
              <a:rPr lang="cs-CZ" sz="2400" smtClean="0"/>
              <a:t>ASCII znak?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9886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>
                <a:solidFill>
                  <a:srgbClr val="0000FF"/>
                </a:solidFill>
              </a:rPr>
              <a:t>Shrnutí učiva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66555" y="1583795"/>
            <a:ext cx="80558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400" dirty="0" smtClean="0"/>
              <a:t>Jaký je rozdíl mezi </a:t>
            </a:r>
            <a:r>
              <a:rPr lang="cs-CZ" sz="2400" dirty="0" err="1" smtClean="0"/>
              <a:t>bitově</a:t>
            </a:r>
            <a:r>
              <a:rPr lang="cs-CZ" sz="2400" dirty="0" smtClean="0"/>
              <a:t> a </a:t>
            </a:r>
            <a:r>
              <a:rPr lang="cs-CZ" sz="2400" dirty="0" err="1" smtClean="0"/>
              <a:t>bytově</a:t>
            </a:r>
            <a:r>
              <a:rPr lang="cs-CZ" sz="2400" dirty="0" smtClean="0"/>
              <a:t> orientovanou instrukcí?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400" dirty="0" smtClean="0"/>
              <a:t>Kdy použít </a:t>
            </a:r>
            <a:r>
              <a:rPr lang="cs-CZ" sz="2400" dirty="0" err="1" smtClean="0"/>
              <a:t>bitově</a:t>
            </a:r>
            <a:r>
              <a:rPr lang="cs-CZ" sz="2400" dirty="0" smtClean="0"/>
              <a:t> a kdy </a:t>
            </a:r>
            <a:r>
              <a:rPr lang="cs-CZ" sz="2400" dirty="0" err="1" smtClean="0"/>
              <a:t>bytově</a:t>
            </a:r>
            <a:r>
              <a:rPr lang="cs-CZ" sz="2400" dirty="0" smtClean="0"/>
              <a:t> orientované instrukce?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400" dirty="0" smtClean="0"/>
              <a:t>Jaký smysl má použití instrukce NOP?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031410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C_nadpis 1">
  <a:themeElements>
    <a:clrScheme name="1_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6754</TotalTime>
  <Words>352</Words>
  <Application>Microsoft Office PowerPoint</Application>
  <PresentationFormat>Předvádění na obrazovce (4:3)</PresentationFormat>
  <Paragraphs>174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PIC_nadpis 1</vt:lpstr>
      <vt:lpstr>Shluk</vt:lpstr>
      <vt:lpstr>1_Shluk</vt:lpstr>
      <vt:lpstr>Anglicky v odborných předmětech "Support of teaching technical subjects in English“</vt:lpstr>
      <vt:lpstr>Číselné soustavy</vt:lpstr>
      <vt:lpstr>Používání číselných soustav, pravidla zápisu</vt:lpstr>
      <vt:lpstr>Instrukční soubor PIC16F883A</vt:lpstr>
      <vt:lpstr>Instrukční soubor PIC16F883A - pokračování</vt:lpstr>
      <vt:lpstr>Instrukční soubor PIC16F883A - přehled </vt:lpstr>
      <vt:lpstr>Instrukční soubor PIC16F883A - přehled </vt:lpstr>
      <vt:lpstr>Shrnutí učiva</vt:lpstr>
      <vt:lpstr>Shrnutí učiva</vt:lpstr>
      <vt:lpstr>Použitá literatura</vt:lpstr>
    </vt:vector>
  </TitlesOfParts>
  <Company>COP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PIC16F84A</dc:title>
  <dc:creator>ucitel</dc:creator>
  <cp:lastModifiedBy>JB</cp:lastModifiedBy>
  <cp:revision>298</cp:revision>
  <cp:lastPrinted>2011-10-27T08:21:50Z</cp:lastPrinted>
  <dcterms:created xsi:type="dcterms:W3CDTF">2005-11-21T13:24:02Z</dcterms:created>
  <dcterms:modified xsi:type="dcterms:W3CDTF">2018-01-04T07:03:03Z</dcterms:modified>
</cp:coreProperties>
</file>