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381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9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Číselné soustavy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5436"/>
              </p:ext>
            </p:extLst>
          </p:nvPr>
        </p:nvGraphicFramePr>
        <p:xfrm>
          <a:off x="521550" y="1403775"/>
          <a:ext cx="8100900" cy="5268408"/>
        </p:xfrm>
        <a:graphic>
          <a:graphicData uri="http://schemas.openxmlformats.org/drawingml/2006/table">
            <a:tbl>
              <a:tblPr/>
              <a:tblGrid>
                <a:gridCol w="2473192"/>
                <a:gridCol w="3287865"/>
                <a:gridCol w="2339843"/>
              </a:tblGrid>
              <a:tr h="1496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Desítková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Šestnáctková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Dvojková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62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10100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0" marB="342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7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Používání číselných soustav, pravidla </a:t>
            </a:r>
            <a:r>
              <a:rPr lang="cs-CZ" dirty="0" smtClean="0">
                <a:solidFill>
                  <a:srgbClr val="00B0F0"/>
                </a:solidFill>
              </a:rPr>
              <a:t>zápisu</a:t>
            </a:r>
            <a:endParaRPr lang="cs-CZ" dirty="0">
              <a:solidFill>
                <a:srgbClr val="00B0F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06941"/>
              </p:ext>
            </p:extLst>
          </p:nvPr>
        </p:nvGraphicFramePr>
        <p:xfrm>
          <a:off x="836585" y="1583795"/>
          <a:ext cx="7488766" cy="2865833"/>
        </p:xfrm>
        <a:graphic>
          <a:graphicData uri="http://schemas.openxmlformats.org/drawingml/2006/table">
            <a:tbl>
              <a:tblPr/>
              <a:tblGrid>
                <a:gridCol w="1056217"/>
                <a:gridCol w="1919816"/>
                <a:gridCol w="2641600"/>
                <a:gridCol w="1871133"/>
              </a:tblGrid>
              <a:tr h="342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Pozn.</a:t>
                      </a:r>
                    </a:p>
                  </a:txBody>
                  <a:tcPr marL="121920" marR="12192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 číselné soustavy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Syntaxe zápisu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Příklad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  <a:endParaRPr kumimoji="0" lang="cs-CZ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Dvojková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’dvojkov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číslo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00110110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00110110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Desítková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desítkové číslo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.desítkové číslo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.100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Šestnáctková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šestnáctkové číslo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0xšestnáctkové číslo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’9F’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H’9F’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0x9F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Osmičková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O’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osmičkové číslo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’777’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’777’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ASCII</a:t>
                      </a: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A’znak’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‘znak’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A’C’</a:t>
                      </a:r>
                      <a:endParaRPr kumimoji="0" lang="cs-CZ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’C’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‘C’</a:t>
                      </a:r>
                      <a:endParaRPr kumimoji="0" lang="cs-CZ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827619" y="4670823"/>
            <a:ext cx="768138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 smtClean="0">
                <a:solidFill>
                  <a:srgbClr val="000000"/>
                </a:solidFill>
              </a:rPr>
              <a:t>Dvojková soustava: práce s porty a SFR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 smtClean="0">
                <a:solidFill>
                  <a:srgbClr val="000000"/>
                </a:solidFill>
              </a:rPr>
              <a:t>Desítková soustava: čítače, aritmetika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 smtClean="0">
                <a:solidFill>
                  <a:srgbClr val="000000"/>
                </a:solidFill>
              </a:rPr>
              <a:t>Šestnáctková soustava: adresace paměti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 smtClean="0">
                <a:solidFill>
                  <a:srgbClr val="000000"/>
                </a:solidFill>
              </a:rPr>
              <a:t>ASCII soustava: práce s textovými řetězci</a:t>
            </a:r>
          </a:p>
          <a:p>
            <a:pPr eaLnBrk="1" hangingPunct="1">
              <a:spcBef>
                <a:spcPct val="50000"/>
              </a:spcBef>
            </a:pPr>
            <a:r>
              <a:rPr lang="cs-CZ" dirty="0" smtClean="0">
                <a:solidFill>
                  <a:srgbClr val="000000"/>
                </a:solidFill>
              </a:rPr>
              <a:t>Osmičková soustava: výjimečně (el. hudební nástroje)</a:t>
            </a:r>
          </a:p>
        </p:txBody>
      </p:sp>
    </p:spTree>
    <p:extLst>
      <p:ext uri="{BB962C8B-B14F-4D97-AF65-F5344CB8AC3E}">
        <p14:creationId xmlns:p14="http://schemas.microsoft.com/office/powerpoint/2010/main" val="39816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Instrukční </a:t>
            </a:r>
            <a:r>
              <a:rPr lang="cs-CZ" dirty="0" smtClean="0">
                <a:solidFill>
                  <a:srgbClr val="00B0F0"/>
                </a:solidFill>
              </a:rPr>
              <a:t>soubor </a:t>
            </a:r>
            <a:r>
              <a:rPr lang="cs-CZ" dirty="0" smtClean="0">
                <a:solidFill>
                  <a:srgbClr val="00B0F0"/>
                </a:solidFill>
              </a:rPr>
              <a:t>PIC16F883A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6545" y="1178751"/>
            <a:ext cx="8235915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dirty="0"/>
              <a:t>Instrukční soubor obsahuje 33 </a:t>
            </a:r>
            <a:r>
              <a:rPr lang="cs-CZ" dirty="0" smtClean="0"/>
              <a:t>instrukcí, </a:t>
            </a:r>
            <a:r>
              <a:rPr lang="cs-CZ" dirty="0" err="1" smtClean="0"/>
              <a:t>rozdělenych</a:t>
            </a:r>
            <a:r>
              <a:rPr lang="cs-CZ" dirty="0" smtClean="0"/>
              <a:t> do skupin</a:t>
            </a:r>
            <a:r>
              <a:rPr lang="cs-CZ" dirty="0"/>
              <a:t>:</a:t>
            </a:r>
          </a:p>
          <a:p>
            <a:pPr marL="0" indent="0" eaLnBrk="1" hangingPunct="1">
              <a:lnSpc>
                <a:spcPct val="80000"/>
              </a:lnSpc>
            </a:pPr>
            <a:endParaRPr lang="cs-CZ" dirty="0"/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err="1" smtClean="0"/>
              <a:t>Bytově</a:t>
            </a:r>
            <a:r>
              <a:rPr lang="cs-CZ" dirty="0" smtClean="0"/>
              <a:t> </a:t>
            </a:r>
            <a:r>
              <a:rPr lang="cs-CZ" dirty="0"/>
              <a:t>orientované instrukce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err="1"/>
              <a:t>Bitově</a:t>
            </a:r>
            <a:r>
              <a:rPr lang="cs-CZ" dirty="0"/>
              <a:t> orientované instrukce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smtClean="0"/>
              <a:t>Ř</a:t>
            </a:r>
            <a:r>
              <a:rPr lang="cs-CZ" dirty="0"/>
              <a:t>í</a:t>
            </a:r>
            <a:r>
              <a:rPr lang="cs-CZ" dirty="0" smtClean="0"/>
              <a:t>dící instrukce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cs-CZ" dirty="0" smtClean="0"/>
              <a:t>Práce </a:t>
            </a:r>
            <a:r>
              <a:rPr lang="cs-CZ" dirty="0"/>
              <a:t>s </a:t>
            </a:r>
            <a:r>
              <a:rPr lang="cs-CZ" dirty="0" smtClean="0"/>
              <a:t>konstantami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b="1" dirty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dirty="0"/>
              <a:t>Příklad jednoduchých </a:t>
            </a:r>
            <a:r>
              <a:rPr lang="cs-CZ" b="1" dirty="0" err="1"/>
              <a:t>instrucí</a:t>
            </a:r>
            <a:r>
              <a:rPr lang="cs-CZ" dirty="0"/>
              <a:t>:</a:t>
            </a:r>
            <a:endParaRPr lang="cs-CZ" dirty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b="1" dirty="0">
                <a:latin typeface="Courier New" pitchFamily="49" charset="0"/>
              </a:rPr>
              <a:t>NOP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Syntax:	NOP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Popis: 	No </a:t>
            </a:r>
            <a:r>
              <a:rPr lang="cs-CZ" sz="1600" dirty="0" err="1">
                <a:latin typeface="Courier New" pitchFamily="49" charset="0"/>
              </a:rPr>
              <a:t>Operation</a:t>
            </a:r>
            <a:r>
              <a:rPr lang="cs-CZ" sz="1600" dirty="0">
                <a:latin typeface="Courier New" pitchFamily="49" charset="0"/>
              </a:rPr>
              <a:t> (žádná operace)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Příklad:	NOP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dirty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b="1" dirty="0">
                <a:latin typeface="Courier New" pitchFamily="49" charset="0"/>
              </a:rPr>
              <a:t>MOVWF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Syntax:	MOVWF  f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Popis:	Přesune data z registru w do registru f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Tato instrukce přesune data z pracovního registru W do registru, označeného v instrukci symbolem f. Namísto tohoto symbolu pak můžeme dosadit jakýkoliv existující registr nebo uživatelskou </a:t>
            </a:r>
            <a:r>
              <a:rPr lang="cs-CZ" sz="1600" dirty="0" smtClean="0">
                <a:latin typeface="Courier New" pitchFamily="49" charset="0"/>
              </a:rPr>
              <a:t>proměnnou, kterou </a:t>
            </a:r>
            <a:r>
              <a:rPr lang="cs-CZ" sz="1600" dirty="0">
                <a:latin typeface="Courier New" pitchFamily="49" charset="0"/>
              </a:rPr>
              <a:t>jsme si předtím vytvořili v oblasti datové paměti.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Příklady:	MOVWF	 PORTA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		MOVWF	 POCITADLO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		MOVWF	 MOJE_KOCKA_LIZA</a:t>
            </a:r>
          </a:p>
        </p:txBody>
      </p:sp>
    </p:spTree>
    <p:extLst>
      <p:ext uri="{BB962C8B-B14F-4D97-AF65-F5344CB8AC3E}">
        <p14:creationId xmlns:p14="http://schemas.microsoft.com/office/powerpoint/2010/main" val="9652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Instrukční </a:t>
            </a:r>
            <a:r>
              <a:rPr lang="cs-CZ" dirty="0" smtClean="0">
                <a:solidFill>
                  <a:srgbClr val="00B0F0"/>
                </a:solidFill>
              </a:rPr>
              <a:t>soubor </a:t>
            </a:r>
            <a:r>
              <a:rPr lang="cs-CZ" dirty="0" smtClean="0">
                <a:solidFill>
                  <a:srgbClr val="00B0F0"/>
                </a:solidFill>
              </a:rPr>
              <a:t>PIC16F883A </a:t>
            </a:r>
            <a:r>
              <a:rPr lang="cs-CZ" dirty="0" smtClean="0">
                <a:solidFill>
                  <a:srgbClr val="00B0F0"/>
                </a:solidFill>
              </a:rPr>
              <a:t>- pokračování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76545" y="1448779"/>
            <a:ext cx="82359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b="1" dirty="0">
                <a:latin typeface="Courier New" pitchFamily="49" charset="0"/>
              </a:rPr>
              <a:t>MOVLW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Syntax:	</a:t>
            </a:r>
            <a:r>
              <a:rPr lang="cs-CZ" sz="1600" dirty="0" err="1">
                <a:latin typeface="Courier New" pitchFamily="49" charset="0"/>
              </a:rPr>
              <a:t>MOVLW,k</a:t>
            </a:r>
            <a:endParaRPr lang="cs-CZ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Popis: Do pracovního registru W se vloží konstanta k.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Příklad: 	MOVLW	  .110</a:t>
            </a:r>
            <a:endParaRPr lang="en-US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 	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b="1" dirty="0">
                <a:latin typeface="Courier New" pitchFamily="49" charset="0"/>
              </a:rPr>
              <a:t>GOTO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Syntax:			GOTO	adresa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Popis: Řízení běhu programu se přenese na adresu v paměti programu, která je uvedena v parametru příkazu (0x2C, tabulka). 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	Jedná se o tzv. nepodmíněný skok – provede se v každém případě.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Příklad:	GOTO	0x2C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             	GOTO	tabulka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endParaRPr lang="cs-CZ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b="1" dirty="0">
                <a:latin typeface="Courier New" pitchFamily="49" charset="0"/>
              </a:rPr>
              <a:t>INCF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Syntax:	INCF  </a:t>
            </a:r>
            <a:r>
              <a:rPr lang="cs-CZ" sz="1600" dirty="0" err="1">
                <a:latin typeface="Courier New" pitchFamily="49" charset="0"/>
              </a:rPr>
              <a:t>f,d</a:t>
            </a:r>
            <a:endParaRPr lang="cs-CZ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Popis: Obsah registru „f“ se zvýší o jedničku.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Příklad: 	INCF  </a:t>
            </a:r>
            <a:r>
              <a:rPr lang="cs-CZ" sz="1600" dirty="0" err="1">
                <a:latin typeface="Courier New" pitchFamily="49" charset="0"/>
              </a:rPr>
              <a:t>citac</a:t>
            </a:r>
            <a:endParaRPr lang="cs-CZ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endParaRPr lang="cs-CZ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b="1" dirty="0">
                <a:latin typeface="Courier New" pitchFamily="49" charset="0"/>
              </a:rPr>
              <a:t>DECF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Syntax:	DECF  </a:t>
            </a:r>
            <a:r>
              <a:rPr lang="cs-CZ" sz="1600" dirty="0" err="1">
                <a:latin typeface="Courier New" pitchFamily="49" charset="0"/>
              </a:rPr>
              <a:t>f,d</a:t>
            </a:r>
            <a:endParaRPr lang="cs-CZ" sz="1600" dirty="0">
              <a:latin typeface="Courier New" pitchFamily="49" charset="0"/>
            </a:endParaRP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Popis: Obsah registru „f“ se sníží o jedničku.</a:t>
            </a:r>
          </a:p>
          <a:p>
            <a:pPr marL="901700" indent="-901700" eaLnBrk="1" hangingPunct="1">
              <a:lnSpc>
                <a:spcPct val="80000"/>
              </a:lnSpc>
              <a:buFontTx/>
              <a:buNone/>
            </a:pPr>
            <a:r>
              <a:rPr lang="cs-CZ" sz="1600" dirty="0">
                <a:latin typeface="Courier New" pitchFamily="49" charset="0"/>
              </a:rPr>
              <a:t>Příklad:  	DECF  </a:t>
            </a:r>
            <a:r>
              <a:rPr lang="cs-CZ" sz="1600" dirty="0" err="1" smtClean="0">
                <a:latin typeface="Courier New" pitchFamily="49" charset="0"/>
              </a:rPr>
              <a:t>citac</a:t>
            </a:r>
            <a:endParaRPr lang="cs-CZ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Instrukční soubor </a:t>
            </a:r>
            <a:r>
              <a:rPr lang="cs-CZ" dirty="0" smtClean="0">
                <a:solidFill>
                  <a:srgbClr val="00B0F0"/>
                </a:solidFill>
              </a:rPr>
              <a:t>PIC16F883A </a:t>
            </a:r>
            <a:r>
              <a:rPr lang="cs-CZ" dirty="0">
                <a:solidFill>
                  <a:srgbClr val="00B0F0"/>
                </a:solidFill>
              </a:rPr>
              <a:t>- </a:t>
            </a:r>
            <a:r>
              <a:rPr lang="cs-CZ" dirty="0" smtClean="0">
                <a:solidFill>
                  <a:srgbClr val="00B0F0"/>
                </a:solidFill>
              </a:rPr>
              <a:t>přehled 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718810"/>
            <a:ext cx="828092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6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Instrukční </a:t>
            </a:r>
            <a:r>
              <a:rPr lang="cs-CZ">
                <a:solidFill>
                  <a:srgbClr val="00B0F0"/>
                </a:solidFill>
              </a:rPr>
              <a:t>soubor </a:t>
            </a:r>
            <a:r>
              <a:rPr lang="cs-CZ" smtClean="0">
                <a:solidFill>
                  <a:srgbClr val="00B0F0"/>
                </a:solidFill>
              </a:rPr>
              <a:t>PIC16F883A </a:t>
            </a:r>
            <a:r>
              <a:rPr lang="cs-CZ" dirty="0">
                <a:solidFill>
                  <a:srgbClr val="00B0F0"/>
                </a:solidFill>
              </a:rPr>
              <a:t>- přehled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35" y="1462088"/>
            <a:ext cx="837093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2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21550" y="1448780"/>
            <a:ext cx="8190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Jaké znáte číselné soustavy, používané v elektronice?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Proč používat různé číselné soustavy?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Kdy je vhodnější použít dvojkovou a kdy desítkovou soustavu?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Co je to </a:t>
            </a:r>
            <a:r>
              <a:rPr lang="cs-CZ" sz="2400" smtClean="0"/>
              <a:t>ASCII znak?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88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555" y="1583795"/>
            <a:ext cx="8055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Jaký je rozdíl mezi </a:t>
            </a:r>
            <a:r>
              <a:rPr lang="cs-CZ" sz="2400" dirty="0" err="1" smtClean="0"/>
              <a:t>bitově</a:t>
            </a:r>
            <a:r>
              <a:rPr lang="cs-CZ" sz="2400" dirty="0" smtClean="0"/>
              <a:t> a </a:t>
            </a:r>
            <a:r>
              <a:rPr lang="cs-CZ" sz="2400" dirty="0" err="1" smtClean="0"/>
              <a:t>bytově</a:t>
            </a:r>
            <a:r>
              <a:rPr lang="cs-CZ" sz="2400" dirty="0" smtClean="0"/>
              <a:t> orientovanou instrukcí?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Kdy použít </a:t>
            </a:r>
            <a:r>
              <a:rPr lang="cs-CZ" sz="2400" dirty="0" err="1" smtClean="0"/>
              <a:t>bitově</a:t>
            </a:r>
            <a:r>
              <a:rPr lang="cs-CZ" sz="2400" dirty="0" smtClean="0"/>
              <a:t> a kdy </a:t>
            </a:r>
            <a:r>
              <a:rPr lang="cs-CZ" sz="2400" dirty="0" err="1" smtClean="0"/>
              <a:t>bytově</a:t>
            </a:r>
            <a:r>
              <a:rPr lang="cs-CZ" sz="2400" dirty="0" smtClean="0"/>
              <a:t> orientované instrukce?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Jaký smysl má použití instrukce NOP?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31410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6754</TotalTime>
  <Words>352</Words>
  <Application>Microsoft Office PowerPoint</Application>
  <PresentationFormat>Předvádění na obrazovce (4:3)</PresentationFormat>
  <Paragraphs>174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Číselné soustavy</vt:lpstr>
      <vt:lpstr>Používání číselných soustav, pravidla zápisu</vt:lpstr>
      <vt:lpstr>Instrukční soubor PIC16F883A</vt:lpstr>
      <vt:lpstr>Instrukční soubor PIC16F883A - pokračování</vt:lpstr>
      <vt:lpstr>Instrukční soubor PIC16F883A - přehled </vt:lpstr>
      <vt:lpstr>Instrukční soubor PIC16F883A - přehled 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298</cp:revision>
  <cp:lastPrinted>2011-10-27T08:21:50Z</cp:lastPrinted>
  <dcterms:created xsi:type="dcterms:W3CDTF">2005-11-21T13:24:02Z</dcterms:created>
  <dcterms:modified xsi:type="dcterms:W3CDTF">2018-01-04T07:03:03Z</dcterms:modified>
</cp:coreProperties>
</file>