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  <p:sldMasterId id="2147483706" r:id="rId3"/>
  </p:sldMasterIdLst>
  <p:notesMasterIdLst>
    <p:notesMasterId r:id="rId14"/>
  </p:notesMasterIdLst>
  <p:sldIdLst>
    <p:sldId id="371" r:id="rId4"/>
    <p:sldId id="354" r:id="rId5"/>
    <p:sldId id="388" r:id="rId6"/>
    <p:sldId id="389" r:id="rId7"/>
    <p:sldId id="390" r:id="rId8"/>
    <p:sldId id="391" r:id="rId9"/>
    <p:sldId id="392" r:id="rId10"/>
    <p:sldId id="376" r:id="rId11"/>
    <p:sldId id="382" r:id="rId12"/>
    <p:sldId id="387" r:id="rId13"/>
  </p:sldIdLst>
  <p:sldSz cx="9144000" cy="6858000" type="screen4x3"/>
  <p:notesSz cx="6888163" cy="10020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3366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36" autoAdjust="0"/>
    <p:restoredTop sz="94638" autoAdjust="0"/>
  </p:normalViewPr>
  <p:slideViewPr>
    <p:cSldViewPr>
      <p:cViewPr>
        <p:scale>
          <a:sx n="66" d="100"/>
          <a:sy n="66" d="100"/>
        </p:scale>
        <p:origin x="-1356" y="-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792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44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B6E75844-99DA-4C5A-A0E5-F0137B0D77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862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028"/>
            <a:ext cx="7772400" cy="147042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BF60A-B076-458D-8553-F2A14768336D}" type="datetimeFigureOut">
              <a:rPr lang="cs-CZ"/>
              <a:pPr>
                <a:defRPr/>
              </a:pPr>
              <a:t>18.12.2011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6DE1F-C143-4F4E-BA31-2B735BF1AC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871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AB753-2362-454C-ABE6-45B80AF64225}" type="datetimeFigureOut">
              <a:rPr lang="cs-CZ"/>
              <a:pPr>
                <a:defRPr/>
              </a:pPr>
              <a:t>18.12.2011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A4D31-3827-417B-B411-D41CA7D742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865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5035"/>
            <a:ext cx="2057400" cy="5850731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5035"/>
            <a:ext cx="5969000" cy="5850731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EB08F-CA14-429C-B70D-324B9F83500D}" type="datetimeFigureOut">
              <a:rPr lang="cs-CZ"/>
              <a:pPr>
                <a:defRPr/>
              </a:pPr>
              <a:t>18.12.2011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2C3F9-978E-493C-A669-4B09C0082C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36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6882" y="4907042"/>
              <a:ext cx="8969988" cy="997597"/>
            </a:xfrm>
            <a:custGeom>
              <a:avLst/>
              <a:gdLst>
                <a:gd name="T0" fmla="*/ 4697 w 4697"/>
                <a:gd name="T1" fmla="*/ 0 h 367"/>
                <a:gd name="T2" fmla="*/ 4697 w 4697"/>
                <a:gd name="T3" fmla="*/ 367 h 367"/>
                <a:gd name="T4" fmla="*/ 0 w 4697"/>
                <a:gd name="T5" fmla="*/ 218 h 367"/>
                <a:gd name="T6" fmla="*/ 4697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 smtClean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C828396E-14A0-4F6A-B70B-3D7A34CEF70B}" type="datetimeFigureOut">
              <a:rPr lang="cs-CZ"/>
              <a:pPr>
                <a:defRPr/>
              </a:pPr>
              <a:t>18.12.2011</a:t>
            </a:fld>
            <a:endParaRPr lang="cs-CZ"/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4F81BD">
                    <a:tint val="20000"/>
                  </a:srgb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EF740437-3C49-4711-A7D4-E85B914B70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373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387832"/>
          </a:xfrm>
        </p:spPr>
        <p:txBody>
          <a:bodyPr/>
          <a:lstStyle>
            <a:extLst/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732588" y="6381750"/>
            <a:ext cx="1919287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24AD0847-F27C-4192-9468-2EE1D5EDDB4E}" type="datetimeFigureOut">
              <a:rPr lang="cs-CZ"/>
              <a:pPr>
                <a:defRPr/>
              </a:pPr>
              <a:t>18.12.2011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356100" y="6381750"/>
            <a:ext cx="2351088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dirty="0"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C3F6900E-6596-4A09-9BD4-20059A882E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457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8417BD02-6A24-42A7-83AB-E25BE8EBF286}" type="datetimeFigureOut">
              <a:rPr lang="cs-CZ"/>
              <a:pPr>
                <a:defRPr/>
              </a:pPr>
              <a:t>18.12.2011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B816A902-1C26-4ED0-922A-C0E2EE9A86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70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0D076648-5D79-40DA-8AB4-8EA41311E661}" type="datetimeFigureOut">
              <a:rPr lang="cs-CZ"/>
              <a:pPr>
                <a:defRPr/>
              </a:pPr>
              <a:t>18.12.2011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653DD24A-8648-493E-85E4-35B971351C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505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B47207B3-1E5A-42E6-869F-36C54A092944}" type="datetimeFigureOut">
              <a:rPr lang="cs-CZ"/>
              <a:pPr>
                <a:defRPr/>
              </a:pPr>
              <a:t>18.12.2011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FBBF81CD-105C-4212-884F-2D9E8006A8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346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44CE0543-5DC8-47B5-B197-F06574341E14}" type="datetimeFigureOut">
              <a:rPr lang="cs-CZ"/>
              <a:pPr>
                <a:defRPr/>
              </a:pPr>
              <a:t>18.12.2011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091A3CB3-03C4-47B1-B8AD-31C4DA8F70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9307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6E047EA9-5279-46ED-A48D-CF66659B37E4}" type="datetimeFigureOut">
              <a:rPr lang="cs-CZ"/>
              <a:pPr>
                <a:defRPr/>
              </a:pPr>
              <a:t>18.12.2011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EFD66EF4-A8C0-4334-8C5C-97B21841D2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6379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B551FD13-FAA9-4D82-85BD-B52F06E99822}" type="datetimeFigureOut">
              <a:rPr lang="cs-CZ"/>
              <a:pPr>
                <a:defRPr/>
              </a:pPr>
              <a:t>18.12.2011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8A177691-7004-4344-861B-83F5F249EF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788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B6F99-B9E6-42F1-B595-98C4A9534E72}" type="datetimeFigureOut">
              <a:rPr lang="cs-CZ"/>
              <a:pPr>
                <a:defRPr/>
              </a:pPr>
              <a:t>18.12.2011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D0424-7837-4C45-8D04-2A6728A979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61979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6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BFC7842A-49A2-4481-B29C-AEE7C01D0720}" type="datetimeFigureOut">
              <a:rPr lang="cs-CZ"/>
              <a:pPr>
                <a:defRPr/>
              </a:pPr>
              <a:t>18.12.2011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3465EB04-1308-4681-AA80-3172F523C6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9285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AED1B501-8B06-4CF9-8192-044BA110C432}" type="datetimeFigureOut">
              <a:rPr lang="cs-CZ"/>
              <a:pPr>
                <a:defRPr/>
              </a:pPr>
              <a:t>18.12.2011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C8ECC1EB-17AD-4061-9472-5D1F582626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5120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7E15C921-8F75-482C-92F2-CCDCC98EA2EE}" type="datetimeFigureOut">
              <a:rPr lang="cs-CZ"/>
              <a:pPr>
                <a:defRPr/>
              </a:pPr>
              <a:t>18.12.2011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2BCCCD89-1627-436C-A285-CCE7B7C099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2804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6882" y="4907042"/>
              <a:ext cx="8969988" cy="997597"/>
            </a:xfrm>
            <a:custGeom>
              <a:avLst/>
              <a:gdLst>
                <a:gd name="T0" fmla="*/ 4697 w 4697"/>
                <a:gd name="T1" fmla="*/ 0 h 367"/>
                <a:gd name="T2" fmla="*/ 4697 w 4697"/>
                <a:gd name="T3" fmla="*/ 367 h 367"/>
                <a:gd name="T4" fmla="*/ 0 w 4697"/>
                <a:gd name="T5" fmla="*/ 218 h 367"/>
                <a:gd name="T6" fmla="*/ 4697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 smtClean="0">
                <a:solidFill>
                  <a:prstClr val="black"/>
                </a:solidFill>
              </a:endParaRPr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 smtClean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33B46F7C-744F-4BE5-9DF2-AB2ADB6FF654}" type="datetimeFigureOut">
              <a:rPr lang="cs-CZ"/>
              <a:pPr>
                <a:defRPr/>
              </a:pPr>
              <a:t>18.12.2011</a:t>
            </a:fld>
            <a:endParaRPr lang="cs-CZ"/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4F81BD">
                    <a:tint val="20000"/>
                  </a:srgb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4769D1A9-0E3A-4DAC-83A0-9A6377E6C8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72377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387832"/>
          </a:xfrm>
        </p:spPr>
        <p:txBody>
          <a:bodyPr/>
          <a:lstStyle>
            <a:extLst/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732588" y="6381750"/>
            <a:ext cx="1919287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1E56BFCA-B6CB-43B6-82EE-1C6A2783B4E2}" type="datetimeFigureOut">
              <a:rPr lang="cs-CZ"/>
              <a:pPr>
                <a:defRPr/>
              </a:pPr>
              <a:t>18.12.2011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356100" y="6381750"/>
            <a:ext cx="2351088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dirty="0"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FC43B981-4A67-4EAA-B9A7-ED8515D92D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4165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AA21CF78-C8D8-4361-8720-35243555244E}" type="datetimeFigureOut">
              <a:rPr lang="cs-CZ"/>
              <a:pPr>
                <a:defRPr/>
              </a:pPr>
              <a:t>18.12.2011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B4135F6A-26A1-4EF0-829E-D61E8CE02D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0552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2843873A-A0BB-41BE-8DD9-F380444E01A5}" type="datetimeFigureOut">
              <a:rPr lang="cs-CZ"/>
              <a:pPr>
                <a:defRPr/>
              </a:pPr>
              <a:t>18.12.2011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2A8A3B9D-402A-483A-B17F-BCAF7B3DFF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8896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1E229277-C906-4971-9224-2941EAA38654}" type="datetimeFigureOut">
              <a:rPr lang="cs-CZ"/>
              <a:pPr>
                <a:defRPr/>
              </a:pPr>
              <a:t>18.12.2011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8AD0037B-8DAB-4B78-8E1D-F0AA10972D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292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AFDEA7FC-4B48-449E-BF2E-0F86643E9E0D}" type="datetimeFigureOut">
              <a:rPr lang="cs-CZ"/>
              <a:pPr>
                <a:defRPr/>
              </a:pPr>
              <a:t>18.12.2011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B56F9D5F-ABED-48B9-A1A1-F7A0877ACD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1009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E19E7A80-E5A2-44FE-87AA-75023316B576}" type="datetimeFigureOut">
              <a:rPr lang="cs-CZ"/>
              <a:pPr>
                <a:defRPr/>
              </a:pPr>
              <a:t>18.12.2011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460634E4-9395-4E3F-B9D6-A751F9FDAF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54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1784" y="44065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1784" y="2906316"/>
            <a:ext cx="7772400" cy="15001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A02B6-81E3-48F1-A1E8-7656E3EDE26C}" type="datetimeFigureOut">
              <a:rPr lang="cs-CZ"/>
              <a:pPr>
                <a:defRPr/>
              </a:pPr>
              <a:t>18.12.2011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7C5B7-832A-4791-BB23-153C264F78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5201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C71966C6-2FD7-47DF-AA84-BF52A9C9C771}" type="datetimeFigureOut">
              <a:rPr lang="cs-CZ"/>
              <a:pPr>
                <a:defRPr/>
              </a:pPr>
              <a:t>18.12.2011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2F5C9036-E870-4CA5-8BE0-C3D4F1A123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279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6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 smtClean="0">
              <a:solidFill>
                <a:prstClr val="white"/>
              </a:solidFill>
            </a:endParaRPr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7EBD0D46-6430-473A-B9D1-2202ED27740C}" type="datetimeFigureOut">
              <a:rPr lang="cs-CZ"/>
              <a:pPr>
                <a:defRPr/>
              </a:pPr>
              <a:t>18.12.2011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50ABCB30-9566-4665-8582-37514E10D3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4720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3B5E0B3E-3916-4514-AFAC-CA9FFE035572}" type="datetimeFigureOut">
              <a:rPr lang="cs-CZ"/>
              <a:pPr>
                <a:defRPr/>
              </a:pPr>
              <a:t>18.12.2011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CDF45A00-3195-4EA3-9E0A-C16E25B5BF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6918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313F73A0-383F-43B8-8E26-825341C9D164}" type="datetimeFigureOut">
              <a:rPr lang="cs-CZ"/>
              <a:pPr>
                <a:defRPr/>
              </a:pPr>
              <a:t>18.12.2011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DD9D7DA4-3761-4CDF-A80E-216EF045BD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828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132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3600" y="1600200"/>
            <a:ext cx="40132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8EA56-2FC8-49B9-A089-593C0A0578FA}" type="datetimeFigureOut">
              <a:rPr lang="cs-CZ"/>
              <a:pPr>
                <a:defRPr/>
              </a:pPr>
              <a:t>18.12.2011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E9525-4141-4A52-A15D-D78B17458A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923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4716"/>
            <a:ext cx="4040717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5272"/>
            <a:ext cx="4040717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6085" y="1534716"/>
            <a:ext cx="4040716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6085" y="2175272"/>
            <a:ext cx="4040716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7D453-B2F7-4430-ADF6-9C1F9396AEFD}" type="datetimeFigureOut">
              <a:rPr lang="cs-CZ"/>
              <a:pPr>
                <a:defRPr/>
              </a:pPr>
              <a:t>18.12.2011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A2DE7-365A-4286-B491-61A829FE9A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49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6D1ED-C28D-4C40-AB19-4A98131C2DED}" type="datetimeFigureOut">
              <a:rPr lang="cs-CZ"/>
              <a:pPr>
                <a:defRPr/>
              </a:pPr>
              <a:t>18.12.2011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35A1C-548B-468E-9541-306E996704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487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920A8-CA43-4B1E-A23D-A0E171DC8FE6}" type="datetimeFigureOut">
              <a:rPr lang="cs-CZ"/>
              <a:pPr>
                <a:defRPr/>
              </a:pPr>
              <a:t>18.12.2011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74617-AE58-4EFB-ADF8-6AD51186E1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193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2654"/>
            <a:ext cx="30077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72653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4703"/>
            <a:ext cx="30077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071C6-8F10-42F4-B408-CD279648B617}" type="datetimeFigureOut">
              <a:rPr lang="cs-CZ"/>
              <a:pPr>
                <a:defRPr/>
              </a:pPr>
              <a:t>18.12.2011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58813-E5E9-42F7-B8D6-8B7D9BCC60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7732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17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17" y="61317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17" y="536733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3FBDF-F480-4A29-904E-ED0C675D4F32}" type="datetimeFigureOut">
              <a:rPr lang="cs-CZ"/>
              <a:pPr>
                <a:defRPr/>
              </a:pPr>
              <a:t>18.12.2011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C5AB5-C48D-4911-B79E-D14CCF35F1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512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84528"/>
            <a:ext cx="8229600" cy="5232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EE1F35E0-B212-4357-A321-5A054573413E}" type="datetimeFigureOut">
              <a:rPr lang="cs-CZ"/>
              <a:pPr>
                <a:defRPr/>
              </a:pPr>
              <a:t>18.12.2011</a:t>
            </a:fld>
            <a:endParaRPr lang="cs-CZ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AFC7AA1-C45A-45DF-98EB-D04B64869E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55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037FFE48-F712-4D42-9CD4-21F525CB60E4}" type="datetimeFigureOut">
              <a:rPr lang="cs-CZ"/>
              <a:pPr>
                <a:defRPr/>
              </a:pPr>
              <a:t>18.12.2011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3ECE80C5-8F1B-4CDD-B3D9-C4276FA98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</a:schemeClr>
            </a:gs>
            <a:gs pos="3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 smtClean="0">
              <a:solidFill>
                <a:prstClr val="black"/>
              </a:solidFill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07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E696173D-A23B-4064-A535-8BD24949CFBA}" type="datetimeFigureOut">
              <a:rPr lang="cs-CZ"/>
              <a:pPr>
                <a:defRPr/>
              </a:pPr>
              <a:t>18.12.2011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FE17FC36-5625-4883-AA51-280CD0248F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17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dnadpis 6"/>
          <p:cNvSpPr txBox="1">
            <a:spLocks/>
          </p:cNvSpPr>
          <p:nvPr/>
        </p:nvSpPr>
        <p:spPr>
          <a:xfrm>
            <a:off x="1331641" y="260648"/>
            <a:ext cx="6480720" cy="1296143"/>
          </a:xfrm>
          <a:prstGeom prst="rect">
            <a:avLst/>
          </a:prstGeom>
          <a:solidFill>
            <a:schemeClr val="bg1"/>
          </a:solidFill>
          <a:effectLst>
            <a:glow rad="127000">
              <a:schemeClr val="bg1"/>
            </a:glow>
            <a:outerShdw blurRad="50800" dist="50800" dir="5400000" algn="ctr" rotWithShape="0">
              <a:schemeClr val="bg1"/>
            </a:outerShdw>
            <a:reflection stA="63000" endPos="0" dir="5400000" sy="-100000" algn="bl" rotWithShape="0"/>
          </a:effectLst>
        </p:spPr>
        <p:txBody>
          <a:bodyPr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 fontAlgn="auto">
              <a:buClr>
                <a:srgbClr val="4F81BD"/>
              </a:buClr>
              <a:defRPr/>
            </a:pPr>
            <a:endParaRPr lang="cs-CZ" sz="2000" b="1" dirty="0">
              <a:solidFill>
                <a:srgbClr val="1F497D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59632" y="1844824"/>
            <a:ext cx="6624736" cy="1012672"/>
          </a:xfrm>
        </p:spPr>
        <p:txBody>
          <a:bodyPr>
            <a:normAutofit fontScale="90000"/>
          </a:bodyPr>
          <a:lstStyle/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3200" dirty="0" smtClean="0">
                <a:solidFill>
                  <a:srgbClr val="0D296F"/>
                </a:solidFill>
                <a:effectLst/>
              </a:rPr>
              <a:t>Anglicky v odborných předmětech</a:t>
            </a:r>
            <a:r>
              <a:rPr lang="cs-CZ" sz="3200" dirty="0" smtClean="0">
                <a:solidFill>
                  <a:srgbClr val="0D296F"/>
                </a:solidFill>
              </a:rPr>
              <a:t/>
            </a:r>
            <a:br>
              <a:rPr lang="cs-CZ" sz="3200" dirty="0" smtClean="0">
                <a:solidFill>
                  <a:srgbClr val="0D296F"/>
                </a:solidFill>
              </a:rPr>
            </a:br>
            <a:r>
              <a:rPr lang="cs-CZ" sz="2200" dirty="0" smtClean="0">
                <a:solidFill>
                  <a:srgbClr val="0D296F"/>
                </a:solidFill>
              </a:rPr>
              <a:t>"Support </a:t>
            </a:r>
            <a:r>
              <a:rPr lang="cs-CZ" sz="2200" dirty="0" err="1" smtClean="0">
                <a:solidFill>
                  <a:srgbClr val="0D296F"/>
                </a:solidFill>
              </a:rPr>
              <a:t>of</a:t>
            </a:r>
            <a:r>
              <a:rPr lang="cs-CZ" sz="2200" dirty="0" smtClean="0">
                <a:solidFill>
                  <a:srgbClr val="0D296F"/>
                </a:solidFill>
              </a:rPr>
              <a:t> </a:t>
            </a:r>
            <a:r>
              <a:rPr lang="cs-CZ" sz="2200" dirty="0" err="1" smtClean="0">
                <a:solidFill>
                  <a:srgbClr val="0D296F"/>
                </a:solidFill>
              </a:rPr>
              <a:t>teaching</a:t>
            </a:r>
            <a:r>
              <a:rPr lang="cs-CZ" sz="2200" dirty="0" smtClean="0">
                <a:solidFill>
                  <a:srgbClr val="0D296F"/>
                </a:solidFill>
              </a:rPr>
              <a:t> </a:t>
            </a:r>
            <a:r>
              <a:rPr lang="cs-CZ" sz="2200" dirty="0" err="1" smtClean="0">
                <a:solidFill>
                  <a:srgbClr val="0D296F"/>
                </a:solidFill>
              </a:rPr>
              <a:t>technical</a:t>
            </a:r>
            <a:r>
              <a:rPr lang="cs-CZ" sz="2200" dirty="0" smtClean="0">
                <a:solidFill>
                  <a:srgbClr val="0D296F"/>
                </a:solidFill>
              </a:rPr>
              <a:t> </a:t>
            </a:r>
            <a:r>
              <a:rPr lang="cs-CZ" sz="2200" dirty="0" err="1" smtClean="0">
                <a:solidFill>
                  <a:srgbClr val="0D296F"/>
                </a:solidFill>
              </a:rPr>
              <a:t>subjects</a:t>
            </a:r>
            <a:r>
              <a:rPr lang="cs-CZ" sz="2200" dirty="0" smtClean="0">
                <a:solidFill>
                  <a:srgbClr val="0D296F"/>
                </a:solidFill>
              </a:rPr>
              <a:t> in </a:t>
            </a:r>
            <a:r>
              <a:rPr lang="cs-CZ" sz="2200" dirty="0" err="1" smtClean="0">
                <a:solidFill>
                  <a:srgbClr val="0D296F"/>
                </a:solidFill>
              </a:rPr>
              <a:t>English</a:t>
            </a:r>
            <a:r>
              <a:rPr lang="cs-CZ" sz="2200" dirty="0" smtClean="0">
                <a:solidFill>
                  <a:srgbClr val="0D296F"/>
                </a:solidFill>
              </a:rPr>
              <a:t>“</a:t>
            </a:r>
            <a:endParaRPr lang="cs-CZ" sz="2200" dirty="0">
              <a:solidFill>
                <a:srgbClr val="0D296F"/>
              </a:solidFill>
            </a:endParaRP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827088" y="3213100"/>
            <a:ext cx="7772400" cy="1800225"/>
          </a:xfrm>
        </p:spPr>
        <p:txBody>
          <a:bodyPr>
            <a:normAutofit/>
          </a:bodyPr>
          <a:lstStyle/>
          <a:p>
            <a:pPr marR="0" algn="l">
              <a:lnSpc>
                <a:spcPct val="90000"/>
              </a:lnSpc>
            </a:pPr>
            <a:r>
              <a:rPr lang="cs-CZ" sz="1600" b="1" smtClean="0">
                <a:solidFill>
                  <a:srgbClr val="0D296F"/>
                </a:solidFill>
              </a:rPr>
              <a:t>Výukový program:  Mechanik - elektrotechnik</a:t>
            </a:r>
          </a:p>
          <a:p>
            <a:pPr marR="0" algn="l">
              <a:lnSpc>
                <a:spcPct val="90000"/>
              </a:lnSpc>
            </a:pPr>
            <a:endParaRPr lang="cs-CZ" sz="1600" b="1" smtClean="0">
              <a:solidFill>
                <a:srgbClr val="0D296F"/>
              </a:solidFill>
            </a:endParaRPr>
          </a:p>
          <a:p>
            <a:pPr marR="0" algn="l">
              <a:lnSpc>
                <a:spcPct val="90000"/>
              </a:lnSpc>
            </a:pPr>
            <a:r>
              <a:rPr lang="cs-CZ" sz="1600" b="1" smtClean="0">
                <a:solidFill>
                  <a:srgbClr val="0D296F"/>
                </a:solidFill>
              </a:rPr>
              <a:t>Název programu: 	Číslicová technika - mikroprocesory</a:t>
            </a:r>
          </a:p>
          <a:p>
            <a:pPr marR="0" algn="l">
              <a:lnSpc>
                <a:spcPct val="90000"/>
              </a:lnSpc>
            </a:pPr>
            <a:r>
              <a:rPr lang="cs-CZ" sz="1600" b="1" smtClean="0">
                <a:solidFill>
                  <a:srgbClr val="0D296F"/>
                </a:solidFill>
              </a:rPr>
              <a:t>		III.ročník, Mikrořadiče</a:t>
            </a:r>
          </a:p>
          <a:p>
            <a:pPr marR="0" algn="l">
              <a:lnSpc>
                <a:spcPct val="90000"/>
              </a:lnSpc>
            </a:pPr>
            <a:r>
              <a:rPr lang="cs-CZ" sz="1600" b="1" smtClean="0">
                <a:solidFill>
                  <a:srgbClr val="0D296F"/>
                </a:solidFill>
              </a:rPr>
              <a:t>		</a:t>
            </a:r>
          </a:p>
          <a:p>
            <a:pPr marR="0" algn="l">
              <a:lnSpc>
                <a:spcPct val="90000"/>
              </a:lnSpc>
            </a:pPr>
            <a:r>
              <a:rPr lang="cs-CZ" sz="1600" b="1" smtClean="0">
                <a:solidFill>
                  <a:srgbClr val="0D296F"/>
                </a:solidFill>
              </a:rPr>
              <a:t>Vypracoval</a:t>
            </a:r>
            <a:r>
              <a:rPr lang="cs-CZ" sz="2000" b="1" smtClean="0">
                <a:solidFill>
                  <a:srgbClr val="0D296F"/>
                </a:solidFill>
              </a:rPr>
              <a:t>: </a:t>
            </a:r>
            <a:r>
              <a:rPr lang="cs-CZ" sz="1800" b="1" smtClean="0">
                <a:solidFill>
                  <a:srgbClr val="0D296F"/>
                </a:solidFill>
              </a:rPr>
              <a:t>Vlastimil Vlček</a:t>
            </a:r>
          </a:p>
        </p:txBody>
      </p:sp>
      <p:pic>
        <p:nvPicPr>
          <p:cNvPr id="14341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79425"/>
            <a:ext cx="583565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Obdélník 5"/>
          <p:cNvSpPr>
            <a:spLocks noChangeArrowheads="1"/>
          </p:cNvSpPr>
          <p:nvPr/>
        </p:nvSpPr>
        <p:spPr bwMode="auto">
          <a:xfrm>
            <a:off x="395288" y="5876925"/>
            <a:ext cx="78486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1400" b="1">
                <a:solidFill>
                  <a:srgbClr val="FFFFFF"/>
                </a:solidFill>
                <a:latin typeface="Lucida Sans Unicode" pitchFamily="34" charset="0"/>
              </a:rPr>
              <a:t>Projekt Anglicky v odborných předmětech, CZ.1.07/1.3.09/04.0002</a:t>
            </a:r>
          </a:p>
          <a:p>
            <a:pPr algn="ctr">
              <a:lnSpc>
                <a:spcPct val="150000"/>
              </a:lnSpc>
            </a:pPr>
            <a:r>
              <a:rPr lang="cs-CZ" sz="1400" b="1">
                <a:solidFill>
                  <a:srgbClr val="FFFFFF"/>
                </a:solidFill>
                <a:latin typeface="Lucida Sans Unicode" pitchFamily="34" charset="0"/>
              </a:rPr>
              <a:t>je spolufinancován Evropským sociálním fondem a státním rozpočtem České republiky.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3387725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400" dirty="0" err="1" smtClean="0"/>
              <a:t>Datasheet</a:t>
            </a:r>
            <a:r>
              <a:rPr lang="cs-CZ" sz="1400" dirty="0" smtClean="0"/>
              <a:t> </a:t>
            </a:r>
            <a:r>
              <a:rPr lang="cs-CZ" sz="1400" dirty="0" err="1" smtClean="0"/>
              <a:t>Microchip</a:t>
            </a:r>
            <a:r>
              <a:rPr lang="cs-CZ" sz="1400" dirty="0" smtClean="0"/>
              <a:t> PIC16F882/883/884/886/887 DS41291E (http://www.microchip.com)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400" dirty="0" smtClean="0"/>
              <a:t>Microchip.com: </a:t>
            </a:r>
            <a:r>
              <a:rPr lang="cs-CZ" sz="1400" dirty="0" err="1" smtClean="0"/>
              <a:t>Getting</a:t>
            </a:r>
            <a:r>
              <a:rPr lang="cs-CZ" sz="1400" dirty="0" smtClean="0"/>
              <a:t> </a:t>
            </a:r>
            <a:r>
              <a:rPr lang="cs-CZ" sz="1400" dirty="0" err="1" smtClean="0"/>
              <a:t>Started</a:t>
            </a:r>
            <a:r>
              <a:rPr lang="cs-CZ" sz="1400" dirty="0" smtClean="0"/>
              <a:t> </a:t>
            </a:r>
            <a:r>
              <a:rPr lang="cs-CZ" sz="1400" dirty="0" err="1" smtClean="0"/>
              <a:t>with</a:t>
            </a:r>
            <a:r>
              <a:rPr lang="cs-CZ" sz="1400" dirty="0" smtClean="0"/>
              <a:t> </a:t>
            </a:r>
            <a:r>
              <a:rPr lang="cs-CZ" sz="1400" dirty="0" err="1" smtClean="0"/>
              <a:t>PICmicro</a:t>
            </a:r>
            <a:r>
              <a:rPr lang="cs-CZ" sz="1400" dirty="0"/>
              <a:t> </a:t>
            </a:r>
            <a:r>
              <a:rPr lang="cs-CZ" sz="1400" dirty="0" err="1" smtClean="0"/>
              <a:t>MCUs</a:t>
            </a:r>
            <a:endParaRPr lang="cs-CZ" sz="1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400" dirty="0" smtClean="0"/>
              <a:t>Microchip.com: MPLAB IDE User</a:t>
            </a:r>
            <a:r>
              <a:rPr lang="en-US" sz="1400" dirty="0" smtClean="0"/>
              <a:t>’</a:t>
            </a:r>
            <a:r>
              <a:rPr lang="cs-CZ" sz="1400" dirty="0" smtClean="0"/>
              <a:t>s </a:t>
            </a:r>
            <a:r>
              <a:rPr lang="cs-CZ" sz="1400" dirty="0" err="1" smtClean="0"/>
              <a:t>Guide</a:t>
            </a:r>
            <a:endParaRPr lang="cs-CZ" sz="1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400" dirty="0" smtClean="0"/>
              <a:t>Microchip.com: </a:t>
            </a:r>
            <a:r>
              <a:rPr lang="cs-CZ" sz="1400" dirty="0" err="1" smtClean="0"/>
              <a:t>Quick</a:t>
            </a:r>
            <a:r>
              <a:rPr lang="cs-CZ" sz="1400" dirty="0" smtClean="0"/>
              <a:t> </a:t>
            </a:r>
            <a:r>
              <a:rPr lang="cs-CZ" sz="1400" dirty="0" err="1" smtClean="0"/>
              <a:t>Guide</a:t>
            </a:r>
            <a:r>
              <a:rPr lang="cs-CZ" sz="1400" dirty="0" smtClean="0"/>
              <a:t> to </a:t>
            </a:r>
            <a:r>
              <a:rPr lang="cs-CZ" sz="1400" dirty="0" err="1" smtClean="0"/>
              <a:t>Microchip</a:t>
            </a:r>
            <a:r>
              <a:rPr lang="cs-CZ" sz="1400" dirty="0" smtClean="0"/>
              <a:t> </a:t>
            </a:r>
            <a:r>
              <a:rPr lang="cs-CZ" sz="1400" dirty="0" err="1" smtClean="0"/>
              <a:t>Development</a:t>
            </a:r>
            <a:r>
              <a:rPr lang="cs-CZ" sz="1400" dirty="0" smtClean="0"/>
              <a:t> </a:t>
            </a:r>
            <a:r>
              <a:rPr lang="cs-CZ" sz="1400" dirty="0" err="1" smtClean="0"/>
              <a:t>Tools</a:t>
            </a:r>
            <a:endParaRPr lang="cs-CZ" sz="1400" dirty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cs-CZ" sz="1400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200" dirty="0">
                <a:solidFill>
                  <a:srgbClr val="0D296F"/>
                </a:solidFill>
              </a:rPr>
              <a:t>Použitá </a:t>
            </a:r>
            <a:r>
              <a:rPr lang="cs-CZ" sz="3200" dirty="0" smtClean="0">
                <a:solidFill>
                  <a:srgbClr val="0D296F"/>
                </a:solidFill>
              </a:rPr>
              <a:t>literatura</a:t>
            </a:r>
            <a:endParaRPr lang="cs-CZ" sz="3200" dirty="0">
              <a:solidFill>
                <a:srgbClr val="0D29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85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87653"/>
            <a:ext cx="8229600" cy="523220"/>
          </a:xfrm>
        </p:spPr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MPLAB-IDE – založení projektu</a:t>
            </a:r>
            <a:endParaRPr lang="cs-CZ" dirty="0">
              <a:solidFill>
                <a:srgbClr val="0000FF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415" y="1133745"/>
            <a:ext cx="4140535" cy="1539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681" y="3023955"/>
            <a:ext cx="4482002" cy="3430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87653"/>
            <a:ext cx="8229600" cy="523220"/>
          </a:xfrm>
        </p:spPr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MPLAB-IDE – založení projektu</a:t>
            </a:r>
            <a:endParaRPr lang="cs-CZ" dirty="0">
              <a:solidFill>
                <a:srgbClr val="0000FF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348880"/>
            <a:ext cx="4943475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051720" y="1497121"/>
            <a:ext cx="4824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dirty="0"/>
              <a:t>Volba typu mikrořadiče (PIC16F883)</a:t>
            </a:r>
          </a:p>
        </p:txBody>
      </p:sp>
    </p:spTree>
    <p:extLst>
      <p:ext uri="{BB962C8B-B14F-4D97-AF65-F5344CB8AC3E}">
        <p14:creationId xmlns:p14="http://schemas.microsoft.com/office/powerpoint/2010/main" val="193868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87653"/>
            <a:ext cx="8229600" cy="523220"/>
          </a:xfrm>
        </p:spPr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MPLAB-IDE – založení projektu</a:t>
            </a:r>
            <a:endParaRPr lang="cs-CZ" dirty="0">
              <a:solidFill>
                <a:srgbClr val="0000FF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655" y="1988840"/>
            <a:ext cx="5579752" cy="4387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268062" y="1194964"/>
            <a:ext cx="59769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/>
              <a:t>Nastavení cest k pomocným programům</a:t>
            </a:r>
          </a:p>
        </p:txBody>
      </p:sp>
    </p:spTree>
    <p:extLst>
      <p:ext uri="{BB962C8B-B14F-4D97-AF65-F5344CB8AC3E}">
        <p14:creationId xmlns:p14="http://schemas.microsoft.com/office/powerpoint/2010/main" val="191699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87653"/>
            <a:ext cx="8229600" cy="523220"/>
          </a:xfrm>
        </p:spPr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MPLAB-IDE – založení projektu</a:t>
            </a:r>
            <a:endParaRPr lang="cs-CZ" dirty="0">
              <a:solidFill>
                <a:srgbClr val="0000FF"/>
              </a:solidFill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098" y="1673805"/>
            <a:ext cx="5214709" cy="49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485389" y="1042987"/>
            <a:ext cx="5759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/>
              <a:t>Zadání a uložení názvu projektu</a:t>
            </a:r>
          </a:p>
        </p:txBody>
      </p:sp>
    </p:spTree>
    <p:extLst>
      <p:ext uri="{BB962C8B-B14F-4D97-AF65-F5344CB8AC3E}">
        <p14:creationId xmlns:p14="http://schemas.microsoft.com/office/powerpoint/2010/main" val="187187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87653"/>
            <a:ext cx="8229600" cy="523220"/>
          </a:xfrm>
        </p:spPr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MPLAB-IDE – založení projektu</a:t>
            </a:r>
            <a:endParaRPr lang="cs-CZ" dirty="0">
              <a:solidFill>
                <a:srgbClr val="0000FF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094" y="2123855"/>
            <a:ext cx="5423315" cy="4230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474515" y="1297782"/>
            <a:ext cx="5832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Připojení zdrojového textu programu (pokud již existuje)</a:t>
            </a:r>
          </a:p>
        </p:txBody>
      </p:sp>
    </p:spTree>
    <p:extLst>
      <p:ext uri="{BB962C8B-B14F-4D97-AF65-F5344CB8AC3E}">
        <p14:creationId xmlns:p14="http://schemas.microsoft.com/office/powerpoint/2010/main" val="115098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87653"/>
            <a:ext cx="8229600" cy="523220"/>
          </a:xfrm>
        </p:spPr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MPLAB-IDE – založení projektu</a:t>
            </a:r>
            <a:endParaRPr lang="cs-CZ" dirty="0">
              <a:solidFill>
                <a:srgbClr val="0000FF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458" y="2258870"/>
            <a:ext cx="5256858" cy="4110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421650" y="1409700"/>
            <a:ext cx="5832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/>
              <a:t>Poslední kontrola …</a:t>
            </a:r>
          </a:p>
        </p:txBody>
      </p:sp>
    </p:spTree>
    <p:extLst>
      <p:ext uri="{BB962C8B-B14F-4D97-AF65-F5344CB8AC3E}">
        <p14:creationId xmlns:p14="http://schemas.microsoft.com/office/powerpoint/2010/main" val="38412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>
                <a:solidFill>
                  <a:srgbClr val="0000FF"/>
                </a:solidFill>
              </a:rPr>
              <a:t>Shrnutí učiva</a:t>
            </a:r>
            <a:endParaRPr lang="cs-CZ" sz="280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08820"/>
            <a:ext cx="8229600" cy="3105345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sz="2400" dirty="0" smtClean="0"/>
              <a:t>Co si představíte pod pojmem „vývojové prostředí“?</a:t>
            </a:r>
          </a:p>
          <a:p>
            <a:pPr>
              <a:buFont typeface="Wingdings" pitchFamily="2" charset="2"/>
              <a:buChar char="q"/>
            </a:pPr>
            <a:r>
              <a:rPr lang="cs-CZ" sz="2400" dirty="0" smtClean="0"/>
              <a:t>Co vývojové prostředí umožňuje?</a:t>
            </a:r>
          </a:p>
          <a:p>
            <a:pPr>
              <a:buFont typeface="Wingdings" pitchFamily="2" charset="2"/>
              <a:buChar char="q"/>
            </a:pPr>
            <a:r>
              <a:rPr lang="cs-CZ" sz="2400" dirty="0" smtClean="0"/>
              <a:t>Čím se liší softwarový simulátor od hardwarového emulátoru?</a:t>
            </a:r>
          </a:p>
          <a:p>
            <a:pPr>
              <a:buFont typeface="Wingdings" pitchFamily="2" charset="2"/>
              <a:buChar char="q"/>
            </a:pPr>
            <a:r>
              <a:rPr lang="cs-CZ" sz="2400" dirty="0" smtClean="0"/>
              <a:t>Čím se liší hardwarový emulátor od „In </a:t>
            </a:r>
            <a:r>
              <a:rPr lang="cs-CZ" sz="2400" dirty="0" err="1" smtClean="0"/>
              <a:t>Circuit</a:t>
            </a:r>
            <a:r>
              <a:rPr lang="cs-CZ" sz="2400" dirty="0" smtClean="0"/>
              <a:t> Debuggeru“?</a:t>
            </a:r>
          </a:p>
        </p:txBody>
      </p:sp>
    </p:spTree>
    <p:extLst>
      <p:ext uri="{BB962C8B-B14F-4D97-AF65-F5344CB8AC3E}">
        <p14:creationId xmlns:p14="http://schemas.microsoft.com/office/powerpoint/2010/main" val="389622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>
                <a:solidFill>
                  <a:srgbClr val="0000FF"/>
                </a:solidFill>
              </a:rPr>
              <a:t>Shrnutí učiva</a:t>
            </a:r>
            <a:endParaRPr lang="cs-CZ" sz="280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08820"/>
            <a:ext cx="8229600" cy="2817421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sz="2400" dirty="0" smtClean="0"/>
              <a:t>Jak připojíte MICROCHIP ICD2 k PC a k aplikačnímu HW?</a:t>
            </a:r>
          </a:p>
          <a:p>
            <a:pPr>
              <a:buFont typeface="Wingdings" pitchFamily="2" charset="2"/>
              <a:buChar char="q"/>
            </a:pPr>
            <a:r>
              <a:rPr lang="cs-CZ" sz="2400" dirty="0"/>
              <a:t>Jaké jsou výhody a nevýhody systému </a:t>
            </a:r>
            <a:r>
              <a:rPr lang="cs-CZ" sz="2400"/>
              <a:t>ICD</a:t>
            </a:r>
            <a:r>
              <a:rPr lang="cs-CZ" sz="2400" smtClean="0"/>
              <a:t>?</a:t>
            </a:r>
            <a:endParaRPr lang="cs-CZ" sz="2400" dirty="0" smtClean="0"/>
          </a:p>
          <a:p>
            <a:pPr>
              <a:buFont typeface="Wingdings" pitchFamily="2" charset="2"/>
              <a:buChar char="q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2830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C_nadpis 1">
  <a:themeElements>
    <a:clrScheme name="1_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6640</TotalTime>
  <Words>174</Words>
  <Application>Microsoft Office PowerPoint</Application>
  <PresentationFormat>Předvádění na obrazovce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PIC_nadpis 1</vt:lpstr>
      <vt:lpstr>Shluk</vt:lpstr>
      <vt:lpstr>1_Shluk</vt:lpstr>
      <vt:lpstr>Anglicky v odborných předmětech "Support of teaching technical subjects in English“</vt:lpstr>
      <vt:lpstr>MPLAB-IDE – založení projektu</vt:lpstr>
      <vt:lpstr>MPLAB-IDE – založení projektu</vt:lpstr>
      <vt:lpstr>MPLAB-IDE – založení projektu</vt:lpstr>
      <vt:lpstr>MPLAB-IDE – založení projektu</vt:lpstr>
      <vt:lpstr>MPLAB-IDE – založení projektu</vt:lpstr>
      <vt:lpstr>MPLAB-IDE – založení projektu</vt:lpstr>
      <vt:lpstr>Shrnutí učiva</vt:lpstr>
      <vt:lpstr>Shrnutí učiva</vt:lpstr>
      <vt:lpstr>Použitá literatura</vt:lpstr>
    </vt:vector>
  </TitlesOfParts>
  <Company>COP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PIC16F84A</dc:title>
  <dc:creator>ucitel</dc:creator>
  <cp:lastModifiedBy>Vlasta</cp:lastModifiedBy>
  <cp:revision>287</cp:revision>
  <cp:lastPrinted>2011-10-27T08:21:50Z</cp:lastPrinted>
  <dcterms:created xsi:type="dcterms:W3CDTF">2005-11-21T13:24:02Z</dcterms:created>
  <dcterms:modified xsi:type="dcterms:W3CDTF">2011-12-18T20:45:34Z</dcterms:modified>
</cp:coreProperties>
</file>