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4"/>
  </p:notesMasterIdLst>
  <p:sldIdLst>
    <p:sldId id="371" r:id="rId4"/>
    <p:sldId id="394" r:id="rId5"/>
    <p:sldId id="382" r:id="rId6"/>
    <p:sldId id="395" r:id="rId7"/>
    <p:sldId id="396" r:id="rId8"/>
    <p:sldId id="397" r:id="rId9"/>
    <p:sldId id="398" r:id="rId10"/>
    <p:sldId id="399" r:id="rId11"/>
    <p:sldId id="393" r:id="rId12"/>
    <p:sldId id="387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00"/>
    <a:srgbClr val="0000FF"/>
    <a:srgbClr val="FF0066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6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-6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3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16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55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9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9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0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5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7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err="1" smtClean="0"/>
              <a:t>Datasheet</a:t>
            </a:r>
            <a:r>
              <a:rPr lang="cs-CZ" sz="1400" dirty="0" smtClean="0"/>
              <a:t>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Getting</a:t>
            </a:r>
            <a:r>
              <a:rPr lang="cs-CZ" sz="1400" dirty="0" smtClean="0"/>
              <a:t> </a:t>
            </a:r>
            <a:r>
              <a:rPr lang="cs-CZ" sz="1400" dirty="0" err="1" smtClean="0"/>
              <a:t>Started</a:t>
            </a:r>
            <a:r>
              <a:rPr lang="cs-CZ" sz="1400" dirty="0" smtClean="0"/>
              <a:t> </a:t>
            </a:r>
            <a:r>
              <a:rPr lang="cs-CZ" sz="1400" dirty="0" err="1" smtClean="0"/>
              <a:t>with</a:t>
            </a:r>
            <a:r>
              <a:rPr lang="cs-CZ" sz="1400" dirty="0" smtClean="0"/>
              <a:t> </a:t>
            </a:r>
            <a:r>
              <a:rPr lang="cs-CZ" sz="1400" dirty="0" err="1" smtClean="0"/>
              <a:t>PICmicro</a:t>
            </a:r>
            <a:r>
              <a:rPr lang="cs-CZ" sz="1400" dirty="0"/>
              <a:t> </a:t>
            </a:r>
            <a:r>
              <a:rPr lang="cs-CZ" sz="1400" dirty="0" err="1" smtClean="0"/>
              <a:t>MCUs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MPLAB IDE User</a:t>
            </a:r>
            <a:r>
              <a:rPr lang="en-US" sz="1400" dirty="0" smtClean="0"/>
              <a:t>’</a:t>
            </a:r>
            <a:r>
              <a:rPr lang="cs-CZ" sz="1400" dirty="0" smtClean="0"/>
              <a:t>s </a:t>
            </a:r>
            <a:r>
              <a:rPr lang="cs-CZ" sz="1400" dirty="0" err="1" smtClean="0"/>
              <a:t>Guide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Quick</a:t>
            </a:r>
            <a:r>
              <a:rPr lang="cs-CZ" sz="1400" dirty="0" smtClean="0"/>
              <a:t> </a:t>
            </a:r>
            <a:r>
              <a:rPr lang="cs-CZ" sz="1400" dirty="0" err="1" smtClean="0"/>
              <a:t>Guide</a:t>
            </a:r>
            <a:r>
              <a:rPr lang="cs-CZ" sz="1400" dirty="0" smtClean="0"/>
              <a:t> to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</a:t>
            </a:r>
            <a:r>
              <a:rPr lang="cs-CZ" sz="1400" dirty="0" err="1" smtClean="0"/>
              <a:t>Development</a:t>
            </a:r>
            <a:r>
              <a:rPr lang="cs-CZ" sz="1400" dirty="0" smtClean="0"/>
              <a:t> </a:t>
            </a:r>
            <a:r>
              <a:rPr lang="cs-CZ" sz="1400" dirty="0" err="1" smtClean="0"/>
              <a:t>Tools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Struktura programu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80364" y="1763815"/>
            <a:ext cx="26064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Definice:</a:t>
            </a:r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endParaRPr lang="cs-CZ" smtClean="0"/>
          </a:p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Inicializace:</a:t>
            </a:r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endParaRPr lang="cs-CZ" smtClean="0"/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endParaRPr lang="cs-CZ" smtClean="0"/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Hlavní program</a:t>
            </a:r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Podprogramy</a:t>
            </a:r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endParaRPr lang="cs-CZ" smtClean="0"/>
          </a:p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Tabulky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3086835" y="1763815"/>
            <a:ext cx="558062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Definice Speciálních funkčních registrů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Definice uživatelských registrů a proměnných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/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Nastavení periferních zařízení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Nastavení výchozích hodnot portů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Nastavení směru toku dat porty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Nastavení výchozích hodnot uživatelských registrů a proměnných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/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Hlavní programová smyčka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/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Podprogramy, použité v hlavní programové smyčce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/>
          </a:p>
          <a:p>
            <a:pPr marL="285750" indent="-285750">
              <a:buFont typeface="Wingdings" pitchFamily="2" charset="2"/>
              <a:buChar char="§"/>
            </a:pPr>
            <a:r>
              <a:rPr lang="cs-CZ" smtClean="0"/>
              <a:t>Tabulky datových konstant, převodní tabulky, texty</a:t>
            </a:r>
          </a:p>
        </p:txBody>
      </p:sp>
    </p:spTree>
    <p:extLst>
      <p:ext uri="{BB962C8B-B14F-4D97-AF65-F5344CB8AC3E}">
        <p14:creationId xmlns:p14="http://schemas.microsoft.com/office/powerpoint/2010/main" val="85329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5" y="1268760"/>
            <a:ext cx="8229600" cy="4950550"/>
          </a:xfrm>
        </p:spPr>
        <p:txBody>
          <a:bodyPr/>
          <a:lstStyle/>
          <a:p>
            <a:pPr marL="0" indent="0">
              <a:buNone/>
            </a:pPr>
            <a:r>
              <a:rPr lang="cs-CZ" sz="1600" smtClean="0"/>
              <a:t>Příklad definicí:</a:t>
            </a:r>
            <a:endParaRPr lang="cs-CZ" sz="1600" dirty="0"/>
          </a:p>
          <a:p>
            <a:pPr>
              <a:buFont typeface="Wingdings" pitchFamily="2" charset="2"/>
              <a:buChar char="q"/>
            </a:pPr>
            <a:endParaRPr lang="cs-CZ" sz="1600" smtClean="0"/>
          </a:p>
          <a:p>
            <a:pPr marL="0" indent="0">
              <a:buNone/>
            </a:pPr>
            <a:r>
              <a:rPr lang="cs-CZ" sz="1600"/>
              <a:t>porta	</a:t>
            </a:r>
            <a:r>
              <a:rPr lang="cs-CZ" sz="1600" smtClean="0"/>
              <a:t>equ</a:t>
            </a:r>
            <a:r>
              <a:rPr lang="cs-CZ" sz="1600"/>
              <a:t>	0x05</a:t>
            </a:r>
          </a:p>
          <a:p>
            <a:pPr marL="0" indent="0">
              <a:buNone/>
            </a:pPr>
            <a:r>
              <a:rPr lang="cs-CZ" sz="1600"/>
              <a:t>portb   	equ	</a:t>
            </a:r>
            <a:r>
              <a:rPr lang="cs-CZ" sz="1600" smtClean="0"/>
              <a:t>0x06</a:t>
            </a:r>
            <a:endParaRPr lang="cs-CZ" sz="1600"/>
          </a:p>
          <a:p>
            <a:pPr marL="0" indent="0">
              <a:buNone/>
            </a:pPr>
            <a:r>
              <a:rPr lang="cs-CZ" sz="1600"/>
              <a:t>trisa   	equ  	0x85</a:t>
            </a:r>
          </a:p>
          <a:p>
            <a:pPr marL="0" indent="0">
              <a:buNone/>
            </a:pPr>
            <a:r>
              <a:rPr lang="cs-CZ" sz="1600"/>
              <a:t>trisb   	equ  	</a:t>
            </a:r>
            <a:r>
              <a:rPr lang="cs-CZ" sz="1600" smtClean="0"/>
              <a:t>0x86</a:t>
            </a:r>
            <a:endParaRPr lang="cs-CZ" sz="1600"/>
          </a:p>
          <a:p>
            <a:pPr marL="0" indent="0">
              <a:buNone/>
            </a:pPr>
            <a:r>
              <a:rPr lang="cs-CZ" sz="1600"/>
              <a:t>status	equ	</a:t>
            </a:r>
            <a:r>
              <a:rPr lang="cs-CZ" sz="1600" smtClean="0"/>
              <a:t>0x03</a:t>
            </a:r>
          </a:p>
          <a:p>
            <a:pPr marL="0" indent="0">
              <a:buNone/>
            </a:pPr>
            <a:endParaRPr lang="cs-CZ" sz="1600"/>
          </a:p>
          <a:p>
            <a:pPr marL="0" indent="0">
              <a:buNone/>
            </a:pPr>
            <a:r>
              <a:rPr lang="cs-CZ" sz="1600"/>
              <a:t>#define	RP0	status,5</a:t>
            </a:r>
          </a:p>
          <a:p>
            <a:pPr marL="0" indent="0">
              <a:buNone/>
            </a:pPr>
            <a:r>
              <a:rPr lang="cs-CZ" sz="1600"/>
              <a:t>#define	RP1	</a:t>
            </a:r>
            <a:r>
              <a:rPr lang="cs-CZ" sz="1600" smtClean="0"/>
              <a:t>status,6</a:t>
            </a:r>
            <a:r>
              <a:rPr lang="cs-CZ" sz="1600"/>
              <a:t> </a:t>
            </a:r>
            <a:endParaRPr lang="cs-CZ" sz="1600" smtClean="0"/>
          </a:p>
          <a:p>
            <a:pPr marL="0" indent="0">
              <a:buNone/>
            </a:pPr>
            <a:endParaRPr lang="cs-CZ" sz="1600"/>
          </a:p>
          <a:p>
            <a:pPr marL="0" indent="0">
              <a:buNone/>
            </a:pPr>
            <a:r>
              <a:rPr lang="cs-CZ" sz="1600"/>
              <a:t>#define 	TL1	PORTA,0	</a:t>
            </a:r>
          </a:p>
          <a:p>
            <a:pPr marL="0" indent="0">
              <a:buNone/>
            </a:pPr>
            <a:r>
              <a:rPr lang="cs-CZ" sz="1600"/>
              <a:t>#define 	TL2	PORTA,1</a:t>
            </a:r>
          </a:p>
          <a:p>
            <a:pPr marL="0" indent="0">
              <a:buNone/>
            </a:pPr>
            <a:endParaRPr lang="cs-CZ" sz="1600" dirty="0" smtClean="0"/>
          </a:p>
          <a:p>
            <a:pPr marL="0" indent="0">
              <a:buNone/>
            </a:pPr>
            <a:r>
              <a:rPr lang="cs-CZ" sz="1600"/>
              <a:t>#INCLUDE	&lt;P16F883.INC&gt;</a:t>
            </a:r>
          </a:p>
          <a:p>
            <a:pPr marL="0" indent="0">
              <a:buNone/>
            </a:pPr>
            <a:endParaRPr lang="cs-CZ" sz="1600" smtClean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Struktura programu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3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5" y="1313765"/>
            <a:ext cx="8229600" cy="4140460"/>
          </a:xfrm>
        </p:spPr>
        <p:txBody>
          <a:bodyPr/>
          <a:lstStyle/>
          <a:p>
            <a:pPr marL="0" indent="0" defTabSz="720000">
              <a:buNone/>
            </a:pPr>
            <a:r>
              <a:rPr lang="cs-CZ" sz="1600" smtClean="0"/>
              <a:t>Příklad inicializace:</a:t>
            </a:r>
          </a:p>
          <a:p>
            <a:pPr marL="0" indent="0" defTabSz="720000">
              <a:buNone/>
            </a:pPr>
            <a:endParaRPr lang="cs-CZ" sz="1600"/>
          </a:p>
          <a:p>
            <a:pPr marL="0" indent="0" defTabSz="720000">
              <a:buNone/>
            </a:pPr>
            <a:r>
              <a:rPr lang="cs-CZ" sz="1600"/>
              <a:t>INIT	NOP</a:t>
            </a:r>
          </a:p>
          <a:p>
            <a:pPr marL="0" indent="0" defTabSz="720000">
              <a:buNone/>
            </a:pPr>
            <a:r>
              <a:rPr lang="cs-CZ" sz="1600"/>
              <a:t>	</a:t>
            </a:r>
            <a:r>
              <a:rPr lang="cs-CZ" sz="1600" smtClean="0"/>
              <a:t>BANKSEL	ANSEL</a:t>
            </a:r>
            <a:r>
              <a:rPr lang="cs-CZ" sz="1600"/>
              <a:t>	</a:t>
            </a:r>
            <a:r>
              <a:rPr lang="cs-CZ" sz="1600" smtClean="0"/>
              <a:t>	;Volba banky</a:t>
            </a:r>
            <a:endParaRPr lang="cs-CZ" sz="1600"/>
          </a:p>
          <a:p>
            <a:pPr marL="0" indent="0" defTabSz="720000">
              <a:buNone/>
            </a:pPr>
            <a:r>
              <a:rPr lang="cs-CZ" sz="1600"/>
              <a:t>	CLRF	</a:t>
            </a:r>
            <a:r>
              <a:rPr lang="cs-CZ" sz="1600" smtClean="0"/>
              <a:t>	ANSEL</a:t>
            </a:r>
            <a:r>
              <a:rPr lang="cs-CZ" sz="1600"/>
              <a:t>	</a:t>
            </a:r>
            <a:r>
              <a:rPr lang="cs-CZ" sz="1600" smtClean="0"/>
              <a:t>	;</a:t>
            </a:r>
            <a:r>
              <a:rPr lang="cs-CZ" sz="1600"/>
              <a:t>PORTA = DIGITAL I/O</a:t>
            </a:r>
          </a:p>
          <a:p>
            <a:pPr marL="0" indent="0" defTabSz="720000">
              <a:buNone/>
            </a:pPr>
            <a:r>
              <a:rPr lang="cs-CZ" sz="1600"/>
              <a:t>	BANKSEL	TRISA</a:t>
            </a:r>
          </a:p>
          <a:p>
            <a:pPr marL="0" indent="0" defTabSz="720000">
              <a:buNone/>
            </a:pPr>
            <a:r>
              <a:rPr lang="cs-CZ" sz="1600"/>
              <a:t>	MOVLW	</a:t>
            </a:r>
            <a:r>
              <a:rPr lang="cs-CZ" sz="1600" smtClean="0"/>
              <a:t>b'11101111‚	;Nastavení směru toku dat portu A</a:t>
            </a:r>
            <a:endParaRPr lang="cs-CZ" sz="1600"/>
          </a:p>
          <a:p>
            <a:pPr marL="0" indent="0" defTabSz="720000">
              <a:buNone/>
            </a:pPr>
            <a:r>
              <a:rPr lang="cs-CZ" sz="1600"/>
              <a:t>	MOVWF	TRISA</a:t>
            </a:r>
          </a:p>
          <a:p>
            <a:pPr marL="0" indent="0" defTabSz="720000">
              <a:buNone/>
            </a:pPr>
            <a:r>
              <a:rPr lang="cs-CZ" sz="1600"/>
              <a:t>	MOVLW	</a:t>
            </a:r>
            <a:r>
              <a:rPr lang="cs-CZ" sz="1600" smtClean="0"/>
              <a:t>b'11111111‚	</a:t>
            </a:r>
            <a:r>
              <a:rPr lang="cs-CZ" sz="1600"/>
              <a:t> ;Nastavení směru toku dat portu </a:t>
            </a:r>
            <a:r>
              <a:rPr lang="cs-CZ" sz="1600" smtClean="0"/>
              <a:t>B</a:t>
            </a:r>
            <a:endParaRPr lang="cs-CZ" sz="1600"/>
          </a:p>
          <a:p>
            <a:pPr marL="0" indent="0" defTabSz="720000">
              <a:buNone/>
            </a:pPr>
            <a:r>
              <a:rPr lang="cs-CZ" sz="1600"/>
              <a:t>	MOVWF	TRISB</a:t>
            </a:r>
          </a:p>
          <a:p>
            <a:pPr marL="0" indent="0" defTabSz="720000">
              <a:buNone/>
            </a:pPr>
            <a:r>
              <a:rPr lang="cs-CZ" sz="1600"/>
              <a:t>	MOVLW	.</a:t>
            </a:r>
            <a:r>
              <a:rPr lang="cs-CZ" sz="1600" smtClean="0"/>
              <a:t>0		;Nulování portu C</a:t>
            </a:r>
            <a:endParaRPr lang="cs-CZ" sz="1600"/>
          </a:p>
          <a:p>
            <a:pPr marL="0" indent="0" defTabSz="720000">
              <a:buNone/>
            </a:pPr>
            <a:r>
              <a:rPr lang="cs-CZ" sz="1600"/>
              <a:t>	MOVWF	TRISC</a:t>
            </a:r>
          </a:p>
          <a:p>
            <a:pPr marL="0" indent="0" defTabSz="720000">
              <a:buNone/>
            </a:pPr>
            <a:r>
              <a:rPr lang="cs-CZ" sz="1600"/>
              <a:t>	BANKSEL	PORTA		</a:t>
            </a:r>
          </a:p>
          <a:p>
            <a:pPr marL="0" indent="0" defTabSz="720000">
              <a:buNone/>
            </a:pPr>
            <a:r>
              <a:rPr lang="cs-CZ" sz="1600"/>
              <a:t>	RETURN</a:t>
            </a:r>
          </a:p>
          <a:p>
            <a:pPr marL="0" indent="0" defTabSz="720000">
              <a:buNone/>
            </a:pPr>
            <a:endParaRPr lang="cs-CZ" sz="1600" smtClean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Struktura programu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469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4140460"/>
          </a:xfrm>
        </p:spPr>
        <p:txBody>
          <a:bodyPr/>
          <a:lstStyle/>
          <a:p>
            <a:pPr marL="0" indent="0" defTabSz="720000">
              <a:buNone/>
            </a:pPr>
            <a:r>
              <a:rPr lang="cs-CZ" sz="1600" smtClean="0"/>
              <a:t>Příklad hlavního programu:</a:t>
            </a:r>
          </a:p>
          <a:p>
            <a:pPr marL="0" indent="0" defTabSz="720000">
              <a:buNone/>
            </a:pPr>
            <a:endParaRPr lang="cs-CZ" sz="1600"/>
          </a:p>
          <a:p>
            <a:pPr marL="0" indent="0">
              <a:buNone/>
            </a:pPr>
            <a:r>
              <a:rPr lang="cs-CZ" sz="1600"/>
              <a:t>START	CALL	INIT	</a:t>
            </a:r>
            <a:r>
              <a:rPr lang="cs-CZ" sz="1600" smtClean="0"/>
              <a:t>;inicializace </a:t>
            </a:r>
            <a:r>
              <a:rPr lang="cs-CZ" sz="1600"/>
              <a:t>mikrořadiče</a:t>
            </a:r>
          </a:p>
          <a:p>
            <a:pPr marL="0" indent="0">
              <a:buNone/>
            </a:pPr>
            <a:r>
              <a:rPr lang="cs-CZ" sz="1600"/>
              <a:t>	bsf     	VYSTUP  </a:t>
            </a:r>
            <a:r>
              <a:rPr lang="cs-CZ" sz="1600" smtClean="0"/>
              <a:t>;</a:t>
            </a:r>
            <a:r>
              <a:rPr lang="cs-CZ" sz="1600"/>
              <a:t>uroven H na </a:t>
            </a:r>
            <a:r>
              <a:rPr lang="cs-CZ" sz="1600" smtClean="0"/>
              <a:t>bit VYSTUP</a:t>
            </a:r>
            <a:endParaRPr lang="cs-CZ" sz="1600"/>
          </a:p>
          <a:p>
            <a:pPr marL="0" indent="0">
              <a:buNone/>
            </a:pPr>
            <a:r>
              <a:rPr lang="cs-CZ" sz="1600"/>
              <a:t>   	call    	zpozd       </a:t>
            </a:r>
            <a:r>
              <a:rPr lang="cs-CZ" sz="1600" smtClean="0"/>
              <a:t>;</a:t>
            </a:r>
            <a:r>
              <a:rPr lang="cs-CZ" sz="1600"/>
              <a:t>casova </a:t>
            </a:r>
            <a:r>
              <a:rPr lang="cs-CZ" sz="1600" smtClean="0"/>
              <a:t>prodleva</a:t>
            </a:r>
            <a:endParaRPr lang="cs-CZ" sz="1600"/>
          </a:p>
          <a:p>
            <a:pPr marL="0" indent="0">
              <a:buNone/>
            </a:pPr>
            <a:r>
              <a:rPr lang="cs-CZ" sz="1600"/>
              <a:t>        	bcf     	VYSTUP  </a:t>
            </a:r>
            <a:r>
              <a:rPr lang="cs-CZ" sz="1600" smtClean="0"/>
              <a:t>;</a:t>
            </a:r>
            <a:r>
              <a:rPr lang="cs-CZ" sz="1600"/>
              <a:t>uroven L na </a:t>
            </a:r>
            <a:r>
              <a:rPr lang="cs-CZ" sz="1600" smtClean="0"/>
              <a:t>bit VYSTUP</a:t>
            </a:r>
            <a:endParaRPr lang="cs-CZ" sz="1600"/>
          </a:p>
          <a:p>
            <a:pPr marL="0" indent="0">
              <a:buNone/>
            </a:pPr>
            <a:r>
              <a:rPr lang="cs-CZ" sz="1600"/>
              <a:t>        	call    	zpozd       </a:t>
            </a:r>
            <a:r>
              <a:rPr lang="cs-CZ" sz="1600" smtClean="0"/>
              <a:t>;</a:t>
            </a:r>
            <a:r>
              <a:rPr lang="cs-CZ" sz="1600"/>
              <a:t>casova </a:t>
            </a:r>
            <a:r>
              <a:rPr lang="cs-CZ" sz="1600" smtClean="0"/>
              <a:t>prodleva</a:t>
            </a:r>
            <a:endParaRPr lang="cs-CZ" sz="1600"/>
          </a:p>
          <a:p>
            <a:pPr marL="0" indent="0">
              <a:buNone/>
            </a:pPr>
            <a:r>
              <a:rPr lang="cs-CZ" sz="1600"/>
              <a:t>        	goto    	</a:t>
            </a:r>
            <a:r>
              <a:rPr lang="cs-CZ" sz="1600" smtClean="0"/>
              <a:t>START	;a hezky znovu od začátku …</a:t>
            </a:r>
            <a:endParaRPr lang="cs-CZ" sz="1600"/>
          </a:p>
          <a:p>
            <a:pPr marL="0" indent="0" defTabSz="720000">
              <a:buNone/>
            </a:pPr>
            <a:endParaRPr lang="cs-CZ" sz="1600" smtClean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Struktura programu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4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475275"/>
          </a:xfrm>
        </p:spPr>
        <p:txBody>
          <a:bodyPr/>
          <a:lstStyle/>
          <a:p>
            <a:pPr marL="0" indent="0" defTabSz="720000">
              <a:buNone/>
            </a:pPr>
            <a:r>
              <a:rPr lang="cs-CZ" sz="1600" smtClean="0"/>
              <a:t>Příklad podprogramu:</a:t>
            </a:r>
          </a:p>
          <a:p>
            <a:pPr marL="0" indent="0" defTabSz="720000">
              <a:buNone/>
            </a:pPr>
            <a:endParaRPr lang="cs-CZ" sz="1600" smtClean="0"/>
          </a:p>
          <a:p>
            <a:pPr marL="0" indent="0" defTabSz="720000">
              <a:buNone/>
            </a:pPr>
            <a:r>
              <a:rPr lang="cs-CZ" sz="1600" smtClean="0"/>
              <a:t>;zpozd: zpožďovací smyčka</a:t>
            </a:r>
            <a:endParaRPr lang="cs-CZ" sz="1600"/>
          </a:p>
          <a:p>
            <a:pPr marL="0" indent="0">
              <a:buNone/>
            </a:pPr>
            <a:r>
              <a:rPr lang="cs-CZ" sz="1600"/>
              <a:t>zpozd   movlw	'255'</a:t>
            </a:r>
          </a:p>
          <a:p>
            <a:pPr marL="0" indent="0">
              <a:buNone/>
            </a:pPr>
            <a:r>
              <a:rPr lang="cs-CZ" sz="1600"/>
              <a:t>        movwf	citac1</a:t>
            </a:r>
          </a:p>
          <a:p>
            <a:pPr marL="0" indent="0">
              <a:buNone/>
            </a:pPr>
            <a:r>
              <a:rPr lang="cs-CZ" sz="1600"/>
              <a:t>        decfsz	citac1</a:t>
            </a:r>
          </a:p>
          <a:p>
            <a:pPr marL="0" indent="0">
              <a:buNone/>
            </a:pPr>
            <a:r>
              <a:rPr lang="cs-CZ" sz="1600"/>
              <a:t>        goto	$-1</a:t>
            </a:r>
          </a:p>
          <a:p>
            <a:pPr marL="0" indent="0">
              <a:buNone/>
            </a:pPr>
            <a:r>
              <a:rPr lang="cs-CZ" sz="1600"/>
              <a:t>        return    </a:t>
            </a:r>
          </a:p>
          <a:p>
            <a:pPr marL="0" indent="0" defTabSz="720000">
              <a:buNone/>
            </a:pPr>
            <a:endParaRPr lang="cs-CZ" sz="1600"/>
          </a:p>
          <a:p>
            <a:pPr marL="0" indent="0" defTabSz="720000">
              <a:buNone/>
            </a:pPr>
            <a:endParaRPr lang="cs-CZ" sz="1600" smtClean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Struktura programu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45" y="1178750"/>
            <a:ext cx="8229600" cy="4050450"/>
          </a:xfrm>
        </p:spPr>
        <p:txBody>
          <a:bodyPr/>
          <a:lstStyle/>
          <a:p>
            <a:pPr marL="0" indent="0" defTabSz="720000">
              <a:buNone/>
            </a:pPr>
            <a:r>
              <a:rPr lang="cs-CZ" sz="1600" smtClean="0"/>
              <a:t>Příklad tabulky:</a:t>
            </a:r>
          </a:p>
          <a:p>
            <a:pPr marL="0" indent="0">
              <a:buNone/>
            </a:pPr>
            <a:endParaRPr lang="cs-CZ" sz="1600" smtClean="0"/>
          </a:p>
          <a:p>
            <a:pPr marL="0" indent="0">
              <a:buNone/>
            </a:pPr>
            <a:r>
              <a:rPr lang="cs-CZ" sz="1600" smtClean="0"/>
              <a:t>TAB</a:t>
            </a:r>
            <a:r>
              <a:rPr lang="cs-CZ" sz="1600"/>
              <a:t>	RETLW	b'11000000'	;znak 0</a:t>
            </a:r>
          </a:p>
          <a:p>
            <a:pPr marL="0" indent="0">
              <a:buNone/>
            </a:pPr>
            <a:r>
              <a:rPr lang="cs-CZ" sz="1600"/>
              <a:t>	RETLW	b'11111001'	;znak 1</a:t>
            </a:r>
          </a:p>
          <a:p>
            <a:pPr marL="0" indent="0">
              <a:buNone/>
            </a:pPr>
            <a:r>
              <a:rPr lang="cs-CZ" sz="1600"/>
              <a:t>	RETLW	b'10100100'	;znak 2</a:t>
            </a:r>
          </a:p>
          <a:p>
            <a:pPr marL="0" indent="0">
              <a:buNone/>
            </a:pPr>
            <a:r>
              <a:rPr lang="cs-CZ" sz="1600"/>
              <a:t>	RETLW	b'10110000'	;znak 3</a:t>
            </a:r>
          </a:p>
          <a:p>
            <a:pPr marL="0" indent="0">
              <a:buNone/>
            </a:pPr>
            <a:r>
              <a:rPr lang="cs-CZ" sz="1600"/>
              <a:t>	RETLW	b'10011001'	;znak 4</a:t>
            </a:r>
          </a:p>
          <a:p>
            <a:pPr marL="0" indent="0">
              <a:buNone/>
            </a:pPr>
            <a:r>
              <a:rPr lang="cs-CZ" sz="1600"/>
              <a:t>	RETLW	b'10010010'	;znak 5</a:t>
            </a:r>
          </a:p>
          <a:p>
            <a:pPr marL="0" indent="0">
              <a:buNone/>
            </a:pPr>
            <a:r>
              <a:rPr lang="cs-CZ" sz="1600"/>
              <a:t>	RETLW	b'10000010'	;znak 6</a:t>
            </a:r>
          </a:p>
          <a:p>
            <a:pPr marL="0" indent="0">
              <a:buNone/>
            </a:pPr>
            <a:r>
              <a:rPr lang="cs-CZ" sz="1600"/>
              <a:t>	RETLW	b'11111000'	;znak 7</a:t>
            </a:r>
          </a:p>
          <a:p>
            <a:pPr marL="0" indent="0">
              <a:buNone/>
            </a:pPr>
            <a:r>
              <a:rPr lang="cs-CZ" sz="1600"/>
              <a:t>	RETLW	b'10000000'	;znak 8</a:t>
            </a:r>
          </a:p>
          <a:p>
            <a:pPr marL="0" indent="0">
              <a:buNone/>
            </a:pPr>
            <a:r>
              <a:rPr lang="cs-CZ" sz="1600"/>
              <a:t>	RETLW	b'10010000'	;znak 9</a:t>
            </a:r>
          </a:p>
          <a:p>
            <a:pPr marL="0" indent="0">
              <a:buNone/>
            </a:pPr>
            <a:r>
              <a:rPr lang="cs-CZ" sz="1600"/>
              <a:t>	RETLW	b'10000110'	;znak E</a:t>
            </a:r>
          </a:p>
          <a:p>
            <a:pPr marL="0" indent="0" defTabSz="720000">
              <a:buNone/>
            </a:pPr>
            <a:endParaRPr lang="cs-CZ" sz="1600"/>
          </a:p>
          <a:p>
            <a:pPr marL="0" indent="0" defTabSz="720000">
              <a:buNone/>
            </a:pPr>
            <a:endParaRPr lang="cs-CZ" sz="1600"/>
          </a:p>
          <a:p>
            <a:pPr marL="0" indent="0" defTabSz="720000">
              <a:buNone/>
            </a:pPr>
            <a:endParaRPr lang="cs-CZ" sz="1600" smtClean="0"/>
          </a:p>
        </p:txBody>
      </p:sp>
      <p:sp>
        <p:nvSpPr>
          <p:cNvPr id="5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smtClean="0">
                <a:solidFill>
                  <a:srgbClr val="0000FF"/>
                </a:solidFill>
              </a:rPr>
              <a:t>Struktura programu</a:t>
            </a:r>
            <a:endParaRPr lang="cs-CZ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8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FF"/>
                </a:solidFill>
              </a:rPr>
              <a:t>Shrnutí učiva - cvičení</a:t>
            </a:r>
            <a:endParaRPr lang="cs-CZ" sz="28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414046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endParaRPr lang="cs-CZ" sz="2000" dirty="0" smtClean="0"/>
          </a:p>
          <a:p>
            <a:pPr>
              <a:buFont typeface="Wingdings" pitchFamily="2" charset="2"/>
              <a:buChar char="q"/>
            </a:pPr>
            <a:endParaRPr lang="cs-CZ" sz="2000" dirty="0"/>
          </a:p>
          <a:p>
            <a:pPr>
              <a:buFont typeface="Wingdings" pitchFamily="2" charset="2"/>
              <a:buChar char="q"/>
            </a:pPr>
            <a:endParaRPr lang="cs-CZ" sz="2000" dirty="0" smtClean="0"/>
          </a:p>
          <a:p>
            <a:pPr>
              <a:buFont typeface="Wingdings" pitchFamily="2" charset="2"/>
              <a:buChar char="q"/>
            </a:pPr>
            <a:endParaRPr lang="cs-CZ" sz="2000" dirty="0"/>
          </a:p>
          <a:p>
            <a:pPr>
              <a:buFont typeface="Wingdings" pitchFamily="2" charset="2"/>
              <a:buChar char="q"/>
            </a:pPr>
            <a:endParaRPr lang="cs-CZ" sz="2000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33515" y="2078850"/>
            <a:ext cx="805589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Jaký je rozdíl mezi definicí a deklarací?</a:t>
            </a:r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Co je periferní zařízení u mikrořadiče?</a:t>
            </a:r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Proč je dobré nastavit výchozí hodnoty portů dříve, než u nich nastavíme směr toku dat?</a:t>
            </a:r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r>
              <a:rPr lang="cs-CZ" smtClean="0"/>
              <a:t>Proč musíme pracovat s tzv. bankami? Které části paměti mikrořadiče se týkají?</a:t>
            </a:r>
          </a:p>
          <a:p>
            <a:endParaRPr lang="cs-CZ"/>
          </a:p>
          <a:p>
            <a:pPr marL="285750" indent="-285750">
              <a:buFont typeface="Wingdings" pitchFamily="2" charset="2"/>
              <a:buChar char="q"/>
            </a:pPr>
            <a:endParaRPr lang="cs-CZ" smtClean="0"/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  <a:p>
            <a:pPr marL="285750" indent="-285750">
              <a:buFont typeface="Wingdings" pitchFamily="2" charset="2"/>
              <a:buChar char="q"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69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FF"/>
                </a:solidFill>
              </a:rPr>
              <a:t>Shrnutí učiva - cvičení</a:t>
            </a:r>
            <a:endParaRPr lang="cs-CZ" sz="28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4140460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000" smtClean="0"/>
              <a:t>Jaké jsou výhody a úskalí použití directivy </a:t>
            </a:r>
            <a:r>
              <a:rPr lang="en-US" sz="2000" smtClean="0"/>
              <a:t>#define </a:t>
            </a:r>
            <a:r>
              <a:rPr lang="cs-CZ" sz="2000" smtClean="0"/>
              <a:t>?</a:t>
            </a:r>
          </a:p>
          <a:p>
            <a:pPr marL="0" indent="0">
              <a:buNone/>
            </a:pPr>
            <a:endParaRPr lang="cs-CZ" sz="2000"/>
          </a:p>
          <a:p>
            <a:pPr marL="285750" indent="-285750">
              <a:buFont typeface="Wingdings" pitchFamily="2" charset="2"/>
              <a:buChar char="q"/>
            </a:pPr>
            <a:r>
              <a:rPr lang="cs-CZ" sz="2000"/>
              <a:t>Co je hlavní zásadou pro tvorbu hlavního programu?</a:t>
            </a:r>
          </a:p>
          <a:p>
            <a:pPr marL="285750" indent="-285750">
              <a:buFont typeface="Wingdings" pitchFamily="2" charset="2"/>
              <a:buChar char="q"/>
            </a:pPr>
            <a:endParaRPr lang="cs-CZ" sz="2000"/>
          </a:p>
          <a:p>
            <a:pPr marL="285750" indent="-285750">
              <a:buFont typeface="Wingdings" pitchFamily="2" charset="2"/>
              <a:buChar char="q"/>
            </a:pPr>
            <a:r>
              <a:rPr lang="cs-CZ" sz="2000"/>
              <a:t>Jaký je účel a smysl podprogramu, jak se volá a jak se používá?</a:t>
            </a:r>
          </a:p>
          <a:p>
            <a:pPr>
              <a:buFont typeface="Wingdings" pitchFamily="2" charset="2"/>
              <a:buChar char="q"/>
            </a:pPr>
            <a:endParaRPr lang="cs-CZ" sz="2000" smtClean="0"/>
          </a:p>
          <a:p>
            <a:pPr>
              <a:buFont typeface="Wingdings" pitchFamily="2" charset="2"/>
              <a:buChar char="q"/>
            </a:pPr>
            <a:r>
              <a:rPr lang="cs-CZ" sz="2000" smtClean="0"/>
              <a:t>Uveďte příklad využití zpožďovací smyčky</a:t>
            </a:r>
          </a:p>
          <a:p>
            <a:pPr>
              <a:buFont typeface="Wingdings" pitchFamily="2" charset="2"/>
              <a:buChar char="q"/>
            </a:pPr>
            <a:endParaRPr lang="cs-CZ" sz="2000"/>
          </a:p>
          <a:p>
            <a:pPr>
              <a:buFont typeface="Wingdings" pitchFamily="2" charset="2"/>
              <a:buChar char="q"/>
            </a:pPr>
            <a:r>
              <a:rPr lang="cs-CZ" sz="2000" smtClean="0"/>
              <a:t>Uveďte příklad využití tabulky konstant</a:t>
            </a:r>
          </a:p>
          <a:p>
            <a:pPr marL="0" indent="0">
              <a:buNone/>
            </a:pPr>
            <a:endParaRPr lang="cs-CZ" sz="2000"/>
          </a:p>
          <a:p>
            <a:pPr>
              <a:buFont typeface="Wingdings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3726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7011</TotalTime>
  <Words>257</Words>
  <Application>Microsoft Office PowerPoint</Application>
  <PresentationFormat>Předvádění na obrazovce (4:3)</PresentationFormat>
  <Paragraphs>130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PIC_nadpis 1</vt:lpstr>
      <vt:lpstr>Shluk</vt:lpstr>
      <vt:lpstr>1_Shluk</vt:lpstr>
      <vt:lpstr>Anglicky v odborných předmětech "Support of teaching technical subjects in English“</vt:lpstr>
      <vt:lpstr>Struktura programu</vt:lpstr>
      <vt:lpstr>Struktura programu</vt:lpstr>
      <vt:lpstr>Struktura programu</vt:lpstr>
      <vt:lpstr>Struktura programu</vt:lpstr>
      <vt:lpstr>Struktura programu</vt:lpstr>
      <vt:lpstr>Struktura programu</vt:lpstr>
      <vt:lpstr>Shrnutí učiva - cvičení</vt:lpstr>
      <vt:lpstr>Shrnutí učiva - cvičení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337</cp:revision>
  <cp:lastPrinted>2011-10-27T08:21:50Z</cp:lastPrinted>
  <dcterms:created xsi:type="dcterms:W3CDTF">2005-11-21T13:24:02Z</dcterms:created>
  <dcterms:modified xsi:type="dcterms:W3CDTF">2017-11-08T19:58:13Z</dcterms:modified>
</cp:coreProperties>
</file>