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90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 userDrawn="1">
          <p15:clr>
            <a:srgbClr val="A4A3A4"/>
          </p15:clr>
        </p15:guide>
        <p15:guide id="2" pos="2120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663300"/>
    <a:srgbClr val="0099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262" autoAdjust="0"/>
    <p:restoredTop sz="94620" autoAdjust="0"/>
  </p:normalViewPr>
  <p:slideViewPr>
    <p:cSldViewPr>
      <p:cViewPr varScale="1">
        <p:scale>
          <a:sx n="133" d="100"/>
          <a:sy n="133" d="100"/>
        </p:scale>
        <p:origin x="5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43"/>
        <p:guide pos="2120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4867" tIns="47434" rIns="94867" bIns="4743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4867" tIns="47434" rIns="94867" bIns="4743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4867" tIns="47434" rIns="94867" bIns="4743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4867" tIns="47434" rIns="94867" bIns="4743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4867" tIns="47434" rIns="94867" bIns="47434" rtlCol="0"/>
          <a:lstStyle>
            <a:lvl1pPr algn="l">
              <a:defRPr sz="13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4867" tIns="47434" rIns="94867" bIns="4743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67" tIns="47434" rIns="94867" bIns="4743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4867" tIns="47434" rIns="94867" bIns="47434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4867" tIns="47434" rIns="94867" bIns="47434" rtlCol="0" anchor="b"/>
          <a:lstStyle>
            <a:lvl1pPr algn="l">
              <a:defRPr sz="13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4867" tIns="47434" rIns="94867" bIns="47434" rtlCol="0" anchor="b"/>
          <a:lstStyle>
            <a:lvl1pPr algn="r">
              <a:defRPr sz="13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76400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9.11.2024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Provádění elektrických instalací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Montér elektrických instalací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Provádění elektrických instalací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Montér elektrických instalací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Provádění elektrických instalací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132856"/>
            <a:ext cx="8496944" cy="24929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l-PL" sz="4400" b="1" dirty="0"/>
              <a:t>Provádění </a:t>
            </a:r>
          </a:p>
          <a:p>
            <a:pPr algn="ctr">
              <a:defRPr/>
            </a:pPr>
            <a:r>
              <a:rPr lang="pl-PL" sz="4400" b="1" dirty="0"/>
              <a:t>elektrických instalací</a:t>
            </a:r>
          </a:p>
          <a:p>
            <a:pPr algn="ctr">
              <a:defRPr/>
            </a:pPr>
            <a:endParaRPr lang="pl-PL" sz="4400" b="1" dirty="0"/>
          </a:p>
          <a:p>
            <a:pPr algn="ctr">
              <a:defRPr/>
            </a:pPr>
            <a:r>
              <a:rPr lang="pl-PL" sz="2400" b="1" dirty="0"/>
              <a:t>Ing. Jaroslav Bernkopf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Postup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400" b="1" dirty="0"/>
              <a:t>Zkontrolujte jednotlivé přístroje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zapínací kontakty jsou v klidu rozepnuté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vypínací kontakty jsou v klidu sepnuté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změřte ohmický odpor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/>
              <a:t>cívky stykače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/>
              <a:t>mezi bimetalovými kontakty tepelného nadproudového relé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8689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Postup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+mj-lt"/>
              <a:buAutoNum type="alphaLcParenR"/>
            </a:pPr>
            <a:r>
              <a:rPr lang="cs-CZ" sz="2400" b="1" dirty="0"/>
              <a:t>Umístěte a </a:t>
            </a:r>
            <a:r>
              <a:rPr lang="cs-CZ" sz="2400" b="1"/>
              <a:t>upevněte přístroje </a:t>
            </a:r>
            <a:r>
              <a:rPr lang="cs-CZ" sz="2400" b="1" dirty="0"/>
              <a:t>na montážní panel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400" b="1" dirty="0"/>
              <a:t>Propojte přístroje podle daného schéma zapojení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400" b="1" dirty="0"/>
              <a:t>Zkontrolujte zapojení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b="1" dirty="0"/>
              <a:t>porovnáním se schématem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b="1" dirty="0"/>
              <a:t>pomocí ohmmetru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400" b="1" dirty="0"/>
              <a:t>Připojte instalaci na jednofázovou síť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400" b="1" dirty="0"/>
              <a:t>Zkontrolujte funkci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400" b="1" dirty="0"/>
              <a:t>Připojte instalaci na trojfázovou síť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400" b="1" dirty="0"/>
              <a:t>Zkontrolujte funkci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400" b="1" dirty="0"/>
              <a:t>Připojte trojfázový motor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400" b="1" dirty="0"/>
              <a:t>Zkontrolujte funkci</a:t>
            </a:r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68643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85" y="836712"/>
            <a:ext cx="5819229" cy="5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Schéma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563888" y="525068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Km1</a:t>
            </a:r>
          </a:p>
        </p:txBody>
      </p:sp>
    </p:spTree>
    <p:extLst>
      <p:ext uri="{BB962C8B-B14F-4D97-AF65-F5344CB8AC3E}">
        <p14:creationId xmlns:p14="http://schemas.microsoft.com/office/powerpoint/2010/main" val="391284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Osnova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cs-CZ" sz="2400" dirty="0"/>
              <a:t>Zadání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dirty="0"/>
              <a:t>Schéma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dirty="0"/>
              <a:t>Přístroje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0"/>
              <a:t>jistič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0"/>
              <a:t>proudové relé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0"/>
              <a:t>tlačítko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0"/>
              <a:t>stykač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dirty="0"/>
              <a:t>Kontrola přístrojů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dirty="0"/>
              <a:t>Instalace a zapojení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dirty="0"/>
              <a:t>Kontrola funkčnosti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dirty="0"/>
              <a:t>Připojení na síť</a:t>
            </a:r>
          </a:p>
        </p:txBody>
      </p:sp>
    </p:spTree>
    <p:extLst>
      <p:ext uri="{BB962C8B-B14F-4D97-AF65-F5344CB8AC3E}">
        <p14:creationId xmlns:p14="http://schemas.microsoft.com/office/powerpoint/2010/main" val="2120926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Zadání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93600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/>
              <a:t>Připojte trojfázový elektromotor k elektrické síti: </a:t>
            </a:r>
            <a:endParaRPr lang="cs-CZ" sz="2800" dirty="0"/>
          </a:p>
          <a:p>
            <a:pPr marL="971550" lvl="1" indent="-514350">
              <a:buFont typeface="+mj-lt"/>
              <a:buAutoNum type="arabicParenR"/>
            </a:pPr>
            <a:r>
              <a:rPr lang="cs-CZ" sz="2800" dirty="0"/>
              <a:t>motor se zapíná jedním tlačítkem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sz="2800" dirty="0"/>
              <a:t>motor se vypíná druhým tlačítkem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sz="2800" dirty="0"/>
              <a:t>motor je chráněn tepelným nadproudovým relé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sz="2800" dirty="0"/>
              <a:t>zapojení je chráněno 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cs-CZ" sz="2800" dirty="0"/>
              <a:t>jističem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cs-CZ" sz="2800" dirty="0"/>
              <a:t>spojením s ochranným vodičem PE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sz="2800" dirty="0"/>
              <a:t>motor je zapínán – vypínán stykačem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sz="2800" dirty="0"/>
              <a:t>silové obvody jsou chráněny jističem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sz="2800" dirty="0"/>
              <a:t>pomocné obvody jsou chráněny jističem</a:t>
            </a:r>
          </a:p>
          <a:p>
            <a:pPr marL="971550" lvl="1" indent="-514350">
              <a:buFont typeface="+mj-lt"/>
              <a:buAutoNum type="arabicParenR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703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Schéma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1389237"/>
            <a:ext cx="17636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dirty="0"/>
              <a:t>Jistič</a:t>
            </a:r>
          </a:p>
          <a:p>
            <a:pPr marL="0" lvl="1"/>
            <a:endParaRPr lang="cs-CZ" sz="2000" dirty="0"/>
          </a:p>
          <a:p>
            <a:pPr marL="0" lvl="1"/>
            <a:r>
              <a:rPr lang="cs-CZ" sz="2000" dirty="0"/>
              <a:t>Kontakty stykače</a:t>
            </a:r>
          </a:p>
          <a:p>
            <a:pPr marL="0" lvl="1"/>
            <a:endParaRPr lang="cs-CZ" sz="2000" dirty="0"/>
          </a:p>
          <a:p>
            <a:pPr marL="0" lvl="1"/>
            <a:r>
              <a:rPr lang="cs-CZ" sz="2000" dirty="0"/>
              <a:t>Tepelné nadproudové relé</a:t>
            </a:r>
          </a:p>
          <a:p>
            <a:pPr marL="0" lvl="1"/>
            <a:endParaRPr lang="cs-CZ" sz="2000" dirty="0"/>
          </a:p>
          <a:p>
            <a:pPr marL="0" lvl="1"/>
            <a:r>
              <a:rPr lang="cs-CZ" sz="2000" dirty="0"/>
              <a:t>Trojfázový motor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85" y="836712"/>
            <a:ext cx="5819229" cy="5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7380312" y="116632"/>
            <a:ext cx="1763688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dirty="0"/>
              <a:t>3 fáze</a:t>
            </a:r>
          </a:p>
          <a:p>
            <a:pPr marL="0" lvl="1"/>
            <a:endParaRPr lang="cs-CZ" sz="1200" dirty="0"/>
          </a:p>
          <a:p>
            <a:pPr marL="0" lvl="1"/>
            <a:r>
              <a:rPr lang="cs-CZ" sz="2000" dirty="0"/>
              <a:t>Ochranný vodič</a:t>
            </a:r>
          </a:p>
          <a:p>
            <a:pPr marL="0" lvl="1"/>
            <a:endParaRPr lang="cs-CZ" sz="1200" dirty="0"/>
          </a:p>
          <a:p>
            <a:pPr marL="0" lvl="1"/>
            <a:r>
              <a:rPr lang="cs-CZ" sz="2000" dirty="0"/>
              <a:t>Jistič pomocných obvodů</a:t>
            </a:r>
          </a:p>
          <a:p>
            <a:pPr marL="0" lvl="1"/>
            <a:endParaRPr lang="cs-CZ" sz="1200" dirty="0"/>
          </a:p>
          <a:p>
            <a:pPr marL="0" lvl="1"/>
            <a:r>
              <a:rPr lang="cs-CZ" sz="2000" dirty="0"/>
              <a:t>Tlačítko Stop</a:t>
            </a:r>
          </a:p>
          <a:p>
            <a:pPr marL="0" lvl="1"/>
            <a:endParaRPr lang="cs-CZ" sz="1200" dirty="0"/>
          </a:p>
          <a:p>
            <a:pPr marL="0" lvl="1"/>
            <a:r>
              <a:rPr lang="cs-CZ" sz="2000" dirty="0"/>
              <a:t>Indikace</a:t>
            </a:r>
          </a:p>
          <a:p>
            <a:pPr marL="0" lvl="1"/>
            <a:endParaRPr lang="cs-CZ" sz="1200" dirty="0"/>
          </a:p>
          <a:p>
            <a:pPr marL="0" lvl="1"/>
            <a:r>
              <a:rPr lang="cs-CZ" sz="2000" dirty="0"/>
              <a:t>Přídržný kontakt</a:t>
            </a:r>
          </a:p>
          <a:p>
            <a:pPr marL="0" lvl="1"/>
            <a:endParaRPr lang="cs-CZ" sz="1200" dirty="0"/>
          </a:p>
          <a:p>
            <a:pPr marL="0" lvl="1"/>
            <a:r>
              <a:rPr lang="cs-CZ" sz="2000" dirty="0"/>
              <a:t>Tlačítko Start</a:t>
            </a:r>
          </a:p>
          <a:p>
            <a:pPr marL="0" lvl="1"/>
            <a:endParaRPr lang="cs-CZ" sz="1200" dirty="0"/>
          </a:p>
          <a:p>
            <a:pPr marL="0" lvl="1"/>
            <a:r>
              <a:rPr lang="cs-CZ" sz="2000" dirty="0"/>
              <a:t>Kontakt tepelného relé</a:t>
            </a:r>
          </a:p>
          <a:p>
            <a:pPr marL="0" lvl="1"/>
            <a:endParaRPr lang="cs-CZ" sz="1200" dirty="0"/>
          </a:p>
          <a:p>
            <a:pPr marL="0" lvl="1"/>
            <a:r>
              <a:rPr lang="cs-CZ" sz="2000" dirty="0"/>
              <a:t>Cívka stykače</a:t>
            </a:r>
          </a:p>
          <a:p>
            <a:pPr marL="0" lvl="1"/>
            <a:endParaRPr lang="cs-CZ" sz="1200" dirty="0"/>
          </a:p>
          <a:p>
            <a:pPr marL="0" lvl="1"/>
            <a:r>
              <a:rPr lang="cs-CZ" sz="2000" dirty="0"/>
              <a:t>Nulový vodič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6228184" y="332656"/>
            <a:ext cx="1152128" cy="864096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6228184" y="908720"/>
            <a:ext cx="1217718" cy="648072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4283968" y="1700808"/>
            <a:ext cx="3197646" cy="432048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4499992" y="2708920"/>
            <a:ext cx="2914060" cy="216024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6804248" y="3212976"/>
            <a:ext cx="677366" cy="0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4283969" y="3861048"/>
            <a:ext cx="3130083" cy="576064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 flipV="1">
            <a:off x="4932040" y="4869160"/>
            <a:ext cx="2482012" cy="144016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 flipV="1">
            <a:off x="4572000" y="5373216"/>
            <a:ext cx="2842052" cy="648072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683568" y="1556792"/>
            <a:ext cx="1224136" cy="1008112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1547664" y="3429000"/>
            <a:ext cx="504056" cy="432048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1266528" y="4437112"/>
            <a:ext cx="785192" cy="360040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364089" y="3789040"/>
            <a:ext cx="2081813" cy="72008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3563888" y="525068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Km1</a:t>
            </a:r>
          </a:p>
        </p:txBody>
      </p:sp>
      <p:cxnSp>
        <p:nvCxnSpPr>
          <p:cNvPr id="48" name="Přímá spojnice se šipkou 47"/>
          <p:cNvCxnSpPr/>
          <p:nvPr/>
        </p:nvCxnSpPr>
        <p:spPr>
          <a:xfrm flipH="1" flipV="1">
            <a:off x="6516216" y="6354870"/>
            <a:ext cx="897836" cy="170474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992957" y="2466614"/>
            <a:ext cx="885452" cy="504056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492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Schéma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1389237"/>
            <a:ext cx="17636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b="1" dirty="0"/>
              <a:t>Stykač je označený Km1.</a:t>
            </a:r>
          </a:p>
          <a:p>
            <a:pPr marL="0" lvl="1"/>
            <a:endParaRPr lang="cs-CZ" sz="2000" dirty="0"/>
          </a:p>
          <a:p>
            <a:pPr marL="0" lvl="1"/>
            <a:r>
              <a:rPr lang="cs-CZ" sz="2000" dirty="0"/>
              <a:t>Všechny součásti stykače jsou označené Km1.</a:t>
            </a:r>
          </a:p>
          <a:p>
            <a:pPr marL="0" lvl="1"/>
            <a:endParaRPr lang="cs-CZ" sz="2000" dirty="0"/>
          </a:p>
          <a:p>
            <a:pPr marL="0" lvl="1"/>
            <a:r>
              <a:rPr lang="cs-CZ" sz="2000" dirty="0"/>
              <a:t>Hlavní kontakty (zapínací)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85" y="836712"/>
            <a:ext cx="5819229" cy="5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7380312" y="1415673"/>
            <a:ext cx="17636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dirty="0"/>
              <a:t>Pomocný kontakt vypínací</a:t>
            </a:r>
          </a:p>
          <a:p>
            <a:pPr marL="0" lvl="1"/>
            <a:endParaRPr lang="cs-CZ" sz="2000" dirty="0"/>
          </a:p>
          <a:p>
            <a:pPr marL="0" lvl="1"/>
            <a:endParaRPr lang="cs-CZ" sz="2000" dirty="0"/>
          </a:p>
          <a:p>
            <a:pPr marL="0" lvl="1"/>
            <a:endParaRPr lang="cs-CZ" sz="2000" dirty="0"/>
          </a:p>
          <a:p>
            <a:pPr marL="0" lvl="1"/>
            <a:endParaRPr lang="cs-CZ" sz="2000" dirty="0"/>
          </a:p>
          <a:p>
            <a:pPr marL="0" lvl="1"/>
            <a:r>
              <a:rPr lang="cs-CZ" sz="2000" dirty="0"/>
              <a:t>Pomocné kontakty zapínací</a:t>
            </a:r>
          </a:p>
          <a:p>
            <a:pPr marL="0" lvl="1"/>
            <a:endParaRPr lang="cs-CZ" sz="2000" dirty="0"/>
          </a:p>
          <a:p>
            <a:pPr marL="0" lvl="1"/>
            <a:endParaRPr lang="cs-CZ" sz="2000" dirty="0"/>
          </a:p>
          <a:p>
            <a:pPr marL="0" lvl="1"/>
            <a:endParaRPr lang="cs-CZ" sz="1200" dirty="0"/>
          </a:p>
          <a:p>
            <a:pPr marL="0" lvl="1"/>
            <a:r>
              <a:rPr lang="cs-CZ" sz="2000" dirty="0"/>
              <a:t>Cívka stykače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563888" y="525068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Km1</a:t>
            </a:r>
          </a:p>
        </p:txBody>
      </p:sp>
      <p:sp>
        <p:nvSpPr>
          <p:cNvPr id="4" name="Ovál 3"/>
          <p:cNvSpPr/>
          <p:nvPr/>
        </p:nvSpPr>
        <p:spPr>
          <a:xfrm>
            <a:off x="1763688" y="2820398"/>
            <a:ext cx="1296144" cy="608602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4572000" y="3556544"/>
            <a:ext cx="1008112" cy="608602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5236927" y="2520946"/>
            <a:ext cx="1008112" cy="608602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6371061" y="2500303"/>
            <a:ext cx="1008112" cy="608602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3563888" y="4941168"/>
            <a:ext cx="1224136" cy="992874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 flipH="1">
            <a:off x="7020273" y="1905736"/>
            <a:ext cx="360039" cy="515152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5940152" y="3129548"/>
            <a:ext cx="1440160" cy="947524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 flipV="1">
            <a:off x="5652120" y="3933056"/>
            <a:ext cx="1727054" cy="144016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4860032" y="5437605"/>
            <a:ext cx="2519141" cy="45060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1152128" y="3435951"/>
            <a:ext cx="827584" cy="1393720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27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85" y="836712"/>
            <a:ext cx="5819229" cy="5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Schéma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64288" y="3889491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dirty="0"/>
              <a:t>Vypínací kontakt tepelného nadproudového relé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563888" y="525068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Km1</a:t>
            </a:r>
          </a:p>
        </p:txBody>
      </p:sp>
      <p:sp>
        <p:nvSpPr>
          <p:cNvPr id="4" name="Ovál 3"/>
          <p:cNvSpPr/>
          <p:nvPr/>
        </p:nvSpPr>
        <p:spPr>
          <a:xfrm>
            <a:off x="1763688" y="3501008"/>
            <a:ext cx="1296144" cy="792088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3563888" y="4437112"/>
            <a:ext cx="1584176" cy="792088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nice se šipkou 37"/>
          <p:cNvCxnSpPr>
            <a:stCxn id="8" idx="1"/>
          </p:cNvCxnSpPr>
          <p:nvPr/>
        </p:nvCxnSpPr>
        <p:spPr>
          <a:xfrm flipH="1">
            <a:off x="5220072" y="4551211"/>
            <a:ext cx="1944216" cy="173933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1432942" y="4221088"/>
            <a:ext cx="474762" cy="1484584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0" y="188640"/>
            <a:ext cx="19797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b="1" dirty="0"/>
              <a:t>Tepelné nadproudové relé</a:t>
            </a:r>
          </a:p>
          <a:p>
            <a:pPr marL="0" lvl="1"/>
            <a:r>
              <a:rPr lang="cs-CZ" sz="2000" b="1" dirty="0"/>
              <a:t>je označené Fa1</a:t>
            </a:r>
            <a:r>
              <a:rPr lang="cs-CZ" sz="2000" dirty="0"/>
              <a:t>.</a:t>
            </a:r>
          </a:p>
          <a:p>
            <a:pPr marL="0" lvl="1"/>
            <a:endParaRPr lang="cs-CZ" sz="2000" dirty="0"/>
          </a:p>
          <a:p>
            <a:pPr marL="0" lvl="1"/>
            <a:endParaRPr lang="cs-CZ" sz="2000" dirty="0"/>
          </a:p>
          <a:p>
            <a:pPr marL="0" lvl="1"/>
            <a:r>
              <a:rPr lang="cs-CZ" sz="2000" dirty="0"/>
              <a:t>Všechny součásti tepelného nadproudového relé jsou označené </a:t>
            </a:r>
            <a:r>
              <a:rPr lang="cs-CZ" sz="2000" b="1" dirty="0"/>
              <a:t>Fa1</a:t>
            </a:r>
            <a:r>
              <a:rPr lang="cs-CZ" sz="2000" dirty="0"/>
              <a:t>.</a:t>
            </a:r>
          </a:p>
          <a:p>
            <a:pPr marL="0" lvl="1"/>
            <a:endParaRPr lang="cs-CZ" sz="2000" dirty="0"/>
          </a:p>
          <a:p>
            <a:pPr marL="0" lvl="1"/>
            <a:endParaRPr lang="cs-CZ" sz="2000" dirty="0"/>
          </a:p>
          <a:p>
            <a:pPr marL="0" lvl="1"/>
            <a:endParaRPr lang="cs-CZ" sz="2000" dirty="0"/>
          </a:p>
          <a:p>
            <a:pPr marL="0" lvl="1"/>
            <a:r>
              <a:rPr lang="cs-CZ" sz="2000" dirty="0"/>
              <a:t>Bimetalové pásky</a:t>
            </a:r>
          </a:p>
        </p:txBody>
      </p:sp>
    </p:spTree>
    <p:extLst>
      <p:ext uri="{BB962C8B-B14F-4D97-AF65-F5344CB8AC3E}">
        <p14:creationId xmlns:p14="http://schemas.microsoft.com/office/powerpoint/2010/main" val="361132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85" y="836712"/>
            <a:ext cx="5819229" cy="5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Schéma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481614" y="1124744"/>
            <a:ext cx="17709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dirty="0"/>
              <a:t>Motor se vypíná vypínacím tlačítkem Stop – Sb1.</a:t>
            </a:r>
          </a:p>
          <a:p>
            <a:pPr marL="0" lvl="1"/>
            <a:endParaRPr lang="cs-CZ" sz="2000" dirty="0"/>
          </a:p>
          <a:p>
            <a:pPr marL="0" lvl="1"/>
            <a:br>
              <a:rPr lang="cs-CZ" sz="2000" dirty="0"/>
            </a:br>
            <a:r>
              <a:rPr lang="cs-CZ" sz="2000" dirty="0"/>
              <a:t>Sepnutý obvod se přidrží pomocným kontaktem.</a:t>
            </a:r>
          </a:p>
          <a:p>
            <a:pPr marL="0" lvl="1"/>
            <a:endParaRPr lang="cs-CZ" sz="2000" dirty="0"/>
          </a:p>
          <a:p>
            <a:pPr marL="0" lvl="1"/>
            <a:endParaRPr lang="cs-CZ" sz="2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563888" y="525068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Km1</a:t>
            </a:r>
          </a:p>
        </p:txBody>
      </p:sp>
      <p:sp>
        <p:nvSpPr>
          <p:cNvPr id="4" name="Ovál 3"/>
          <p:cNvSpPr/>
          <p:nvPr/>
        </p:nvSpPr>
        <p:spPr>
          <a:xfrm>
            <a:off x="3429526" y="3358601"/>
            <a:ext cx="1358498" cy="864096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nice se šipkou 37"/>
          <p:cNvCxnSpPr/>
          <p:nvPr/>
        </p:nvCxnSpPr>
        <p:spPr>
          <a:xfrm flipH="1">
            <a:off x="4788024" y="1772816"/>
            <a:ext cx="2693590" cy="1162166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1043608" y="2996952"/>
            <a:ext cx="2340260" cy="648072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0" y="1677288"/>
            <a:ext cx="1979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dirty="0"/>
              <a:t>Motor se startuje zapínacím tlačítkem Start – Sb2.</a:t>
            </a:r>
          </a:p>
          <a:p>
            <a:pPr marL="0" lvl="1"/>
            <a:endParaRPr lang="cs-CZ" sz="2000" dirty="0"/>
          </a:p>
        </p:txBody>
      </p:sp>
      <p:sp>
        <p:nvSpPr>
          <p:cNvPr id="18" name="Ovál 17"/>
          <p:cNvSpPr/>
          <p:nvPr/>
        </p:nvSpPr>
        <p:spPr>
          <a:xfrm>
            <a:off x="3382805" y="2502934"/>
            <a:ext cx="1358498" cy="864096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4741302" y="3373860"/>
            <a:ext cx="766801" cy="864096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se šipkou 24"/>
          <p:cNvCxnSpPr/>
          <p:nvPr/>
        </p:nvCxnSpPr>
        <p:spPr>
          <a:xfrm flipH="1">
            <a:off x="5508104" y="3933056"/>
            <a:ext cx="1973510" cy="0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132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85" y="836712"/>
            <a:ext cx="5819229" cy="5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Schéma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481614" y="1124744"/>
            <a:ext cx="17709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dirty="0"/>
              <a:t>Pomocné obvody jsou jištěny jednofázovým jističem F1.</a:t>
            </a:r>
          </a:p>
          <a:p>
            <a:pPr marL="0" lvl="1"/>
            <a:endParaRPr lang="cs-CZ" sz="2000" dirty="0"/>
          </a:p>
          <a:p>
            <a:pPr marL="0" lvl="1"/>
            <a:endParaRPr lang="cs-CZ" sz="2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563888" y="525068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Km1</a:t>
            </a:r>
          </a:p>
        </p:txBody>
      </p:sp>
      <p:cxnSp>
        <p:nvCxnSpPr>
          <p:cNvPr id="23" name="Přímá spojnice se šipkou 22"/>
          <p:cNvCxnSpPr>
            <a:stCxn id="3" idx="0"/>
          </p:cNvCxnSpPr>
          <p:nvPr/>
        </p:nvCxnSpPr>
        <p:spPr>
          <a:xfrm flipV="1">
            <a:off x="957779" y="2755960"/>
            <a:ext cx="661893" cy="1032787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-32077" y="3788747"/>
            <a:ext cx="19797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dirty="0"/>
              <a:t>Silové obvody jsou jištěny trojfázovým jističem F2.</a:t>
            </a:r>
          </a:p>
          <a:p>
            <a:pPr marL="0" lvl="1"/>
            <a:endParaRPr lang="cs-CZ" sz="2000" dirty="0"/>
          </a:p>
        </p:txBody>
      </p:sp>
      <p:sp>
        <p:nvSpPr>
          <p:cNvPr id="22" name="Ovál 21"/>
          <p:cNvSpPr/>
          <p:nvPr/>
        </p:nvSpPr>
        <p:spPr>
          <a:xfrm>
            <a:off x="1662385" y="2276872"/>
            <a:ext cx="1325439" cy="792088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3549240" y="1772816"/>
            <a:ext cx="1325439" cy="792088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se šipkou 25"/>
          <p:cNvCxnSpPr/>
          <p:nvPr/>
        </p:nvCxnSpPr>
        <p:spPr>
          <a:xfrm flipH="1">
            <a:off x="4932040" y="2060848"/>
            <a:ext cx="2549574" cy="187280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55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85" y="836712"/>
            <a:ext cx="5819229" cy="5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Provádění elektrických instalací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53853"/>
            <a:ext cx="8229600" cy="461665"/>
          </a:xfrm>
        </p:spPr>
        <p:txBody>
          <a:bodyPr/>
          <a:lstStyle/>
          <a:p>
            <a:r>
              <a:rPr lang="cs-CZ" sz="2400" dirty="0"/>
              <a:t>Schéma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Montér elektrických instalací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563888" y="525068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Km1</a:t>
            </a:r>
          </a:p>
        </p:txBody>
      </p:sp>
      <p:cxnSp>
        <p:nvCxnSpPr>
          <p:cNvPr id="23" name="Přímá spojnice se šipkou 22"/>
          <p:cNvCxnSpPr>
            <a:cxnSpLocks/>
          </p:cNvCxnSpPr>
          <p:nvPr/>
        </p:nvCxnSpPr>
        <p:spPr>
          <a:xfrm flipV="1">
            <a:off x="1947635" y="4869160"/>
            <a:ext cx="680149" cy="1176802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-32077" y="4822120"/>
            <a:ext cx="19797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000" dirty="0"/>
              <a:t>Kostra motoru je spojena s ochranným vodičem PE.</a:t>
            </a:r>
          </a:p>
          <a:p>
            <a:pPr marL="0"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12616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12170</TotalTime>
  <Words>561</Words>
  <Application>Microsoft Office PowerPoint</Application>
  <PresentationFormat>On-screen Show (4:3)</PresentationFormat>
  <Paragraphs>203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 </vt:lpstr>
      <vt:lpstr>Osnova</vt:lpstr>
      <vt:lpstr>Zadání</vt:lpstr>
      <vt:lpstr>Schéma</vt:lpstr>
      <vt:lpstr>Schéma</vt:lpstr>
      <vt:lpstr>Schéma</vt:lpstr>
      <vt:lpstr>Schéma</vt:lpstr>
      <vt:lpstr>Schéma</vt:lpstr>
      <vt:lpstr>Schéma</vt:lpstr>
      <vt:lpstr>Postup</vt:lpstr>
      <vt:lpstr>Postup</vt:lpstr>
      <vt:lpstr>Schéma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700</cp:revision>
  <cp:lastPrinted>2023-09-29T06:53:41Z</cp:lastPrinted>
  <dcterms:created xsi:type="dcterms:W3CDTF">2011-08-12T09:23:29Z</dcterms:created>
  <dcterms:modified xsi:type="dcterms:W3CDTF">2024-11-08T16:24:29Z</dcterms:modified>
</cp:coreProperties>
</file>