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90" r:id="rId2"/>
    <p:sldId id="291" r:id="rId3"/>
    <p:sldId id="292" r:id="rId4"/>
    <p:sldId id="293" r:id="rId5"/>
    <p:sldId id="304" r:id="rId6"/>
    <p:sldId id="294" r:id="rId7"/>
    <p:sldId id="302" r:id="rId8"/>
    <p:sldId id="295" r:id="rId9"/>
    <p:sldId id="296" r:id="rId10"/>
    <p:sldId id="297" r:id="rId11"/>
    <p:sldId id="298" r:id="rId12"/>
    <p:sldId id="299" r:id="rId13"/>
    <p:sldId id="301" r:id="rId14"/>
    <p:sldId id="300" r:id="rId15"/>
    <p:sldId id="303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5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16. 5. 2018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16. 5. 2018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96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Vlastnosti kovů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Technologie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Vlastnosti kovů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Vlastnosti kovů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Technologie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Vacuum" TargetMode="External"/><Relationship Id="rId3" Type="http://schemas.openxmlformats.org/officeDocument/2006/relationships/hyperlink" Target="http://en.wikipedia.org/wiki/Metglas" TargetMode="External"/><Relationship Id="rId7" Type="http://schemas.openxmlformats.org/officeDocument/2006/relationships/hyperlink" Target="http://en.wikipedia.org/wiki/Aluminu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ickel" TargetMode="External"/><Relationship Id="rId11" Type="http://schemas.openxmlformats.org/officeDocument/2006/relationships/hyperlink" Target="http://en.wikipedia.org/wiki/Superconductor" TargetMode="External"/><Relationship Id="rId5" Type="http://schemas.openxmlformats.org/officeDocument/2006/relationships/hyperlink" Target="http://en.wikipedia.org/wiki/Steel" TargetMode="External"/><Relationship Id="rId10" Type="http://schemas.openxmlformats.org/officeDocument/2006/relationships/hyperlink" Target="http://en.wikipedia.org/wiki/Water" TargetMode="External"/><Relationship Id="rId4" Type="http://schemas.openxmlformats.org/officeDocument/2006/relationships/hyperlink" Target="http://en.wikipedia.org/wiki/Permalloy" TargetMode="External"/><Relationship Id="rId9" Type="http://schemas.openxmlformats.org/officeDocument/2006/relationships/hyperlink" Target="http://en.wikipedia.org/wiki/Copp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2708920"/>
            <a:ext cx="849694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/>
              <a:t>Vlastnosti </a:t>
            </a:r>
            <a:r>
              <a:rPr lang="cs-CZ" sz="4400" b="1" dirty="0" smtClean="0"/>
              <a:t>kovů</a:t>
            </a:r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 smtClean="0"/>
              <a:t>Ing. Jaroslav Bernkopf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723" y="1508774"/>
            <a:ext cx="5544616" cy="388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9087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Paramagnetické materiály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558924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Vnější magnetické pole o intenzitě 400 A/m vybudí v paramagnetickém materiálu magnetickou indukci asi 0,6 </a:t>
            </a:r>
            <a:r>
              <a:rPr lang="cs-CZ" b="1" dirty="0" err="1" smtClean="0"/>
              <a:t>mT</a:t>
            </a:r>
            <a:r>
              <a:rPr lang="cs-CZ" b="1" dirty="0" smtClean="0"/>
              <a:t> (</a:t>
            </a:r>
            <a:r>
              <a:rPr lang="cs-CZ" b="1" dirty="0" err="1" smtClean="0"/>
              <a:t>militesla</a:t>
            </a:r>
            <a:r>
              <a:rPr lang="cs-CZ" b="1" dirty="0" smtClean="0"/>
              <a:t>), tj. o něco více než ve vakuu.</a:t>
            </a:r>
            <a:endParaRPr lang="cs-CZ" b="1" dirty="0"/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6084168" y="2996953"/>
            <a:ext cx="0" cy="1776106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936691" y="3150349"/>
            <a:ext cx="3456384" cy="1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2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244" y="1426504"/>
            <a:ext cx="5257095" cy="379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9087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Feromagnetické materiály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83512" y="5301208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Vnější magnetické pole o intenzitě 400 A/m vybudí ve feromagnetickém materiálu magnetickou indukci asi 1,5 T (</a:t>
            </a:r>
            <a:r>
              <a:rPr lang="cs-CZ" b="1" dirty="0" err="1" smtClean="0"/>
              <a:t>tesla</a:t>
            </a:r>
            <a:r>
              <a:rPr lang="cs-CZ" b="1" dirty="0" smtClean="0"/>
              <a:t>), tj. 1500 </a:t>
            </a:r>
            <a:r>
              <a:rPr lang="cs-CZ" b="1" dirty="0" err="1" smtClean="0"/>
              <a:t>mT</a:t>
            </a:r>
            <a:r>
              <a:rPr lang="cs-CZ" b="1" dirty="0" smtClean="0"/>
              <a:t>, tj. neskonale víc než ve vakuu.</a:t>
            </a:r>
            <a:endParaRPr lang="cs-CZ" b="1" dirty="0"/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7553204" y="2276872"/>
            <a:ext cx="0" cy="2413741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419872" y="2415832"/>
            <a:ext cx="4224881" cy="0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21983" y="1561228"/>
            <a:ext cx="665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T</a:t>
            </a:r>
            <a:endParaRPr lang="cs-CZ" dirty="0">
              <a:solidFill>
                <a:srgbClr val="0000FF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2719751" y="1910029"/>
            <a:ext cx="130259" cy="557107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510806" y="4539100"/>
            <a:ext cx="4316545" cy="62478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576271" y="3284984"/>
            <a:ext cx="133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000FF"/>
                </a:solidFill>
              </a:rPr>
              <a:t>Vacuum</a:t>
            </a:r>
            <a:endParaRPr lang="cs-CZ" dirty="0">
              <a:solidFill>
                <a:srgbClr val="0000FF"/>
              </a:solidFill>
            </a:endParaRPr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6116332" y="3629728"/>
            <a:ext cx="327876" cy="909372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34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90872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Permeabilita</a:t>
            </a:r>
          </a:p>
          <a:p>
            <a:endParaRPr lang="cs-CZ" sz="2400" dirty="0"/>
          </a:p>
          <a:p>
            <a:r>
              <a:rPr lang="cs-CZ" sz="2400" b="1" dirty="0" smtClean="0"/>
              <a:t>Permeabilita</a:t>
            </a:r>
            <a:r>
              <a:rPr lang="cs-CZ" sz="2400" dirty="0" smtClean="0"/>
              <a:t> je schopnost materiálu vytvářet si v sobě pod účinkem vnějšího magnetického pole vlastní vnitřní magnetické pole.</a:t>
            </a:r>
          </a:p>
          <a:p>
            <a:endParaRPr lang="cs-CZ" sz="2400" dirty="0" smtClean="0"/>
          </a:p>
          <a:p>
            <a:r>
              <a:rPr lang="cs-CZ" sz="2400" b="1" dirty="0" smtClean="0"/>
              <a:t>Permeabilita</a:t>
            </a:r>
            <a:r>
              <a:rPr lang="cs-CZ" sz="2400" dirty="0" smtClean="0"/>
              <a:t> vyjadřuje, jak se materiál pod účinkem vnějšího magnetického pole uvnitř zmagnetuje. </a:t>
            </a:r>
          </a:p>
          <a:p>
            <a:endParaRPr lang="cs-CZ" sz="2400" dirty="0"/>
          </a:p>
          <a:p>
            <a:r>
              <a:rPr lang="cs-CZ" sz="2400" b="1" dirty="0"/>
              <a:t>Permeabilita</a:t>
            </a:r>
            <a:r>
              <a:rPr lang="cs-CZ" sz="2400" dirty="0"/>
              <a:t> vyjadřuje, jak </a:t>
            </a:r>
            <a:r>
              <a:rPr lang="cs-CZ" sz="2400" dirty="0" smtClean="0"/>
              <a:t>ochotně se elementární magnety uvnitř materiálu pod účinkem vnějšího </a:t>
            </a:r>
            <a:r>
              <a:rPr lang="cs-CZ" sz="2400" dirty="0"/>
              <a:t>magnetického </a:t>
            </a:r>
            <a:r>
              <a:rPr lang="cs-CZ" sz="2400" dirty="0" smtClean="0"/>
              <a:t>pole řadí do jednoho směru.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4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908720"/>
                <a:ext cx="8496944" cy="5549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dirty="0" smtClean="0"/>
                  <a:t>Permeabilita</a:t>
                </a:r>
                <a:r>
                  <a:rPr lang="cs-CZ" sz="2400" dirty="0" smtClean="0"/>
                  <a:t> je poměr magnetické indukce B k intenzitě magnetického pole H:</a:t>
                </a:r>
                <a:r>
                  <a:rPr lang="el-GR" sz="4000" dirty="0">
                    <a:solidFill>
                      <a:prstClr val="black"/>
                    </a:solidFill>
                  </a:rPr>
                  <a:t> </a:t>
                </a:r>
                <a:endParaRPr lang="cs-CZ" sz="40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i="1">
                          <a:solidFill>
                            <a:prstClr val="black"/>
                          </a:solidFill>
                          <a:latin typeface="Cambria Math"/>
                        </a:rPr>
                        <m:t>μ</m:t>
                      </m:r>
                      <m:r>
                        <a:rPr lang="cs-CZ" sz="4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cs-CZ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Čím větší magnetická indukce B se uvnitř materiálu vybudí, tím větší je permeabilita </a:t>
                </a:r>
                <a:r>
                  <a:rPr lang="el-GR" sz="2400" dirty="0" smtClean="0">
                    <a:latin typeface="Arial"/>
                    <a:cs typeface="Arial"/>
                  </a:rPr>
                  <a:t>μ</a:t>
                </a:r>
                <a:r>
                  <a:rPr lang="cs-CZ" sz="2400" dirty="0" smtClean="0">
                    <a:latin typeface="Arial"/>
                    <a:cs typeface="Arial"/>
                  </a:rPr>
                  <a:t>. </a:t>
                </a:r>
              </a:p>
              <a:p>
                <a:r>
                  <a:rPr lang="cs-CZ" sz="2400" dirty="0" smtClean="0">
                    <a:latin typeface="Arial"/>
                    <a:cs typeface="Arial"/>
                  </a:rPr>
                  <a:t>Proto je B ve vzorečku nahoře.</a:t>
                </a:r>
              </a:p>
              <a:p>
                <a:endParaRPr lang="cs-CZ" sz="2400" dirty="0" smtClean="0">
                  <a:latin typeface="Arial"/>
                  <a:cs typeface="Arial"/>
                </a:endParaRPr>
              </a:p>
              <a:p>
                <a:r>
                  <a:rPr lang="cs-CZ" sz="2400" dirty="0" smtClean="0">
                    <a:latin typeface="Arial"/>
                    <a:cs typeface="Arial"/>
                  </a:rPr>
                  <a:t>Čím menší intenzita magnetického pole H je k tomu zapotřebí, </a:t>
                </a:r>
                <a:r>
                  <a:rPr lang="cs-CZ" sz="2400" dirty="0"/>
                  <a:t>tím větší je permeabilita </a:t>
                </a:r>
                <a:r>
                  <a:rPr lang="el-GR" sz="2400" dirty="0" smtClean="0">
                    <a:latin typeface="Arial"/>
                    <a:cs typeface="Arial"/>
                  </a:rPr>
                  <a:t>μ</a:t>
                </a:r>
                <a:r>
                  <a:rPr lang="cs-CZ" sz="2400" dirty="0" smtClean="0">
                    <a:latin typeface="Arial"/>
                    <a:cs typeface="Arial"/>
                  </a:rPr>
                  <a:t>. </a:t>
                </a:r>
              </a:p>
              <a:p>
                <a:r>
                  <a:rPr lang="cs-CZ" sz="2400" dirty="0" smtClean="0">
                    <a:latin typeface="Arial"/>
                    <a:cs typeface="Arial"/>
                  </a:rPr>
                  <a:t>Proto </a:t>
                </a:r>
                <a:r>
                  <a:rPr lang="cs-CZ" sz="2400" dirty="0">
                    <a:latin typeface="Arial"/>
                    <a:cs typeface="Arial"/>
                  </a:rPr>
                  <a:t>je </a:t>
                </a:r>
                <a:r>
                  <a:rPr lang="cs-CZ" sz="2400" dirty="0" smtClean="0">
                    <a:latin typeface="Arial"/>
                    <a:cs typeface="Arial"/>
                  </a:rPr>
                  <a:t>H </a:t>
                </a:r>
                <a:r>
                  <a:rPr lang="cs-CZ" sz="2400" dirty="0">
                    <a:latin typeface="Arial"/>
                    <a:cs typeface="Arial"/>
                  </a:rPr>
                  <a:t>ve vzorečku </a:t>
                </a:r>
                <a:r>
                  <a:rPr lang="cs-CZ" sz="2400" dirty="0" smtClean="0">
                    <a:latin typeface="Arial"/>
                    <a:cs typeface="Arial"/>
                  </a:rPr>
                  <a:t>dole.</a:t>
                </a:r>
                <a:endParaRPr lang="cs-CZ" sz="2400" dirty="0">
                  <a:latin typeface="Arial"/>
                  <a:cs typeface="Arial"/>
                </a:endParaRP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8496944" cy="5549661"/>
              </a:xfrm>
              <a:prstGeom prst="rect">
                <a:avLst/>
              </a:prstGeom>
              <a:blipFill rotWithShape="1">
                <a:blip r:embed="rId3"/>
                <a:stretch>
                  <a:fillRect l="-1148" t="-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06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908720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Relativní permeabilita</a:t>
            </a:r>
          </a:p>
          <a:p>
            <a:endParaRPr lang="cs-CZ" sz="2400" dirty="0"/>
          </a:p>
          <a:p>
            <a:r>
              <a:rPr lang="cs-CZ" sz="2400" b="1" dirty="0" smtClean="0"/>
              <a:t>Relativní permeabilita</a:t>
            </a:r>
            <a:r>
              <a:rPr lang="cs-CZ" sz="2400" dirty="0" smtClean="0"/>
              <a:t> vyjadřuje, kolikrát ochotněji se materiál nechá zmagnetovat než vakuum.</a:t>
            </a:r>
          </a:p>
          <a:p>
            <a:endParaRPr lang="cs-CZ" sz="2400" dirty="0"/>
          </a:p>
          <a:p>
            <a:r>
              <a:rPr lang="cs-CZ" sz="2400" b="1" dirty="0"/>
              <a:t>Relativní permeabilita</a:t>
            </a:r>
            <a:r>
              <a:rPr lang="cs-CZ" sz="2400" dirty="0"/>
              <a:t> </a:t>
            </a:r>
            <a:r>
              <a:rPr lang="cs-CZ" sz="2400" dirty="0" smtClean="0"/>
              <a:t>vyjadřuje poměr permeability materiálu k permeabilitě vakua.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419872" y="4293096"/>
                <a:ext cx="2026067" cy="12471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000" b="0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cs-CZ" sz="40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cs-CZ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1" smtClean="0">
                              <a:latin typeface="Cambria Math"/>
                            </a:rPr>
                            <m:t>μ</m:t>
                          </m:r>
                        </m:num>
                        <m:den>
                          <m:sSub>
                            <m:sSubPr>
                              <m:ctrlPr>
                                <a:rPr lang="cs-C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4000" b="0" i="1" smtClean="0">
                                  <a:latin typeface="Cambria Math"/>
                                </a:rPr>
                                <m:t>μ</m:t>
                              </m:r>
                            </m:e>
                            <m:sub>
                              <m:r>
                                <a:rPr lang="cs-CZ" sz="40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293096"/>
                <a:ext cx="2026067" cy="12471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5940152" y="3861048"/>
            <a:ext cx="1833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permeabilita materiálu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40152" y="53555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permeabilita vakua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5576" y="4276731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relativní permeabilita materiálu</a:t>
            </a:r>
            <a:endParaRPr lang="cs-CZ" dirty="0"/>
          </a:p>
        </p:txBody>
      </p:sp>
      <p:cxnSp>
        <p:nvCxnSpPr>
          <p:cNvPr id="14" name="Přímá spojnice se šipkou 13"/>
          <p:cNvCxnSpPr>
            <a:endCxn id="7" idx="1"/>
          </p:cNvCxnSpPr>
          <p:nvPr/>
        </p:nvCxnSpPr>
        <p:spPr>
          <a:xfrm>
            <a:off x="2195736" y="4738396"/>
            <a:ext cx="1224136" cy="178268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5292080" y="4365104"/>
            <a:ext cx="648072" cy="173996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5364088" y="4827530"/>
            <a:ext cx="576064" cy="528036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34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90872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Permeabilita a relativní permeabilita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35149"/>
              </p:ext>
            </p:extLst>
          </p:nvPr>
        </p:nvGraphicFramePr>
        <p:xfrm>
          <a:off x="179512" y="1393904"/>
          <a:ext cx="8568954" cy="4823440"/>
        </p:xfrm>
        <a:graphic>
          <a:graphicData uri="http://schemas.openxmlformats.org/drawingml/2006/table">
            <a:tbl>
              <a:tblPr/>
              <a:tblGrid>
                <a:gridCol w="2856318"/>
                <a:gridCol w="2856318"/>
                <a:gridCol w="2856318"/>
              </a:tblGrid>
              <a:tr h="233482"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Permeability </a:t>
                      </a:r>
                      <a:r>
                        <a:rPr lang="el-G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 [</a:t>
                      </a:r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H/m]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Permeability </a:t>
                      </a:r>
                      <a:r>
                        <a:rPr lang="el-G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μ/μ</a:t>
                      </a:r>
                      <a:r>
                        <a:rPr lang="el-GR" sz="2000" b="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l-G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>
                          <a:latin typeface="Arial" panose="020B0604020202020204" pitchFamily="34" charset="0"/>
                          <a:cs typeface="Arial" panose="020B0604020202020204" pitchFamily="34" charset="0"/>
                          <a:hlinkClick r:id="rId3" tooltip="Metglas"/>
                        </a:rPr>
                        <a:t>Metglas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1,000,000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41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 tooltip="Permalloy"/>
                        </a:rPr>
                        <a:t>Permalloy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−2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8,000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Electrical</a:t>
                      </a:r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steel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−3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4,000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02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Ferrite 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−4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  <a:hlinkClick r:id="rId5" tooltip="Steel"/>
                        </a:rPr>
                        <a:t>Carbon</a:t>
                      </a:r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 tooltip="Steel"/>
                        </a:rPr>
                        <a:t> Steel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8.75×10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−4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>
                          <a:latin typeface="Arial" panose="020B0604020202020204" pitchFamily="34" charset="0"/>
                          <a:cs typeface="Arial" panose="020B0604020202020204" pitchFamily="34" charset="0"/>
                          <a:hlinkClick r:id="rId6" tooltip="Nickel"/>
                        </a:rPr>
                        <a:t>Nickel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−4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</a:t>
                      </a:r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600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02">
                <a:tc>
                  <a:txBody>
                    <a:bodyPr/>
                    <a:lstStyle/>
                    <a:p>
                      <a:r>
                        <a:rPr lang="cs-CZ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Stainless</a:t>
                      </a:r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Steel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1.003 - </a:t>
                      </a:r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  <a:hlinkClick r:id="rId7" tooltip="Aluminum"/>
                        </a:rPr>
                        <a:t>Aluminum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1.2566650×10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−6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1.000022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1.2566375×10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−6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1.00000037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  <a:hlinkClick r:id="rId8" tooltip="Vacuum"/>
                        </a:rPr>
                        <a:t>Vacuum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</a:t>
                      </a:r>
                      <a:r>
                        <a:rPr lang="el-G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4×10</a:t>
                      </a:r>
                      <a:r>
                        <a:rPr lang="el-GR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−7</a:t>
                      </a:r>
                      <a:r>
                        <a:rPr lang="el-GR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(μ</a:t>
                      </a:r>
                      <a:r>
                        <a:rPr lang="el-GR" sz="2000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l-GR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3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  <a:hlinkClick r:id="rId9" tooltip="Copper"/>
                        </a:rPr>
                        <a:t>Copper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1.2566290×10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−6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0.999994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>
                          <a:latin typeface="Arial" panose="020B0604020202020204" pitchFamily="34" charset="0"/>
                          <a:cs typeface="Arial" panose="020B0604020202020204" pitchFamily="34" charset="0"/>
                          <a:hlinkClick r:id="rId10" tooltip="Water"/>
                        </a:rPr>
                        <a:t>Water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1.2566270×10</a:t>
                      </a:r>
                      <a:r>
                        <a:rPr lang="cs-CZ" sz="20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−6</a:t>
                      </a:r>
                      <a:endParaRPr lang="cs-CZ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0.999992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r>
                        <a:rPr lang="cs-CZ" sz="2000" dirty="0" err="1">
                          <a:latin typeface="Arial" panose="020B0604020202020204" pitchFamily="34" charset="0"/>
                          <a:cs typeface="Arial" panose="020B0604020202020204" pitchFamily="34" charset="0"/>
                          <a:hlinkClick r:id="rId11" tooltip="Superconductor"/>
                        </a:rPr>
                        <a:t>Superconductors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7960" marR="17960" marT="8980" marB="89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6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412776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Vodivé materiály používané v elektrotechnice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pevné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kovy (železo, měď, hliník, mosaz, bronz, zlato, stříbro)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polokovy (</a:t>
            </a:r>
            <a:r>
              <a:rPr lang="cs-CZ" dirty="0"/>
              <a:t>křemík, germanium</a:t>
            </a:r>
            <a:r>
              <a:rPr lang="cs-CZ" dirty="0" smtClean="0"/>
              <a:t>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nekovy (uhlík)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kapalné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roztoky (elektrolyty – galvanické články</a:t>
            </a:r>
            <a:r>
              <a:rPr lang="cs-CZ" dirty="0"/>
              <a:t>, akumulátory, </a:t>
            </a:r>
            <a:r>
              <a:rPr lang="cs-CZ" dirty="0" smtClean="0"/>
              <a:t>pokovování)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taveniny (výroba hliníku elektrolýzou taveniny bauxitu)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plynné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ionizace (zářivka, doutnavka, oblouk)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412776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Vlastnosti kovových materiálů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elektrické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vodivost, odpor (vodiče, žárovky, vařiče)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závislost odporu na teplotě (teploměry)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magnetické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chování v magnetickém poli (transformátory, motory, generátory)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mechanické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pevnost (namáhání vodičů tahem, tečení hliníku)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měrná hmotnost (hliník lehký, měď těžká)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chemické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odolnost proti korozi (kontakty, pokovování)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vlastnosti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412776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Elektrický odpor</a:t>
            </a:r>
          </a:p>
          <a:p>
            <a:endParaRPr lang="cs-CZ" dirty="0" smtClean="0"/>
          </a:p>
          <a:p>
            <a:r>
              <a:rPr lang="cs-CZ" dirty="0" smtClean="0"/>
              <a:t>Kovy obsahují volné elektrony. </a:t>
            </a:r>
          </a:p>
          <a:p>
            <a:r>
              <a:rPr lang="cs-CZ" dirty="0" smtClean="0"/>
              <a:t>Normálně se elektrony ve vodiči pohybují chaoticky, neuspořádaně.</a:t>
            </a:r>
          </a:p>
          <a:p>
            <a:r>
              <a:rPr lang="cs-CZ" dirty="0" smtClean="0"/>
              <a:t>Navenek se jejich pohyby vzájemně ruší, proud neteče.</a:t>
            </a:r>
          </a:p>
          <a:p>
            <a:r>
              <a:rPr lang="cs-CZ" dirty="0" smtClean="0"/>
              <a:t>Elektrony se dají do uspořádaného pohybu, když na ně přiložíme elektrické pole.</a:t>
            </a:r>
          </a:p>
          <a:p>
            <a:r>
              <a:rPr lang="cs-CZ" dirty="0" smtClean="0"/>
              <a:t>Elektrické pole vznikne přiložením napětí na vodič.</a:t>
            </a:r>
          </a:p>
          <a:p>
            <a:r>
              <a:rPr lang="cs-CZ" dirty="0" smtClean="0"/>
              <a:t>Elektrony se pohybují tím rychleji, čím je elektrické pole silnější, tj. čím je napětí větší.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Vodičem </a:t>
            </a:r>
            <a:r>
              <a:rPr lang="cs-CZ" dirty="0"/>
              <a:t>teče elektrický proud</a:t>
            </a:r>
            <a:r>
              <a:rPr lang="cs-CZ" dirty="0" smtClean="0"/>
              <a:t>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55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vlastnosti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51520" y="1412776"/>
                <a:ext cx="8640960" cy="2825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Elektrický odpor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Proud je tím větší, čím je větší napětí.</a:t>
                </a:r>
              </a:p>
              <a:p>
                <a:r>
                  <a:rPr lang="cs-CZ" dirty="0" smtClean="0"/>
                  <a:t>Ohmův zákon: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𝑰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𝑼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r>
                  <a:rPr lang="cs-CZ" dirty="0" smtClean="0"/>
                  <a:t>I je nahoře, U je nahoře =&gt; čím větší, tím větší.</a:t>
                </a:r>
              </a:p>
              <a:p>
                <a:r>
                  <a:rPr lang="cs-CZ" dirty="0"/>
                  <a:t>Čím větší napětí, tím větší proud.</a:t>
                </a:r>
              </a:p>
              <a:p>
                <a:r>
                  <a:rPr lang="cs-CZ" dirty="0" smtClean="0"/>
                  <a:t>Čím </a:t>
                </a:r>
                <a:r>
                  <a:rPr lang="cs-CZ" dirty="0"/>
                  <a:t>větší </a:t>
                </a:r>
                <a:r>
                  <a:rPr lang="cs-CZ" dirty="0" smtClean="0"/>
                  <a:t>napětí, tím rychleji se elektrony pohybují.</a:t>
                </a:r>
              </a:p>
              <a:p>
                <a:endParaRPr lang="cs-CZ" dirty="0" smtClean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412776"/>
                <a:ext cx="8640960" cy="2825069"/>
              </a:xfrm>
              <a:prstGeom prst="rect">
                <a:avLst/>
              </a:prstGeom>
              <a:blipFill rotWithShape="0">
                <a:blip r:embed="rId3"/>
                <a:stretch>
                  <a:fillRect l="-564" t="-12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3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70681" y="3861048"/>
            <a:ext cx="477331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Materiály diamagnetické, paramagnetické, feromagnetické</a:t>
            </a:r>
            <a:endParaRPr lang="cs-CZ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17086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6" y="3356992"/>
            <a:ext cx="4105275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815" y="4838129"/>
            <a:ext cx="1019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395536" y="692696"/>
            <a:ext cx="144016" cy="792088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43508" y="34577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000FF"/>
                </a:solidFill>
              </a:rPr>
              <a:t>mT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2144" y="349171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T</a:t>
            </a:r>
            <a:endParaRPr lang="cs-CZ" dirty="0">
              <a:solidFill>
                <a:srgbClr val="0000FF"/>
              </a:solidFill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289912" y="3840516"/>
            <a:ext cx="105624" cy="452580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61934" y="5771213"/>
            <a:ext cx="3500204" cy="67457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131840" y="47116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000FF"/>
                </a:solidFill>
              </a:rPr>
              <a:t>Vacuum</a:t>
            </a:r>
            <a:endParaRPr lang="cs-CZ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3671900" y="5006062"/>
            <a:ext cx="144016" cy="765151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1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42" y="908720"/>
            <a:ext cx="7254140" cy="55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6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6048672" cy="4333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95536" y="9087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Vakuum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587727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Vnější magnetické pole o intenzitě 400 A/m vybudí ve vakuu magnetickou indukci asi 0,5 </a:t>
            </a:r>
            <a:r>
              <a:rPr lang="cs-CZ" b="1" dirty="0" err="1" smtClean="0"/>
              <a:t>mT</a:t>
            </a:r>
            <a:r>
              <a:rPr lang="cs-CZ" b="1" dirty="0" smtClean="0"/>
              <a:t> (</a:t>
            </a:r>
            <a:r>
              <a:rPr lang="cs-CZ" b="1" dirty="0" err="1" smtClean="0"/>
              <a:t>militesla</a:t>
            </a:r>
            <a:r>
              <a:rPr lang="cs-CZ" b="1" dirty="0" smtClean="0"/>
              <a:t>).</a:t>
            </a:r>
            <a:endParaRPr lang="cs-CZ" b="1" dirty="0"/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5926542" y="2708920"/>
            <a:ext cx="0" cy="1776106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131840" y="3068960"/>
            <a:ext cx="3096344" cy="1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1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93785"/>
            <a:ext cx="5642809" cy="387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vlastnosti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9087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Diamagnetické materiály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5589240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Vnější magnetické pole o intenzitě 400 A/m vybudí v diamagnetickém materiálu magnetickou indukci asi 0,4 </a:t>
            </a:r>
            <a:r>
              <a:rPr lang="cs-CZ" b="1" dirty="0" err="1" smtClean="0"/>
              <a:t>mT</a:t>
            </a:r>
            <a:r>
              <a:rPr lang="cs-CZ" b="1" dirty="0" smtClean="0"/>
              <a:t> (</a:t>
            </a:r>
            <a:r>
              <a:rPr lang="cs-CZ" b="1" dirty="0" err="1" smtClean="0"/>
              <a:t>militesla</a:t>
            </a:r>
            <a:r>
              <a:rPr lang="cs-CZ" b="1" dirty="0" smtClean="0"/>
              <a:t>), tj. o něco méně než ve vakuu.</a:t>
            </a:r>
            <a:endParaRPr lang="cs-CZ" b="1" dirty="0"/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6084168" y="2996953"/>
            <a:ext cx="0" cy="1776106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771800" y="3645025"/>
            <a:ext cx="3456384" cy="1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1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8548</TotalTime>
  <Words>629</Words>
  <Application>Microsoft Office PowerPoint</Application>
  <PresentationFormat>Předvádění na obrazovce (4:3)</PresentationFormat>
  <Paragraphs>196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Úvod</vt:lpstr>
      <vt:lpstr>Úvod</vt:lpstr>
      <vt:lpstr>Vlastnosti</vt:lpstr>
      <vt:lpstr>Elektrické vlastnosti</vt:lpstr>
      <vt:lpstr>Elektrické vlastnosti</vt:lpstr>
      <vt:lpstr>Magnetické vlastnosti</vt:lpstr>
      <vt:lpstr>Magnetické vlastnosti</vt:lpstr>
      <vt:lpstr>Magnetické vlastnosti</vt:lpstr>
      <vt:lpstr>Magnetické vlastnosti</vt:lpstr>
      <vt:lpstr>Magnetické vlastnosti</vt:lpstr>
      <vt:lpstr>Magnetické vlastnosti</vt:lpstr>
      <vt:lpstr>Magnetické vlastnosti</vt:lpstr>
      <vt:lpstr>Magnetické vlastnosti</vt:lpstr>
      <vt:lpstr>Magnetické vlastnosti</vt:lpstr>
      <vt:lpstr>Magnetické vlastnosti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421</cp:revision>
  <dcterms:created xsi:type="dcterms:W3CDTF">2011-08-12T09:23:29Z</dcterms:created>
  <dcterms:modified xsi:type="dcterms:W3CDTF">2018-05-16T09:14:18Z</dcterms:modified>
</cp:coreProperties>
</file>