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90" r:id="rId2"/>
    <p:sldId id="291" r:id="rId3"/>
    <p:sldId id="292" r:id="rId4"/>
    <p:sldId id="320" r:id="rId5"/>
    <p:sldId id="293" r:id="rId6"/>
    <p:sldId id="294" r:id="rId7"/>
    <p:sldId id="295" r:id="rId8"/>
    <p:sldId id="296" r:id="rId9"/>
    <p:sldId id="297" r:id="rId10"/>
    <p:sldId id="298" r:id="rId11"/>
    <p:sldId id="321" r:id="rId12"/>
    <p:sldId id="299" r:id="rId13"/>
    <p:sldId id="308" r:id="rId14"/>
    <p:sldId id="309" r:id="rId15"/>
    <p:sldId id="310" r:id="rId16"/>
    <p:sldId id="311" r:id="rId17"/>
    <p:sldId id="312" r:id="rId18"/>
    <p:sldId id="300" r:id="rId19"/>
    <p:sldId id="301" r:id="rId20"/>
    <p:sldId id="302" r:id="rId21"/>
    <p:sldId id="306" r:id="rId22"/>
    <p:sldId id="303" r:id="rId23"/>
    <p:sldId id="305" r:id="rId24"/>
    <p:sldId id="307" r:id="rId25"/>
    <p:sldId id="313" r:id="rId26"/>
    <p:sldId id="314" r:id="rId27"/>
    <p:sldId id="315" r:id="rId28"/>
    <p:sldId id="316" r:id="rId29"/>
    <p:sldId id="317" r:id="rId30"/>
    <p:sldId id="318" r:id="rId31"/>
    <p:sldId id="319" r:id="rId32"/>
  </p:sldIdLst>
  <p:sldSz cx="9144000" cy="6858000" type="screen4x3"/>
  <p:notesSz cx="6889750" cy="100218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3" autoAdjust="0"/>
    <p:restoredTop sz="94620" autoAdjust="0"/>
  </p:normalViewPr>
  <p:slideViewPr>
    <p:cSldViewPr>
      <p:cViewPr varScale="1">
        <p:scale>
          <a:sx n="123" d="100"/>
          <a:sy n="123" d="100"/>
        </p:scale>
        <p:origin x="7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810B6F-8CD0-AB38-6A42-58A279A2C7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659F86-3BFB-4396-2D4D-AE697404C2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5B769CEE-37AB-BA34-A4DA-22649CC39D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0FCB5D-6BA3-7746-23DA-4A69DC1D202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B067D8-4B53-979C-7C3B-EEB56D39B1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46FD4AD8-D29C-8E2F-835D-D8DC294E6C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153B08-71A6-C8A7-D151-6D3463AEF7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9AA6B4-F551-D745-A91B-B6B8DA3F43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A4731874-36A8-1DC4-F3CD-3407B311F1E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1202816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98F1D0-0F97-513D-AECA-17D48DE241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0B5895-4D62-122E-52CC-8CE5F2C880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D2E0E44D-B67C-4EFB-F513-396E03EFDBC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185549-8FB5-3205-D98B-363C1BF2768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ADD8BA-8FF3-845A-4096-5BFCF87815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4F49B31C-30C5-93D8-6520-A28E6C9A13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1DFDAE-4AF8-4552-D89C-F48B55E94D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D203A9-AAB6-7071-F61F-4F6AD86C2E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CACB4130-9C1C-BDA8-E9A2-52300F3603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6CE713-AEFD-2D4C-AB5B-AFA0ECF36F1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31BFD9-5F52-9020-6076-005C24E2FD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3D0F7E23-8F00-B62C-ECE3-C7090ECABEF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F4620E-6E17-41AA-8123-3723BB787CC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603233-BEDA-40EC-3466-D2E5B7E259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2C1D8DDF-04F3-9081-67F7-50567E82677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C24B69-DA99-2E5E-90D4-A1C6461083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9EE1CF-4CDD-FC50-035B-5EE1C8C95D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1FFCB2CD-6A47-7092-1DCC-77DBF9A511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1E8933-A5F6-373B-30DF-F28DF766DCC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16F0AC-A7A4-EE35-7E16-AA272EEDD5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9C4E2024-F37B-71E4-E332-C5251F6532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4CCCCB-FFFC-8DD0-22E4-56741A4CC7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8E2EE4-66DA-DF33-9B4A-824E2C63EE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D3DC0228-9202-18D8-A3E2-7DBE7F6A73B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560661-52F8-ED71-1FDB-60D5EB869C6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2DA4E8-BEB8-E066-7870-E162310A5D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EA840E0A-8F56-7F4A-E200-8C6968C7CBC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3F1ED8-7AF3-7876-CF8B-8CACAEEFCE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F815AB-35CB-2761-AD5C-0AC4BFF9E0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61E45654-B896-C5C7-CB0C-127A8E48E08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C26BD9-FFE6-E725-A47D-79F66F0133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F0FCBA-FC54-82FD-929C-FC408E5F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F3DC76F3-322B-2038-03ED-AEA3D8E6C9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EFD0D6-E17D-3DA9-55B0-48F303E1FBD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1D5FA0-3C45-B834-ECE8-210A6FBC2E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A763E032-31AB-3E95-0B35-0BE7B4FA7A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0F9F5A-75A9-2414-12AC-CBBEF353CD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9F24D7-9CED-FBA7-C7F3-F70C2037B4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AE074189-582C-763A-9CF0-34F773B5E5F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DA3D6B-D0F2-0C07-E282-06AFC2C8C5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C4379A-0242-4C9F-6EF1-AB4BD6D52D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A9E59A83-D690-2829-2F80-08E0E715BE0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64B588-7D9F-DDD2-ADB1-4C76976C364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86A72D-3260-1A58-452C-0D1AD10F19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93A01FF4-CA5D-458E-57D0-99042B03AB1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413D33-1575-F673-943F-668630454E4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02A940-3C4A-BC8A-CD43-31B61875F1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3A05A6B9-E38F-3A41-95C5-E0D7716531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471C97-AE58-1746-622B-0089BE12C02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77B4C3-443E-2C42-E0B7-5D46B153E7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26FA9CED-FBBB-8527-1604-2D65E91A3E8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E6161E-CC96-FC7F-CB0F-E2ADB549AFE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FF6552-89BC-3E88-D6F9-649902DC17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DB0E5F7A-9CF0-B472-55BB-5388C370AD6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162271-0EAE-7582-0E7B-EE534A777A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F7F741-6E35-7745-251F-58D9A02968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5777DD58-F06D-5B68-B204-90F3D456E21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0C6E70-AD48-3069-341E-5606F808A26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B2BDA-473C-9615-5D3B-A5B66564C9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3A56101D-BE46-4367-A3AC-B1026BECD8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2869169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DC68BE-F30B-D1C7-434C-70EFF3CCC7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61BC4C-2109-5158-53BA-EB80B6FCE9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886F448A-F7D9-BD1F-9EF1-2DEE68980D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18C908-22F0-CC95-FB3E-E7D8752A09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64597D-D6B8-D75C-DDA1-30C69F2C8F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2FCF27AA-0943-CC60-8C8E-A2DCDBF61A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97707D-FED6-A8EF-56D2-78EF40E670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89AE4C-87E0-8C5A-2210-894100334F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F990E910-355A-CBC6-E771-D14E51478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625F41-0A55-3792-4DD5-C56906B58D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E66C49-9835-1D12-5320-AE7F438663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B272B74C-0DBB-704B-53CE-04EFE30EF3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111264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92FA07-A79D-3E2E-AEEA-928CAF5679A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8069F6-FA19-FBAB-6F54-FF6169E28D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54B7932B-CBB5-33F7-FD96-5346EAF3B9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31401A-C0D4-CDD8-A632-C0FDB396CE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B27489-CF73-A8B2-C286-E78C07B47F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876177B6-7B79-30E2-D0CC-77267CD500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0D64DF-9B42-1AAE-8E80-6672529D27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C4C8A5-6401-8A05-9C91-EDFD6B1A8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B0BEB9EE-47B2-8CD9-1006-90A458C2639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A9945C-2763-8A74-DE16-5799A511F9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20.08.2022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861241-40CA-05A0-A28E-E4264CE7DC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http://bernkopf.cz/skola/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BD90128D-CA76-33D9-0CED-36FF358D42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</p:spTree>
    <p:extLst>
      <p:ext uri="{BB962C8B-B14F-4D97-AF65-F5344CB8AC3E}">
        <p14:creationId xmlns:p14="http://schemas.microsoft.com/office/powerpoint/2010/main" val="423955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Elektrotechnika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Elektrotechnika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rct=j&amp;q=power+cable&amp;source=images&amp;cd=&amp;cad=rja&amp;docid=bVeinBjNunlsfM&amp;tbnid=EgJ4gI3YffmboM:&amp;ved=0CAUQjRw&amp;url=http://www.dipolnet.com/universal_computer_ac_power_cable_cord_E0060.htm&amp;ei=ZK3qUv_4N4eK1AXd14HoBQ&amp;psig=AFQjCNE_Vy4rxXcq92A7n0OqVk7qRLq5qw&amp;ust=1391197806923933" TargetMode="Externa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844824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400"/>
              <a:t>Ochrany</a:t>
            </a:r>
            <a:endParaRPr lang="cs-CZ" sz="4400" dirty="0"/>
          </a:p>
          <a:p>
            <a:pPr lvl="0" algn="ctr">
              <a:defRPr/>
            </a:pPr>
            <a:endParaRPr lang="cs-CZ" sz="44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cs-CZ" sz="2400" b="1" dirty="0">
                <a:solidFill>
                  <a:prstClr val="black"/>
                </a:solidFill>
              </a:rPr>
              <a:t>Ing. Jaroslav Bernkopf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1. Univerzální ochrana – malé napětí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Bezpečné malé napětí se nesmí dělat</a:t>
            </a:r>
          </a:p>
          <a:p>
            <a:pPr marL="914400" lvl="1" indent="-457200">
              <a:buFont typeface="Arial" panose="020B0604020202020204" pitchFamily="34" charset="0"/>
              <a:buChar char="‒"/>
            </a:pPr>
            <a:r>
              <a:rPr lang="cs-CZ" sz="3200" b="1" dirty="0"/>
              <a:t>autotransformátorem</a:t>
            </a:r>
          </a:p>
          <a:p>
            <a:pPr marL="914400" lvl="1" indent="-457200">
              <a:buFont typeface="Arial" panose="020B0604020202020204" pitchFamily="34" charset="0"/>
              <a:buChar char="‒"/>
            </a:pPr>
            <a:r>
              <a:rPr lang="cs-CZ" sz="3200" b="1" dirty="0"/>
              <a:t>děličem napětí</a:t>
            </a:r>
          </a:p>
          <a:p>
            <a:pPr marL="914400" lvl="1" indent="-457200">
              <a:buFont typeface="Arial" panose="020B0604020202020204" pitchFamily="34" charset="0"/>
              <a:buChar char="‒"/>
            </a:pPr>
            <a:r>
              <a:rPr lang="cs-CZ" sz="3200" b="1" dirty="0"/>
              <a:t>předřadným odporem</a:t>
            </a:r>
          </a:p>
          <a:p>
            <a:pPr marL="914400" lvl="1" indent="-457200">
              <a:buFont typeface="Arial" panose="020B0604020202020204" pitchFamily="34" charset="0"/>
              <a:buChar char="‒"/>
            </a:pPr>
            <a:r>
              <a:rPr lang="cs-CZ" sz="3200" b="1" dirty="0"/>
              <a:t>předřadným kondenzátorem</a:t>
            </a:r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‒"/>
            </a:pPr>
            <a:r>
              <a:rPr lang="en-US" sz="3200" b="1" dirty="0" err="1"/>
              <a:t>elektronickým</a:t>
            </a:r>
            <a:r>
              <a:rPr lang="en-US" sz="3200" b="1" dirty="0"/>
              <a:t> </a:t>
            </a:r>
            <a:r>
              <a:rPr lang="en-US" sz="3200" b="1" dirty="0" err="1"/>
              <a:t>obvodem</a:t>
            </a:r>
            <a:r>
              <a:rPr lang="en-US" sz="3200" b="1" dirty="0"/>
              <a:t> bez trafa</a:t>
            </a:r>
            <a:endParaRPr 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Vidlice a zásuvky SELV a PELV musí být nezáměnné.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Proto </a:t>
            </a:r>
            <a:r>
              <a:rPr lang="en-US" sz="3200" b="1" dirty="0">
                <a:solidFill>
                  <a:srgbClr val="FF0000"/>
                </a:solidFill>
              </a:rPr>
              <a:t>FELV</a:t>
            </a:r>
            <a:r>
              <a:rPr lang="en-US" sz="3200" b="1" dirty="0"/>
              <a:t> (viz </a:t>
            </a:r>
            <a:r>
              <a:rPr lang="en-US" sz="3200" b="1" dirty="0" err="1"/>
              <a:t>dále</a:t>
            </a:r>
            <a:r>
              <a:rPr lang="en-US" sz="3200" b="1" dirty="0"/>
              <a:t>) </a:t>
            </a:r>
            <a:r>
              <a:rPr lang="en-US" sz="3200" b="1" dirty="0" err="1"/>
              <a:t>už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nepatří</a:t>
            </a:r>
            <a:r>
              <a:rPr lang="en-US" sz="3200" b="1" dirty="0">
                <a:solidFill>
                  <a:srgbClr val="FF0000"/>
                </a:solidFill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</a:rPr>
              <a:t>ochran</a:t>
            </a:r>
            <a:r>
              <a:rPr lang="en-US" sz="3200" b="1" dirty="0"/>
              <a:t>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3952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C5E9A15-76D9-070F-A16C-9CEA9D040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8" y="2141101"/>
            <a:ext cx="3841558" cy="3189833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1. Univerzální ochrana – malé napětí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F</a:t>
            </a:r>
            <a:r>
              <a:rPr lang="cs-CZ" sz="3200" b="1" dirty="0"/>
              <a:t>ELV</a:t>
            </a:r>
            <a:r>
              <a:rPr lang="cs-CZ" sz="3200" dirty="0"/>
              <a:t> = </a:t>
            </a:r>
            <a:r>
              <a:rPr lang="en-US" sz="3200" dirty="0"/>
              <a:t>Functional</a:t>
            </a:r>
            <a:r>
              <a:rPr lang="cs-CZ" sz="3200" dirty="0"/>
              <a:t> Extra </a:t>
            </a:r>
            <a:r>
              <a:rPr lang="cs-CZ" sz="3200" dirty="0" err="1"/>
              <a:t>Low</a:t>
            </a:r>
            <a:r>
              <a:rPr lang="cs-CZ" sz="3200" dirty="0"/>
              <a:t> </a:t>
            </a:r>
            <a:r>
              <a:rPr lang="cs-CZ" sz="3200" dirty="0" err="1"/>
              <a:t>Voltage</a:t>
            </a:r>
            <a:r>
              <a:rPr lang="cs-CZ" sz="3200" dirty="0"/>
              <a:t> </a:t>
            </a:r>
          </a:p>
          <a:p>
            <a:r>
              <a:rPr lang="cs-CZ" sz="3200" dirty="0"/>
              <a:t>= </a:t>
            </a:r>
            <a:r>
              <a:rPr lang="en-US" sz="3200" dirty="0" err="1"/>
              <a:t>fungující</a:t>
            </a:r>
            <a:r>
              <a:rPr lang="cs-CZ" sz="3200" dirty="0"/>
              <a:t> velmi nízké napětí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44008" y="2144237"/>
            <a:ext cx="432048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Jeden vývod sekundáru je </a:t>
            </a:r>
            <a:r>
              <a:rPr lang="en-US" sz="2400" dirty="0" err="1"/>
              <a:t>přímo</a:t>
            </a:r>
            <a:r>
              <a:rPr lang="en-US" sz="2400" dirty="0"/>
              <a:t> </a:t>
            </a:r>
            <a:r>
              <a:rPr lang="en-US" sz="2400" dirty="0" err="1"/>
              <a:t>spojený</a:t>
            </a:r>
            <a:r>
              <a:rPr lang="en-US" sz="2400" dirty="0"/>
              <a:t> s </a:t>
            </a:r>
            <a:r>
              <a:rPr lang="en-US" sz="2400" dirty="0" err="1"/>
              <a:t>nulovým</a:t>
            </a:r>
            <a:r>
              <a:rPr lang="en-US" sz="2400" dirty="0"/>
              <a:t> </a:t>
            </a:r>
            <a:r>
              <a:rPr lang="en-US" sz="2400" dirty="0" err="1"/>
              <a:t>vodičem</a:t>
            </a:r>
            <a:r>
              <a:rPr lang="en-US" sz="2400" dirty="0"/>
              <a:t> na </a:t>
            </a:r>
            <a:r>
              <a:rPr lang="en-US" sz="2400" dirty="0" err="1"/>
              <a:t>primární</a:t>
            </a:r>
            <a:r>
              <a:rPr lang="en-US" sz="2400" dirty="0"/>
              <a:t> </a:t>
            </a:r>
            <a:r>
              <a:rPr lang="en-US" sz="2400" dirty="0" err="1"/>
              <a:t>straně</a:t>
            </a:r>
            <a:r>
              <a:rPr lang="cs-CZ" sz="2400" dirty="0"/>
              <a:t>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Functional = </a:t>
            </a:r>
            <a:r>
              <a:rPr lang="en-US" sz="2400" dirty="0" err="1"/>
              <a:t>nějak</a:t>
            </a:r>
            <a:r>
              <a:rPr lang="en-US" sz="2400" dirty="0"/>
              <a:t> to </a:t>
            </a:r>
            <a:r>
              <a:rPr lang="en-US" sz="2400" dirty="0" err="1"/>
              <a:t>funguje</a:t>
            </a:r>
            <a:r>
              <a:rPr lang="en-US" sz="2400" dirty="0"/>
              <a:t>, ale </a:t>
            </a:r>
            <a:r>
              <a:rPr lang="en-US" sz="2400" dirty="0">
                <a:solidFill>
                  <a:srgbClr val="FF0000"/>
                </a:solidFill>
              </a:rPr>
              <a:t>je to </a:t>
            </a:r>
            <a:r>
              <a:rPr lang="en-US" sz="2400" dirty="0" err="1">
                <a:solidFill>
                  <a:srgbClr val="FF0000"/>
                </a:solidFill>
              </a:rPr>
              <a:t>nebezpečné</a:t>
            </a:r>
            <a:r>
              <a:rPr lang="en-US" sz="2400" dirty="0"/>
              <a:t>.</a:t>
            </a:r>
            <a:endParaRPr 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5D44EE-FF3E-264A-5AD2-519C62E2A104}"/>
              </a:ext>
            </a:extLst>
          </p:cNvPr>
          <p:cNvSpPr txBox="1"/>
          <p:nvPr/>
        </p:nvSpPr>
        <p:spPr>
          <a:xfrm>
            <a:off x="467544" y="5695200"/>
            <a:ext cx="86409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Při</a:t>
            </a:r>
            <a:r>
              <a:rPr lang="en-US" sz="2400" dirty="0"/>
              <a:t> </a:t>
            </a:r>
            <a:r>
              <a:rPr lang="en-US" sz="2400" dirty="0" err="1"/>
              <a:t>přerušení</a:t>
            </a:r>
            <a:r>
              <a:rPr lang="en-US" sz="2400" dirty="0"/>
              <a:t> </a:t>
            </a:r>
            <a:r>
              <a:rPr lang="en-US" sz="2400" dirty="0" err="1"/>
              <a:t>nulového</a:t>
            </a:r>
            <a:r>
              <a:rPr lang="en-US" sz="2400" dirty="0"/>
              <a:t> </a:t>
            </a:r>
            <a:r>
              <a:rPr lang="en-US" sz="2400" dirty="0" err="1"/>
              <a:t>vodiče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přerušení</a:t>
            </a:r>
            <a:r>
              <a:rPr lang="en-US" sz="2400" dirty="0"/>
              <a:t> </a:t>
            </a:r>
            <a:r>
              <a:rPr lang="en-US" sz="2400" dirty="0" err="1"/>
              <a:t>vinutí</a:t>
            </a:r>
            <a:r>
              <a:rPr lang="en-US" sz="2400" dirty="0"/>
              <a:t> pod </a:t>
            </a:r>
            <a:r>
              <a:rPr lang="en-US" sz="2400" dirty="0" err="1"/>
              <a:t>jezdcem</a:t>
            </a:r>
            <a:r>
              <a:rPr lang="en-US" sz="2400" dirty="0"/>
              <a:t> </a:t>
            </a:r>
            <a:r>
              <a:rPr lang="en-US" sz="2400" dirty="0" err="1"/>
              <a:t>přepínače</a:t>
            </a:r>
            <a:r>
              <a:rPr lang="en-US" sz="2400" dirty="0"/>
              <a:t> se na </a:t>
            </a:r>
            <a:r>
              <a:rPr lang="en-US" sz="2400" dirty="0" err="1"/>
              <a:t>výstup</a:t>
            </a:r>
            <a:r>
              <a:rPr lang="en-US" sz="2400" dirty="0"/>
              <a:t> </a:t>
            </a:r>
            <a:r>
              <a:rPr lang="en-US" sz="2400" dirty="0" err="1"/>
              <a:t>dostává</a:t>
            </a:r>
            <a:r>
              <a:rPr lang="en-US" sz="2400" dirty="0"/>
              <a:t> </a:t>
            </a:r>
            <a:r>
              <a:rPr lang="en-US" sz="2400" dirty="0" err="1"/>
              <a:t>plné</a:t>
            </a:r>
            <a:r>
              <a:rPr lang="en-US" sz="2400" dirty="0"/>
              <a:t> </a:t>
            </a:r>
            <a:r>
              <a:rPr lang="en-US" sz="2400" dirty="0" err="1"/>
              <a:t>síťové</a:t>
            </a:r>
            <a:r>
              <a:rPr lang="en-US" sz="2400" dirty="0"/>
              <a:t> </a:t>
            </a:r>
            <a:r>
              <a:rPr lang="en-US" sz="2400" dirty="0" err="1"/>
              <a:t>napětí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625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1. Univerzální ochrana – malé napětí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Využití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hračky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halogenové osvětlení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napájení</a:t>
            </a:r>
            <a:r>
              <a:rPr lang="en-US" sz="3200" b="1" dirty="0"/>
              <a:t> </a:t>
            </a:r>
            <a:r>
              <a:rPr lang="en-US" sz="3200" b="1" dirty="0" err="1"/>
              <a:t>notebooků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nabíječky</a:t>
            </a:r>
            <a:r>
              <a:rPr lang="en-US" sz="3200" b="1" dirty="0"/>
              <a:t> </a:t>
            </a:r>
            <a:r>
              <a:rPr lang="en-US" sz="3200" b="1" dirty="0" err="1"/>
              <a:t>mobilů</a:t>
            </a:r>
            <a:endParaRPr 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inteligentní instalace: EIB, </a:t>
            </a:r>
            <a:r>
              <a:rPr lang="cs-CZ" sz="3200" b="1" dirty="0" err="1"/>
              <a:t>Nikobus</a:t>
            </a:r>
            <a:endParaRPr 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lékařské přístroje</a:t>
            </a:r>
          </a:p>
        </p:txBody>
      </p:sp>
    </p:spTree>
    <p:extLst>
      <p:ext uri="{BB962C8B-B14F-4D97-AF65-F5344CB8AC3E}">
        <p14:creationId xmlns:p14="http://schemas.microsoft.com/office/powerpoint/2010/main" val="346691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1. Univerzální ochrana – omezení náboje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Živé vodiče přístupné dotyku mají sice velké napětí, ale </a:t>
            </a:r>
            <a:r>
              <a:rPr lang="cs-CZ" sz="3200" b="1" dirty="0"/>
              <a:t>zdroj dokáže dát jen malý proud</a:t>
            </a:r>
            <a:r>
              <a:rPr lang="cs-CZ" sz="3200" dirty="0"/>
              <a:t>.</a:t>
            </a:r>
          </a:p>
          <a:p>
            <a:endParaRPr lang="cs-CZ" sz="3200" dirty="0"/>
          </a:p>
          <a:p>
            <a:r>
              <a:rPr lang="cs-CZ" sz="3200" dirty="0"/>
              <a:t>Ve zdroji je kondenzátor, který se přes velký odpor nabíjí na velké napětí. </a:t>
            </a:r>
          </a:p>
          <a:p>
            <a:endParaRPr lang="cs-CZ" sz="3200" dirty="0"/>
          </a:p>
          <a:p>
            <a:r>
              <a:rPr lang="cs-CZ" sz="3200" dirty="0"/>
              <a:t>Při doteku se kondenzátor vybije, dá ránu, ale nemůže dát proud, který by byl nebezpečný.</a:t>
            </a:r>
          </a:p>
        </p:txBody>
      </p:sp>
    </p:spTree>
    <p:extLst>
      <p:ext uri="{BB962C8B-B14F-4D97-AF65-F5344CB8AC3E}">
        <p14:creationId xmlns:p14="http://schemas.microsoft.com/office/powerpoint/2010/main" val="269562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1. Univerzální ochrana – omezení náboje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pic>
        <p:nvPicPr>
          <p:cNvPr id="1034" name="Picture 10" descr="http://whitleyaward.org/wp-content/uploads/2008/12/Pruthu-ele-at-AtElectricF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8" y="836712"/>
            <a:ext cx="8462194" cy="563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1. Univerzální ochrana – omezení náboje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pic>
        <p:nvPicPr>
          <p:cNvPr id="1028" name="Picture 4" descr="http://www.fishock.com/resource/images/fishock/Content_Images/All_About/grounding_double_wire_layout_ho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8" y="1628800"/>
            <a:ext cx="8947248" cy="38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5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1. Univerzální ochrana – omezení náboje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pic>
        <p:nvPicPr>
          <p:cNvPr id="1030" name="Picture 6" descr="http://www.gov.mb.ca/agriculture/livestock/production/beef/images/baa10s0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36904" cy="55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4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1. Univerzální ochrana – omezení náboje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pic>
        <p:nvPicPr>
          <p:cNvPr id="1032" name="Picture 8" descr="http://www.next.gr/uploads/224-b13d325acd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0"/>
          <a:stretch/>
        </p:blipFill>
        <p:spPr bwMode="auto">
          <a:xfrm>
            <a:off x="45690" y="1196752"/>
            <a:ext cx="8990806" cy="42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82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2. Základní ochrana před přímým dotykem – izolace, oddělení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izolací živých </a:t>
            </a:r>
            <a:r>
              <a:rPr lang="cs-CZ" sz="2800" dirty="0"/>
              <a:t>č</a:t>
            </a:r>
            <a:r>
              <a:rPr lang="cs-CZ" sz="2800" b="1" dirty="0"/>
              <a:t>ástí</a:t>
            </a:r>
          </a:p>
          <a:p>
            <a:r>
              <a:rPr lang="cs-CZ" sz="2800" dirty="0"/>
              <a:t>Živé části obaleny mechanicky a elektricky odolnou izolací.</a:t>
            </a:r>
          </a:p>
        </p:txBody>
      </p:sp>
      <p:pic>
        <p:nvPicPr>
          <p:cNvPr id="3074" name="Picture 2" descr="http://i01.i.aliimg.com/photo/v0/321574117/XLPE_Steel_wire_Armoured_Power_Cable_4X70m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195"/>
            <a:ext cx="32632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.made-in-china.com/2f0j00OBcTPNDsnRoz/0-3-0-5kv-Class-Drilling-Cable-for-Mi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3930"/>
            <a:ext cx="3728129" cy="329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dipol.com.pl/pict/e0060%2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40369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1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2. Základní ochrana před přímým dotykem – izolace, oddělení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kryty a p</a:t>
            </a:r>
            <a:r>
              <a:rPr lang="cs-CZ" sz="2800" dirty="0"/>
              <a:t>ř</a:t>
            </a:r>
            <a:r>
              <a:rPr lang="cs-CZ" sz="2800" b="1" dirty="0"/>
              <a:t>epážkami</a:t>
            </a:r>
          </a:p>
          <a:p>
            <a:r>
              <a:rPr lang="cs-CZ" sz="2800" dirty="0"/>
              <a:t>Krytí vypínačů, zásuvek, vidlic, přístrojů. </a:t>
            </a:r>
          </a:p>
          <a:p>
            <a:r>
              <a:rPr lang="cs-CZ" sz="2800" dirty="0"/>
              <a:t>Kryty </a:t>
            </a:r>
            <a:r>
              <a:rPr lang="pl-PL" sz="2800" dirty="0"/>
              <a:t>odstranitelné jen s pomocí nářadí.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1828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://g-ecx.images-amazon.com/images/G/01/electronics/detail-page/PT270AIU_close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01" y="3140968"/>
            <a:ext cx="57075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www.lseshop.cz/obrazky/_tn2_69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2057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7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Osnova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Společná hlediska pro instalace a zařízení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Ochrana před úrazem elektrickým proudem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b="1" dirty="0"/>
              <a:t>Ochrana za normálního provozu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b="1" dirty="0"/>
              <a:t>Ochrana při poruše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b="1" dirty="0"/>
              <a:t>Ochrana proti účinkům blesku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b="1" dirty="0"/>
              <a:t>Ochrana proti přepětí</a:t>
            </a:r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0171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2. Základní ochrana před přímým dotykem – izolace, oddělení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zábranou</a:t>
            </a:r>
          </a:p>
          <a:p>
            <a:r>
              <a:rPr lang="cs-CZ" sz="2800" dirty="0"/>
              <a:t>Lišty, zábradlí, mříže </a:t>
            </a:r>
          </a:p>
          <a:p>
            <a:r>
              <a:rPr lang="cs-CZ" sz="2800" dirty="0"/>
              <a:t>Přípustné jen v elektrotechnických provozech</a:t>
            </a:r>
            <a:endParaRPr lang="pl-PL" sz="2800" b="1" dirty="0"/>
          </a:p>
        </p:txBody>
      </p:sp>
      <p:pic>
        <p:nvPicPr>
          <p:cNvPr id="7170" name="Picture 2" descr="http://www.els.webzdarma.cz/img/poloh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768752" cy="416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2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2. Základní ochrana před přímým dotykem – izolace, oddělení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zábranou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2488"/>
            <a:ext cx="8136904" cy="49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251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2. Základní ochrana před přímým dotykem – izolace, oddělení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polohou (</a:t>
            </a:r>
            <a:r>
              <a:rPr lang="cs-CZ" sz="2800" dirty="0"/>
              <a:t>bezpečnou vzdáleností</a:t>
            </a:r>
            <a:r>
              <a:rPr lang="cs-CZ" sz="2800" b="1" dirty="0"/>
              <a:t>)</a:t>
            </a:r>
          </a:p>
          <a:p>
            <a:r>
              <a:rPr lang="cs-CZ" sz="2800" dirty="0"/>
              <a:t>Venkovní přípojky a trolejová vedení vést </a:t>
            </a:r>
            <a:r>
              <a:rPr lang="pl-PL" sz="2800" dirty="0"/>
              <a:t>tak, aby se jich člověk nemohl </a:t>
            </a:r>
            <a:r>
              <a:rPr lang="cs-CZ" sz="2800" dirty="0"/>
              <a:t>dotknout.</a:t>
            </a:r>
            <a:endParaRPr lang="cs-CZ" sz="2800" b="1" dirty="0"/>
          </a:p>
        </p:txBody>
      </p:sp>
      <p:pic>
        <p:nvPicPr>
          <p:cNvPr id="9218" name="Picture 2" descr="http://upload.wikimedia.org/wikipedia/commons/f/f1/Tatransk%C3%A1_elektrick%C3%A1_%C5%BEeleznica_TE%C5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5756766" cy="38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ivep.cz/img/VO-cu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07821"/>
            <a:ext cx="25717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se.sk/komass/kpfc/katalog/o_100000014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3117393" cy="23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7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2. Základní ochrana před přímým dotykem – izolace, oddělení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Dodate</a:t>
            </a:r>
            <a:r>
              <a:rPr lang="cs-CZ" sz="2800" dirty="0"/>
              <a:t>č</a:t>
            </a:r>
            <a:r>
              <a:rPr lang="cs-CZ" sz="2800" b="1" dirty="0"/>
              <a:t>ná ochrana proudovým chráničem</a:t>
            </a:r>
          </a:p>
          <a:p>
            <a:r>
              <a:rPr lang="cs-CZ" sz="2800" dirty="0"/>
              <a:t>Chránič reaguje na rozdílový proud I ≤ 30 mA.</a:t>
            </a:r>
          </a:p>
          <a:p>
            <a:r>
              <a:rPr lang="cs-CZ" sz="2800" dirty="0"/>
              <a:t>Vypne okamžitě při přímém dotyku.</a:t>
            </a:r>
          </a:p>
          <a:p>
            <a:r>
              <a:rPr lang="cs-CZ" sz="2800" dirty="0"/>
              <a:t>Chránič nemůže být jedinou ochranou.</a:t>
            </a:r>
            <a:endParaRPr lang="cs-CZ" sz="2800" b="1" dirty="0"/>
          </a:p>
        </p:txBody>
      </p:sp>
      <p:pic>
        <p:nvPicPr>
          <p:cNvPr id="10242" name="Picture 2" descr="http://upload.wikimedia.org/wikipedia/commons/thumb/9/91/Fi-rele2.gif/400px-Fi-rel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9816"/>
            <a:ext cx="5472608" cy="388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://static.mountfield.cz/cs/imgVyrobky/2ELE1015_1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365105"/>
            <a:ext cx="2801733" cy="2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83" y="1740899"/>
            <a:ext cx="1773721" cy="334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04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/>
              <a:t>3. Nouzová ochrana před nepřímým dotykem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Nouzová ochrana před nepřímým dotykem chrání při porušení základní izolace.</a:t>
            </a:r>
          </a:p>
        </p:txBody>
      </p:sp>
    </p:spTree>
    <p:extLst>
      <p:ext uri="{BB962C8B-B14F-4D97-AF65-F5344CB8AC3E}">
        <p14:creationId xmlns:p14="http://schemas.microsoft.com/office/powerpoint/2010/main" val="4151990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/>
              <a:t>3. Nouzová ochrana před nepřímým dotykem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v sítích TN</a:t>
            </a:r>
          </a:p>
          <a:p>
            <a:endParaRPr lang="cs-CZ" sz="2800" b="1" dirty="0"/>
          </a:p>
          <a:p>
            <a:r>
              <a:rPr lang="cs-CZ" sz="2800" dirty="0"/>
              <a:t>Viz samostatná prezentace „</a:t>
            </a:r>
            <a:r>
              <a:rPr lang="en-US" sz="2800" b="1" dirty="0" err="1"/>
              <a:t>Elektrické</a:t>
            </a:r>
            <a:r>
              <a:rPr lang="en-US" sz="2800" b="1" dirty="0"/>
              <a:t> </a:t>
            </a:r>
            <a:r>
              <a:rPr lang="en-US" sz="2800" b="1" dirty="0" err="1"/>
              <a:t>sítě</a:t>
            </a:r>
            <a:r>
              <a:rPr lang="en-US" sz="2800" b="1" dirty="0"/>
              <a:t> TN, TT, IT</a:t>
            </a:r>
            <a:r>
              <a:rPr lang="cs-CZ" sz="2800" dirty="0"/>
              <a:t>“.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6555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/>
              <a:t>3. Nouzová ochrana před nepřímým dotykem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dvojitou izolací</a:t>
            </a:r>
          </a:p>
          <a:p>
            <a:r>
              <a:rPr lang="cs-CZ" sz="2800" dirty="0"/>
              <a:t>Poruší-li se základní izolace, je člověk ochráněn zesílenou nebo dodatečnou izolací.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1707"/>
            <a:ext cx="6336704" cy="42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044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/>
              <a:t>3. Nouzová ochrana před nepřímým dotykem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dvojitou izolací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1255"/>
            <a:ext cx="7344816" cy="50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434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/>
              <a:t>3. Nouzová ochrana před nepřímým dotykem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r>
              <a:rPr lang="pl-PL" sz="3200" dirty="0"/>
              <a:t>Izolující podlaha, stěny i strop </a:t>
            </a:r>
            <a:r>
              <a:rPr lang="cs-CZ" sz="3200" dirty="0"/>
              <a:t>zabraňují svodu elektrického proudu přes lidské tělo na zem.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nevodivým povrchem místností</a:t>
            </a:r>
          </a:p>
        </p:txBody>
      </p:sp>
    </p:spTree>
    <p:extLst>
      <p:ext uri="{BB962C8B-B14F-4D97-AF65-F5344CB8AC3E}">
        <p14:creationId xmlns:p14="http://schemas.microsoft.com/office/powerpoint/2010/main" val="4247846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/>
              <a:t>3. Nouzová ochrana před nepřímým dotykem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r>
              <a:rPr lang="cs-CZ" sz="3200" dirty="0"/>
              <a:t>Mezi sítí a odběratelem je oddělovací transformátor.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</a:t>
            </a:r>
            <a:r>
              <a:rPr lang="en-US" sz="2800" b="1" dirty="0" err="1"/>
              <a:t>elektrickým</a:t>
            </a:r>
            <a:r>
              <a:rPr lang="en-US" sz="2800" b="1" dirty="0"/>
              <a:t> </a:t>
            </a:r>
            <a:r>
              <a:rPr lang="cs-CZ" sz="2800" b="1" dirty="0" err="1"/>
              <a:t>odd</a:t>
            </a:r>
            <a:r>
              <a:rPr lang="en-US" sz="2800" b="1" dirty="0"/>
              <a:t>ě</a:t>
            </a:r>
            <a:r>
              <a:rPr lang="cs-CZ" sz="2800" b="1" dirty="0"/>
              <a:t>lením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8" y="2406372"/>
            <a:ext cx="7425440" cy="39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6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Společná hlediska pro instalace a zařízení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Lidé ani zvířata nesmějí při provozu elektrickým zařízení přijít k úrazu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Nesmí docházet ke škodám na majetku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Dojde-li k poruše,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b="1" dirty="0"/>
              <a:t>musí se zabránit vzniku nebezpečného napětí, nebo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b="1" dirty="0"/>
              <a:t>zařízení se musí automaticky odpojit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prstClr val="black"/>
                </a:solidFill>
              </a:rPr>
              <a:t>Revizemi se zjišťuje, jak jsou tyto podmínky plněny.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prstClr val="black"/>
                </a:solidFill>
              </a:rPr>
              <a:t>Vše se řídí normami ČSN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274353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/>
              <a:t>3. Nouzová ochrana před nepřímým dotykem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9077" y="5013176"/>
            <a:ext cx="90364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Pokud si nesáhne na oba sekundární současně, nic se mu nestane. Dotek na jeden sekundární nevadí, je to izolované od země.</a:t>
            </a:r>
          </a:p>
        </p:txBody>
      </p:sp>
      <p:pic>
        <p:nvPicPr>
          <p:cNvPr id="5122" name="Picture 2" descr="http://www.tlc-direct.co.uk/Figures/5.2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3859"/>
            <a:ext cx="5944742" cy="365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17B1E0B-6D1A-C690-D5D2-FDF7A22D5947}"/>
              </a:ext>
            </a:extLst>
          </p:cNvPr>
          <p:cNvSpPr txBox="1"/>
          <p:nvPr/>
        </p:nvSpPr>
        <p:spPr>
          <a:xfrm>
            <a:off x="107504" y="83671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</a:t>
            </a:r>
            <a:r>
              <a:rPr lang="en-US" sz="2800" b="1" dirty="0" err="1"/>
              <a:t>elektrickým</a:t>
            </a:r>
            <a:r>
              <a:rPr lang="en-US" sz="2800" b="1" dirty="0"/>
              <a:t> </a:t>
            </a:r>
            <a:r>
              <a:rPr lang="cs-CZ" sz="2800" b="1" dirty="0" err="1"/>
              <a:t>odd</a:t>
            </a:r>
            <a:r>
              <a:rPr lang="en-US" sz="2800" b="1" dirty="0"/>
              <a:t>ě</a:t>
            </a:r>
            <a:r>
              <a:rPr lang="cs-CZ" sz="2800" b="1" dirty="0"/>
              <a:t>lením</a:t>
            </a:r>
          </a:p>
        </p:txBody>
      </p:sp>
    </p:spTree>
    <p:extLst>
      <p:ext uri="{BB962C8B-B14F-4D97-AF65-F5344CB8AC3E}">
        <p14:creationId xmlns:p14="http://schemas.microsoft.com/office/powerpoint/2010/main" val="444951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7"/>
            <a:ext cx="8229600" cy="369332"/>
          </a:xfrm>
        </p:spPr>
        <p:txBody>
          <a:bodyPr/>
          <a:lstStyle/>
          <a:p>
            <a:r>
              <a:rPr lang="cs-CZ" dirty="0"/>
              <a:t>3. Nouzová ochrana před nepřímým dotykem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Ochrana neuzemněným vyrovnáním</a:t>
            </a:r>
          </a:p>
          <a:p>
            <a:r>
              <a:rPr lang="cs-CZ" sz="2800" b="1" dirty="0"/>
              <a:t>místního potenciálu (pospojováním)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6264696" cy="443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444208" y="2767568"/>
            <a:ext cx="259228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Vrtačka spojená </a:t>
            </a:r>
          </a:p>
          <a:p>
            <a:r>
              <a:rPr lang="cs-CZ" sz="2800" b="1" dirty="0"/>
              <a:t>s kotlem, nemůže </a:t>
            </a:r>
          </a:p>
          <a:p>
            <a:r>
              <a:rPr lang="cs-CZ" sz="2800" b="1" dirty="0"/>
              <a:t>mezi nimi </a:t>
            </a:r>
          </a:p>
          <a:p>
            <a:r>
              <a:rPr lang="cs-CZ" sz="2800" b="1" dirty="0"/>
              <a:t>být napětí.</a:t>
            </a:r>
          </a:p>
        </p:txBody>
      </p:sp>
    </p:spTree>
    <p:extLst>
      <p:ext uri="{BB962C8B-B14F-4D97-AF65-F5344CB8AC3E}">
        <p14:creationId xmlns:p14="http://schemas.microsoft.com/office/powerpoint/2010/main" val="305823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07504" y="836712"/>
            <a:ext cx="9036496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Univerzální ochrana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malé napětí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omezení náboje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2. Základní ochrana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izolace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zakrytí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zábrany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vzdálenost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3. Nouzová ochrana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odpojení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pospojování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izolace navíc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oddělení</a:t>
            </a:r>
            <a:endParaRPr lang="cs-CZ" sz="28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ochranných opatření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615608" y="2095972"/>
            <a:ext cx="2916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Za normálního provozu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724128" y="5013176"/>
            <a:ext cx="2916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Při poruše</a:t>
            </a:r>
          </a:p>
        </p:txBody>
      </p:sp>
      <p:sp>
        <p:nvSpPr>
          <p:cNvPr id="14" name="Pravá složená závorka 13"/>
          <p:cNvSpPr/>
          <p:nvPr/>
        </p:nvSpPr>
        <p:spPr>
          <a:xfrm>
            <a:off x="4788024" y="1124744"/>
            <a:ext cx="504056" cy="311152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Pravá složená závorka 16"/>
          <p:cNvSpPr/>
          <p:nvPr/>
        </p:nvSpPr>
        <p:spPr>
          <a:xfrm>
            <a:off x="4788024" y="4437112"/>
            <a:ext cx="504056" cy="18002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87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ochranných opatření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79" y="836712"/>
            <a:ext cx="6919105" cy="5559456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23839"/>
              </p:ext>
            </p:extLst>
          </p:nvPr>
        </p:nvGraphicFramePr>
        <p:xfrm>
          <a:off x="1109279" y="836712"/>
          <a:ext cx="69191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Univerzální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Základní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Nouzová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60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ochranných opatření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039702"/>
            <a:ext cx="1796011" cy="1443083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55413"/>
              </p:ext>
            </p:extLst>
          </p:nvPr>
        </p:nvGraphicFramePr>
        <p:xfrm>
          <a:off x="100832" y="3051641"/>
          <a:ext cx="891317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Univerzální ochrana</a:t>
                      </a:r>
                    </a:p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Malé napětí,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omezení náboje</a:t>
                      </a:r>
                      <a:endParaRPr lang="cs-CZ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Základní ochrana</a:t>
                      </a:r>
                    </a:p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Izolace,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oddělení</a:t>
                      </a:r>
                      <a:endParaRPr lang="cs-CZ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Nouzová ochrana</a:t>
                      </a:r>
                    </a:p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Odpojení, pospojování, izolace navíc, oddělení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Aby se nic nestalo, ani když</a:t>
                      </a:r>
                      <a:r>
                        <a:rPr lang="cs-CZ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 sáhne na živý</a:t>
                      </a:r>
                    </a:p>
                    <a:p>
                      <a:endParaRPr lang="cs-CZ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SELV</a:t>
                      </a:r>
                      <a:r>
                        <a:rPr lang="cs-CZ" i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cs-CZ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  <a:r>
                        <a:rPr lang="cs-CZ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Extra-</a:t>
                      </a:r>
                      <a:r>
                        <a:rPr lang="cs-CZ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cs-CZ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endParaRPr lang="cs-CZ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PELV = </a:t>
                      </a:r>
                      <a:r>
                        <a:rPr lang="cs-CZ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Protective</a:t>
                      </a:r>
                      <a:r>
                        <a:rPr lang="cs-CZ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Extra </a:t>
                      </a:r>
                      <a:r>
                        <a:rPr lang="cs-CZ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cs-CZ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endParaRPr lang="cs-CZ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Omezení náboje</a:t>
                      </a:r>
                      <a:endParaRPr lang="cs-CZ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Aby</a:t>
                      </a:r>
                      <a:r>
                        <a:rPr lang="cs-CZ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 nemohl sáhnout na živý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izolace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zakrytí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zábrany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vzdálenost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Dodatečná: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chránič</a:t>
                      </a:r>
                      <a:endParaRPr lang="cs-CZ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Aby se nic nestalo, </a:t>
                      </a:r>
                      <a:r>
                        <a:rPr lang="en-US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 </a:t>
                      </a:r>
                      <a:r>
                        <a:rPr lang="cs-CZ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když 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poškodí izolace</a:t>
                      </a:r>
                      <a:endParaRPr lang="cs-CZ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cs-CZ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sítě TN, TT,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vyrovnání potenciálů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ochranná izolace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nevodivý povrch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elektrické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oddělení obvodů</a:t>
                      </a:r>
                      <a:endParaRPr lang="cs-CZ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Přímá spojnice se šipkou 9"/>
          <p:cNvCxnSpPr/>
          <p:nvPr/>
        </p:nvCxnSpPr>
        <p:spPr>
          <a:xfrm flipH="1">
            <a:off x="1763688" y="2512718"/>
            <a:ext cx="1872208" cy="628250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cxnSpLocks/>
            <a:stCxn id="6" idx="2"/>
          </p:cNvCxnSpPr>
          <p:nvPr/>
        </p:nvCxnSpPr>
        <p:spPr>
          <a:xfrm flipH="1">
            <a:off x="4281873" y="2482785"/>
            <a:ext cx="180021" cy="638115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5148064" y="2512718"/>
            <a:ext cx="2232248" cy="638115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29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1. Univerzální ochrana – malé napětí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Malé napětí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50V střídavé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120V stejnosměrné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r>
              <a:rPr lang="cs-CZ" sz="3200" b="1" dirty="0"/>
              <a:t>I při přímém dotyku proteče jen bezpečný proud.</a:t>
            </a:r>
          </a:p>
        </p:txBody>
      </p:sp>
    </p:spTree>
    <p:extLst>
      <p:ext uri="{BB962C8B-B14F-4D97-AF65-F5344CB8AC3E}">
        <p14:creationId xmlns:p14="http://schemas.microsoft.com/office/powerpoint/2010/main" val="56584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1. Univerzální ochrana – malé napětí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SELV</a:t>
            </a:r>
            <a:r>
              <a:rPr lang="cs-CZ" sz="3200" dirty="0"/>
              <a:t> = </a:t>
            </a:r>
            <a:r>
              <a:rPr lang="cs-CZ" sz="3200" dirty="0" err="1"/>
              <a:t>Safety</a:t>
            </a:r>
            <a:r>
              <a:rPr lang="cs-CZ" sz="3200" dirty="0"/>
              <a:t> Extra </a:t>
            </a:r>
            <a:r>
              <a:rPr lang="cs-CZ" sz="3200" dirty="0" err="1"/>
              <a:t>Low</a:t>
            </a:r>
            <a:r>
              <a:rPr lang="cs-CZ" sz="3200" dirty="0"/>
              <a:t> </a:t>
            </a:r>
            <a:r>
              <a:rPr lang="cs-CZ" sz="3200" dirty="0" err="1"/>
              <a:t>Voltage</a:t>
            </a:r>
            <a:r>
              <a:rPr lang="cs-CZ" sz="3200" dirty="0"/>
              <a:t> </a:t>
            </a:r>
          </a:p>
          <a:p>
            <a:r>
              <a:rPr lang="cs-CZ" sz="3200" dirty="0"/>
              <a:t>= bezpečné velmi nízké napětí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88024" y="2204864"/>
            <a:ext cx="427059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Žádný vývod sekundáru není uzemněný.</a:t>
            </a:r>
            <a:endParaRPr lang="en-US" sz="2400" dirty="0"/>
          </a:p>
          <a:p>
            <a:r>
              <a:rPr lang="en-US" sz="2400" dirty="0" err="1"/>
              <a:t>Sekundár</a:t>
            </a:r>
            <a:r>
              <a:rPr lang="en-US" sz="2400" dirty="0"/>
              <a:t> </a:t>
            </a:r>
            <a:r>
              <a:rPr lang="en-US" sz="2400" dirty="0" err="1"/>
              <a:t>nemá</a:t>
            </a:r>
            <a:r>
              <a:rPr lang="en-US" sz="2400" dirty="0"/>
              <a:t> </a:t>
            </a:r>
            <a:r>
              <a:rPr lang="en-US" sz="2400" dirty="0" err="1"/>
              <a:t>žádný</a:t>
            </a:r>
            <a:r>
              <a:rPr lang="en-US" sz="2400" dirty="0"/>
              <a:t> bod </a:t>
            </a:r>
            <a:r>
              <a:rPr lang="en-US" sz="2400" dirty="0" err="1"/>
              <a:t>společný</a:t>
            </a:r>
            <a:r>
              <a:rPr lang="en-US" sz="2400" dirty="0"/>
              <a:t> s </a:t>
            </a:r>
            <a:r>
              <a:rPr lang="en-US" sz="2400" dirty="0" err="1"/>
              <a:t>primárem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EEF3BD-DD3C-4960-6338-1CE1F69B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30286"/>
            <a:ext cx="4320480" cy="184974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4A61833-7E2A-C693-B822-FFE8414BEC19}"/>
              </a:ext>
            </a:extLst>
          </p:cNvPr>
          <p:cNvSpPr txBox="1"/>
          <p:nvPr/>
        </p:nvSpPr>
        <p:spPr>
          <a:xfrm>
            <a:off x="305272" y="4229990"/>
            <a:ext cx="86409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err="1"/>
              <a:t>Safety</a:t>
            </a:r>
            <a:r>
              <a:rPr lang="cs-CZ" sz="2400" dirty="0"/>
              <a:t> = bezpečný. Nejbezpečnější. Bezpečnější než PELV.</a:t>
            </a:r>
          </a:p>
          <a:p>
            <a:endParaRPr lang="cs-CZ" sz="2400" dirty="0"/>
          </a:p>
          <a:p>
            <a:r>
              <a:rPr lang="cs-CZ" sz="2400" dirty="0"/>
              <a:t>Při jakékoliv poruše na primáru se nebezpečné napětí nemůže dostat na </a:t>
            </a:r>
            <a:r>
              <a:rPr lang="cs-CZ" sz="2400" dirty="0" err="1"/>
              <a:t>sekundár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583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Ochrany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Elektrotechnika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1. Univerzální ochrana – malé napětí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836712"/>
            <a:ext cx="90364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PELV</a:t>
            </a:r>
            <a:r>
              <a:rPr lang="cs-CZ" sz="3200" dirty="0"/>
              <a:t> = </a:t>
            </a:r>
            <a:r>
              <a:rPr lang="cs-CZ" sz="3200" dirty="0" err="1"/>
              <a:t>Protective</a:t>
            </a:r>
            <a:r>
              <a:rPr lang="cs-CZ" sz="3200" dirty="0"/>
              <a:t> Extra </a:t>
            </a:r>
            <a:r>
              <a:rPr lang="cs-CZ" sz="3200" dirty="0" err="1"/>
              <a:t>Low</a:t>
            </a:r>
            <a:r>
              <a:rPr lang="cs-CZ" sz="3200" dirty="0"/>
              <a:t> </a:t>
            </a:r>
            <a:r>
              <a:rPr lang="cs-CZ" sz="3200" dirty="0" err="1"/>
              <a:t>Voltage</a:t>
            </a:r>
            <a:r>
              <a:rPr lang="cs-CZ" sz="3200" dirty="0"/>
              <a:t> </a:t>
            </a:r>
          </a:p>
          <a:p>
            <a:r>
              <a:rPr lang="cs-CZ" sz="3200" dirty="0"/>
              <a:t>= ochranné velmi nízké napětí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32040" y="2276872"/>
            <a:ext cx="411112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Jeden vývod sekundáru je uzemněný – připojený na PE</a:t>
            </a:r>
            <a:r>
              <a:rPr lang="en-US" sz="2400" dirty="0"/>
              <a:t>, </a:t>
            </a:r>
            <a:r>
              <a:rPr lang="en-US" sz="2400" dirty="0" err="1"/>
              <a:t>tj</a:t>
            </a:r>
            <a:r>
              <a:rPr lang="en-US" sz="2400" dirty="0"/>
              <a:t>. </a:t>
            </a:r>
            <a:r>
              <a:rPr lang="en-US" sz="2400" dirty="0" err="1"/>
              <a:t>spojený</a:t>
            </a:r>
            <a:r>
              <a:rPr lang="en-US" sz="2400" dirty="0"/>
              <a:t> s </a:t>
            </a:r>
            <a:r>
              <a:rPr lang="en-US" sz="2400" dirty="0" err="1"/>
              <a:t>primárem</a:t>
            </a:r>
            <a:r>
              <a:rPr lang="cs-CZ" sz="2400" dirty="0"/>
              <a:t>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Protective = </a:t>
            </a:r>
            <a:r>
              <a:rPr lang="en-US" sz="2400" dirty="0" err="1"/>
              <a:t>spojený</a:t>
            </a:r>
            <a:r>
              <a:rPr lang="en-US" sz="2400" dirty="0"/>
              <a:t> </a:t>
            </a:r>
          </a:p>
          <a:p>
            <a:r>
              <a:rPr lang="en-US" sz="2400" dirty="0"/>
              <a:t>s PE = Protective Earth</a:t>
            </a:r>
            <a:endParaRPr lang="cs-CZ" sz="2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D80E0AD-F3DE-02D1-0B03-9C1C19CD435F}"/>
              </a:ext>
            </a:extLst>
          </p:cNvPr>
          <p:cNvSpPr txBox="1"/>
          <p:nvPr/>
        </p:nvSpPr>
        <p:spPr>
          <a:xfrm>
            <a:off x="323528" y="4955684"/>
            <a:ext cx="86409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Méně</a:t>
            </a:r>
            <a:r>
              <a:rPr lang="en-US" sz="2400" dirty="0"/>
              <a:t> </a:t>
            </a:r>
            <a:r>
              <a:rPr lang="en-US" sz="2400" dirty="0" err="1"/>
              <a:t>bezpečné</a:t>
            </a:r>
            <a:r>
              <a:rPr lang="en-US" sz="2400" dirty="0"/>
              <a:t> </a:t>
            </a:r>
            <a:r>
              <a:rPr lang="en-US" sz="2400" dirty="0" err="1"/>
              <a:t>než</a:t>
            </a:r>
            <a:r>
              <a:rPr lang="en-US" sz="2400" dirty="0"/>
              <a:t> SELV.</a:t>
            </a:r>
          </a:p>
          <a:p>
            <a:endParaRPr lang="en-US" sz="2400" dirty="0"/>
          </a:p>
          <a:p>
            <a:r>
              <a:rPr lang="en-US" sz="2400" dirty="0" err="1"/>
              <a:t>Pokud</a:t>
            </a:r>
            <a:r>
              <a:rPr lang="en-US" sz="2400" dirty="0"/>
              <a:t> by se </a:t>
            </a:r>
            <a:r>
              <a:rPr lang="en-US" sz="2400" dirty="0" err="1"/>
              <a:t>poruchou</a:t>
            </a:r>
            <a:r>
              <a:rPr lang="en-US" sz="2400" dirty="0"/>
              <a:t> na primáru </a:t>
            </a:r>
            <a:r>
              <a:rPr lang="en-US" sz="2400" dirty="0" err="1"/>
              <a:t>nebezpečné</a:t>
            </a:r>
            <a:r>
              <a:rPr lang="en-US" sz="2400" dirty="0"/>
              <a:t> </a:t>
            </a:r>
            <a:r>
              <a:rPr lang="en-US" sz="2400" dirty="0" err="1"/>
              <a:t>napětí</a:t>
            </a:r>
            <a:r>
              <a:rPr lang="en-US" sz="2400" dirty="0"/>
              <a:t> </a:t>
            </a:r>
            <a:r>
              <a:rPr lang="en-US" sz="2400" dirty="0" err="1"/>
              <a:t>dostalo</a:t>
            </a:r>
            <a:r>
              <a:rPr lang="en-US" sz="2400" dirty="0"/>
              <a:t> na </a:t>
            </a:r>
            <a:r>
              <a:rPr lang="en-US" sz="2400" dirty="0" err="1"/>
              <a:t>ochranný</a:t>
            </a:r>
            <a:r>
              <a:rPr lang="en-US" sz="2400" dirty="0"/>
              <a:t> </a:t>
            </a:r>
            <a:r>
              <a:rPr lang="en-US" sz="2400" dirty="0" err="1"/>
              <a:t>vodič</a:t>
            </a:r>
            <a:r>
              <a:rPr lang="en-US" sz="2400" dirty="0"/>
              <a:t>, </a:t>
            </a:r>
            <a:r>
              <a:rPr lang="en-US" sz="2400" dirty="0" err="1"/>
              <a:t>dostane</a:t>
            </a:r>
            <a:r>
              <a:rPr lang="en-US" sz="2400" dirty="0"/>
              <a:t> se </a:t>
            </a:r>
            <a:r>
              <a:rPr lang="en-US" sz="2400" dirty="0" err="1"/>
              <a:t>i</a:t>
            </a:r>
            <a:r>
              <a:rPr lang="en-US" sz="2400" dirty="0"/>
              <a:t> na </a:t>
            </a:r>
            <a:r>
              <a:rPr lang="en-US" sz="2400" dirty="0" err="1"/>
              <a:t>sekundár</a:t>
            </a:r>
            <a:r>
              <a:rPr lang="en-US" sz="2400" dirty="0"/>
              <a:t>.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EF88CAC-AD08-DEC4-9C4C-2601826B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30286"/>
            <a:ext cx="4320480" cy="26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28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10815</TotalTime>
  <Words>1477</Words>
  <Application>Microsoft Office PowerPoint</Application>
  <PresentationFormat>Předvádění na obrazovce (4:3)</PresentationFormat>
  <Paragraphs>392</Paragraphs>
  <Slides>31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 </vt:lpstr>
      <vt:lpstr>Osnova</vt:lpstr>
      <vt:lpstr>Společná hlediska pro instalace a zařízení</vt:lpstr>
      <vt:lpstr>Přehled ochranných opatření</vt:lpstr>
      <vt:lpstr>Přehled ochranných opatření</vt:lpstr>
      <vt:lpstr>Přehled ochranných opatření</vt:lpstr>
      <vt:lpstr>1. Univerzální ochrana – malé napětí</vt:lpstr>
      <vt:lpstr>1. Univerzální ochrana – malé napětí</vt:lpstr>
      <vt:lpstr>1. Univerzální ochrana – malé napětí</vt:lpstr>
      <vt:lpstr>1. Univerzální ochrana – malé napětí</vt:lpstr>
      <vt:lpstr>1. Univerzální ochrana – malé napětí</vt:lpstr>
      <vt:lpstr>1. Univerzální ochrana – malé napětí</vt:lpstr>
      <vt:lpstr>1. Univerzální ochrana – omezení náboje</vt:lpstr>
      <vt:lpstr>1. Univerzální ochrana – omezení náboje</vt:lpstr>
      <vt:lpstr>1. Univerzální ochrana – omezení náboje</vt:lpstr>
      <vt:lpstr>1. Univerzální ochrana – omezení náboje</vt:lpstr>
      <vt:lpstr>1. Univerzální ochrana – omezení náboje</vt:lpstr>
      <vt:lpstr>2. Základní ochrana před přímým dotykem – izolace, oddělení</vt:lpstr>
      <vt:lpstr>2. Základní ochrana před přímým dotykem – izolace, oddělení</vt:lpstr>
      <vt:lpstr>2. Základní ochrana před přímým dotykem – izolace, oddělení</vt:lpstr>
      <vt:lpstr>2. Základní ochrana před přímým dotykem – izolace, oddělení</vt:lpstr>
      <vt:lpstr>2. Základní ochrana před přímým dotykem – izolace, oddělení</vt:lpstr>
      <vt:lpstr>2. Základní ochrana před přímým dotykem – izolace, oddělení</vt:lpstr>
      <vt:lpstr>3. Nouzová ochrana před nepřímým dotykem</vt:lpstr>
      <vt:lpstr>3. Nouzová ochrana před nepřímým dotykem</vt:lpstr>
      <vt:lpstr>3. Nouzová ochrana před nepřímým dotykem</vt:lpstr>
      <vt:lpstr>3. Nouzová ochrana před nepřímým dotykem</vt:lpstr>
      <vt:lpstr>3. Nouzová ochrana před nepřímým dotykem</vt:lpstr>
      <vt:lpstr>3. Nouzová ochrana před nepřímým dotykem</vt:lpstr>
      <vt:lpstr>3. Nouzová ochrana před nepřímým dotykem</vt:lpstr>
      <vt:lpstr>3. Nouzová ochrana před nepřímým dotykem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587</cp:revision>
  <cp:lastPrinted>2022-08-19T15:54:14Z</cp:lastPrinted>
  <dcterms:created xsi:type="dcterms:W3CDTF">2011-08-12T09:23:29Z</dcterms:created>
  <dcterms:modified xsi:type="dcterms:W3CDTF">2023-03-30T16:29:53Z</dcterms:modified>
</cp:coreProperties>
</file>