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0" r:id="rId2"/>
    <p:sldId id="29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37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32" r:id="rId27"/>
    <p:sldId id="333" r:id="rId28"/>
    <p:sldId id="334" r:id="rId29"/>
    <p:sldId id="335" r:id="rId30"/>
    <p:sldId id="301" r:id="rId31"/>
    <p:sldId id="303" r:id="rId32"/>
    <p:sldId id="304" r:id="rId33"/>
    <p:sldId id="341" r:id="rId34"/>
    <p:sldId id="306" r:id="rId35"/>
    <p:sldId id="307" r:id="rId36"/>
    <p:sldId id="308" r:id="rId37"/>
    <p:sldId id="343" r:id="rId38"/>
    <p:sldId id="330" r:id="rId39"/>
    <p:sldId id="338" r:id="rId40"/>
    <p:sldId id="339" r:id="rId41"/>
    <p:sldId id="340" r:id="rId42"/>
    <p:sldId id="342" r:id="rId43"/>
    <p:sldId id="302" r:id="rId44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3300"/>
    <a:srgbClr val="0099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2" autoAdjust="0"/>
    <p:restoredTop sz="94620" autoAdjust="0"/>
  </p:normalViewPr>
  <p:slideViewPr>
    <p:cSldViewPr>
      <p:cViewPr varScale="1">
        <p:scale>
          <a:sx n="148" d="100"/>
          <a:sy n="148" d="100"/>
        </p:scale>
        <p:origin x="3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8094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215127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92209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83396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839500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16923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521158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154479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141717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541358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745807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88980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905031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540038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80152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23.3.2024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9355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Hromosvody - dokumentace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Montér hromosvodů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Hromosvody - dokumentace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Montér hromosvodů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iskuse.elektrika.cz/index.php/topic,17344.0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vebnictvi3000.cz/clanky/hromosvod-kombinace-materialu-a-normy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vebnictvi3000.cz/clanky/hromosvod-kombinace-materialu-a-normy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vebnictvi3000.cz/clanky/hromosvod-kombinace-materialu-a-normy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vebnictvi3000.cz/clanky/hromosvod-kombinace-materialu-a-normy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kuse.elektrika.cz/index.php/topic,17344.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kuse.elektrika.cz/index.php/topic,17344.0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skuse.elektrika.cz/index.php/topic,17344.0.html" TargetMode="Externa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kuse.elektrika.cz/index.php/topic,17344.0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Hromosvody - dokumentace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32856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4400" b="1" dirty="0"/>
              <a:t>Hromosvody - dokumentace</a:t>
            </a:r>
          </a:p>
          <a:p>
            <a:pPr algn="ctr">
              <a:defRPr/>
            </a:pPr>
            <a:endParaRPr lang="pl-PL" sz="4400" b="1" dirty="0"/>
          </a:p>
          <a:p>
            <a:pPr algn="ctr">
              <a:defRPr/>
            </a:pPr>
            <a:r>
              <a:rPr lang="pl-PL" sz="2400" b="1" dirty="0"/>
              <a:t>Ing. Jaroslav Bernkopf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PV – podpěra vedení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84984"/>
            <a:ext cx="697071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33" y="836712"/>
            <a:ext cx="57167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29277" y="2060848"/>
            <a:ext cx="28803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upevnění vodičů ke střeše, zdi, pod krytinu</a:t>
            </a:r>
          </a:p>
        </p:txBody>
      </p:sp>
    </p:spTree>
    <p:extLst>
      <p:ext uri="{BB962C8B-B14F-4D97-AF65-F5344CB8AC3E}">
        <p14:creationId xmlns:p14="http://schemas.microsoft.com/office/powerpoint/2010/main" val="45339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PV – podpěra vedení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20764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jancaeshop.cz/components/com_virtuemart/show_image_in_imgtag.php?filename=ELHRZN0078862/ELHRZN0078862_1.jpg&amp;newxsize=800&amp;newysize=600&amp;fileou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61" y="836712"/>
            <a:ext cx="3076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jancaeshop.cz/components/com_virtuemart/show_image_in_imgtag.php?filename=ELHRZN0078857/ELHRZN0078857_1.jpg&amp;newxsize=800&amp;newysize=600&amp;fileout=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9594" r="9888" b="8485"/>
          <a:stretch/>
        </p:blipFill>
        <p:spPr bwMode="auto">
          <a:xfrm>
            <a:off x="94514" y="2708921"/>
            <a:ext cx="3830104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95536" y="1628800"/>
            <a:ext cx="28803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upevnění vodičů ke střeše, zdi, pod krytinu</a:t>
            </a:r>
          </a:p>
        </p:txBody>
      </p:sp>
    </p:spTree>
    <p:extLst>
      <p:ext uri="{BB962C8B-B14F-4D97-AF65-F5344CB8AC3E}">
        <p14:creationId xmlns:p14="http://schemas.microsoft.com/office/powerpoint/2010/main" val="199972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76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DOT – držák ochranné trubky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4191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71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446962" y="5914574"/>
            <a:ext cx="44644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upevnění jímacích tyčí a ochranných trubek k chráněným objektům </a:t>
            </a:r>
          </a:p>
        </p:txBody>
      </p:sp>
    </p:spTree>
    <p:extLst>
      <p:ext uri="{BB962C8B-B14F-4D97-AF65-F5344CB8AC3E}">
        <p14:creationId xmlns:p14="http://schemas.microsoft.com/office/powerpoint/2010/main" val="210089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ST – svorka na potrubí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0"/>
          <a:stretch/>
        </p:blipFill>
        <p:spPr bwMode="auto">
          <a:xfrm>
            <a:off x="248484" y="2996952"/>
            <a:ext cx="4276219" cy="310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www.jancaeshop.cz/components/com_virtuemart/show_image_in_imgtag.php?filename=ELHRZN0078809/ELHRZN0078809_1.jpg&amp;newxsize=800&amp;newysize=600&amp;fileout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r="3568"/>
          <a:stretch/>
        </p:blipFill>
        <p:spPr bwMode="auto">
          <a:xfrm rot="16200000">
            <a:off x="3407847" y="1729413"/>
            <a:ext cx="5712682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0207" y="1772816"/>
            <a:ext cx="34316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upevnění kruhového vodiče k potrubí</a:t>
            </a:r>
          </a:p>
        </p:txBody>
      </p:sp>
    </p:spTree>
    <p:extLst>
      <p:ext uri="{BB962C8B-B14F-4D97-AF65-F5344CB8AC3E}">
        <p14:creationId xmlns:p14="http://schemas.microsoft.com/office/powerpoint/2010/main" val="218930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ST – svorka na potrubí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03710"/>
            <a:ext cx="5902324" cy="518666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207" y="2924944"/>
            <a:ext cx="34316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upevnění kruhového vodiče k potrubí</a:t>
            </a:r>
          </a:p>
        </p:txBody>
      </p:sp>
    </p:spTree>
    <p:extLst>
      <p:ext uri="{BB962C8B-B14F-4D97-AF65-F5344CB8AC3E}">
        <p14:creationId xmlns:p14="http://schemas.microsoft.com/office/powerpoint/2010/main" val="416081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51644"/>
            <a:ext cx="6038880" cy="50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SU – svorka univerzální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772979"/>
            <a:ext cx="42005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156177" y="3645024"/>
            <a:ext cx="288032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všestranné spojování  a připojování kruhových vodičů</a:t>
            </a:r>
          </a:p>
        </p:txBody>
      </p:sp>
    </p:spTree>
    <p:extLst>
      <p:ext uri="{BB962C8B-B14F-4D97-AF65-F5344CB8AC3E}">
        <p14:creationId xmlns:p14="http://schemas.microsoft.com/office/powerpoint/2010/main" val="221398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5540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SU </a:t>
            </a:r>
            <a:r>
              <a:rPr lang="cs-CZ" sz="2000" b="1" dirty="0" err="1"/>
              <a:t>diagonal</a:t>
            </a:r>
            <a:r>
              <a:rPr lang="cs-CZ" sz="2000" b="1" dirty="0"/>
              <a:t> – svorka univerzální diagonální</a:t>
            </a:r>
          </a:p>
        </p:txBody>
      </p:sp>
      <p:pic>
        <p:nvPicPr>
          <p:cNvPr id="13316" name="Picture 4" descr="http://www.dehn-usa.com/pdbRes/DE_EN_Web/367/4442/previewImg/275662/392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48" y="1700808"/>
            <a:ext cx="4799856" cy="34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edia.qcsupply.com/catalog/product/cache/1/image/9df78eab33525d08d6e5fb8d27136e95/4/1/410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6" y="3284984"/>
            <a:ext cx="3253554" cy="32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blitzguard.com/img/element/20090603_82e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03" y="1595093"/>
            <a:ext cx="4300915" cy="21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923928" y="5301208"/>
            <a:ext cx="50405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spojování křížících se kruhových vodičů</a:t>
            </a:r>
          </a:p>
        </p:txBody>
      </p:sp>
    </p:spTree>
    <p:extLst>
      <p:ext uri="{BB962C8B-B14F-4D97-AF65-F5344CB8AC3E}">
        <p14:creationId xmlns:p14="http://schemas.microsoft.com/office/powerpoint/2010/main" val="233409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904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OT – ochranná trubka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8005847" cy="474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915816" y="4365104"/>
            <a:ext cx="29523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ochran</a:t>
            </a:r>
            <a:r>
              <a:rPr lang="en-US" dirty="0"/>
              <a:t>u</a:t>
            </a:r>
            <a:r>
              <a:rPr lang="cs-CZ" dirty="0"/>
              <a:t> svodu u země před mechanickým poškozením</a:t>
            </a:r>
          </a:p>
        </p:txBody>
      </p:sp>
    </p:spTree>
    <p:extLst>
      <p:ext uri="{BB962C8B-B14F-4D97-AF65-F5344CB8AC3E}">
        <p14:creationId xmlns:p14="http://schemas.microsoft.com/office/powerpoint/2010/main" val="419666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977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OU – ochranný úhelník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4" y="1569480"/>
            <a:ext cx="8499979" cy="47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411760" y="4365104"/>
            <a:ext cx="29523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/>
              <a:t>Pro ochranu </a:t>
            </a:r>
            <a:r>
              <a:rPr lang="cs-CZ" dirty="0"/>
              <a:t>svodu u země před mechanickým poškozením</a:t>
            </a:r>
          </a:p>
        </p:txBody>
      </p:sp>
    </p:spTree>
    <p:extLst>
      <p:ext uri="{BB962C8B-B14F-4D97-AF65-F5344CB8AC3E}">
        <p14:creationId xmlns:p14="http://schemas.microsoft.com/office/powerpoint/2010/main" val="138264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193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JT – jímací tyč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9481"/>
            <a:ext cx="663733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15256" y="2780928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Jímací zařízení vyčnívající nad chráněným objektem</a:t>
            </a:r>
          </a:p>
        </p:txBody>
      </p:sp>
    </p:spTree>
    <p:extLst>
      <p:ext uri="{BB962C8B-B14F-4D97-AF65-F5344CB8AC3E}">
        <p14:creationId xmlns:p14="http://schemas.microsoft.com/office/powerpoint/2010/main" val="145638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Osnova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936000"/>
            <a:ext cx="8676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/>
          </a:p>
          <a:p>
            <a:r>
              <a:rPr lang="cs-CZ" sz="2800" b="1" dirty="0"/>
              <a:t>Hromosvod</a:t>
            </a:r>
          </a:p>
          <a:p>
            <a:r>
              <a:rPr lang="cs-CZ" sz="2800" b="1" dirty="0"/>
              <a:t>Materiály</a:t>
            </a:r>
          </a:p>
          <a:p>
            <a:r>
              <a:rPr lang="cs-CZ" sz="2800" b="1" dirty="0"/>
              <a:t>Konstrukční prvky</a:t>
            </a:r>
          </a:p>
          <a:p>
            <a:r>
              <a:rPr lang="cs-CZ" sz="2800" b="1" dirty="0"/>
              <a:t>Příklady instalací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2092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PJ – pomocný jímač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2468"/>
            <a:ext cx="8640960" cy="49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212454" y="1844824"/>
            <a:ext cx="33199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Jímač z drátu, který přečnívá nad chráněný předmět</a:t>
            </a:r>
          </a:p>
        </p:txBody>
      </p:sp>
    </p:spTree>
    <p:extLst>
      <p:ext uri="{BB962C8B-B14F-4D97-AF65-F5344CB8AC3E}">
        <p14:creationId xmlns:p14="http://schemas.microsoft.com/office/powerpoint/2010/main" val="192711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78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OSH – ochranná stříška horní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6510302" cy="51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1569481"/>
            <a:ext cx="25922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Ochrana připojovací svorky na jímací tyči před povětrností</a:t>
            </a:r>
          </a:p>
        </p:txBody>
      </p:sp>
    </p:spTree>
    <p:extLst>
      <p:ext uri="{BB962C8B-B14F-4D97-AF65-F5344CB8AC3E}">
        <p14:creationId xmlns:p14="http://schemas.microsoft.com/office/powerpoint/2010/main" val="95091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7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OSD – ochranná stříška dolní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3692"/>
            <a:ext cx="738028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6176" y="1628800"/>
            <a:ext cx="25922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Ochrana sedlové střechy před zatékáním v místě upevnění jímací tyče</a:t>
            </a:r>
          </a:p>
        </p:txBody>
      </p:sp>
    </p:spTree>
    <p:extLst>
      <p:ext uri="{BB962C8B-B14F-4D97-AF65-F5344CB8AC3E}">
        <p14:creationId xmlns:p14="http://schemas.microsoft.com/office/powerpoint/2010/main" val="2461902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307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PB – podstavec betonový</a:t>
            </a:r>
          </a:p>
        </p:txBody>
      </p:sp>
      <p:pic>
        <p:nvPicPr>
          <p:cNvPr id="20482" name="Picture 2" descr="http://shop.sonepar.cz/fotocache/bigorig/DMS-94315-0.000A-PB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777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9552" y="1484784"/>
            <a:ext cx="25922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upevnění jímacích a izolačních tyčí na plochých střechách</a:t>
            </a:r>
          </a:p>
        </p:txBody>
      </p:sp>
    </p:spTree>
    <p:extLst>
      <p:ext uri="{BB962C8B-B14F-4D97-AF65-F5344CB8AC3E}">
        <p14:creationId xmlns:p14="http://schemas.microsoft.com/office/powerpoint/2010/main" val="238300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5460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Podložka gumová pod podstavec betonový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9" y="1613872"/>
            <a:ext cx="8283955" cy="49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4213" y="1858480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</a:t>
            </a:r>
            <a:r>
              <a:rPr lang="cs-CZ" dirty="0" err="1"/>
              <a:t>pro</a:t>
            </a:r>
            <a:r>
              <a:rPr lang="cs-CZ" dirty="0"/>
              <a:t> ochranu střešní krytiny před tlakem betonového podstavce</a:t>
            </a:r>
          </a:p>
        </p:txBody>
      </p:sp>
    </p:spTree>
    <p:extLst>
      <p:ext uri="{BB962C8B-B14F-4D97-AF65-F5344CB8AC3E}">
        <p14:creationId xmlns:p14="http://schemas.microsoft.com/office/powerpoint/2010/main" val="251428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2762"/>
            <a:ext cx="5238969" cy="393414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ZT – zemnicí tyč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80"/>
            <a:ext cx="5250160" cy="393762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985792" y="1628800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rozvedení proudu výboje do vodivých vrstev země</a:t>
            </a:r>
          </a:p>
        </p:txBody>
      </p:sp>
    </p:spTree>
    <p:extLst>
      <p:ext uri="{BB962C8B-B14F-4D97-AF65-F5344CB8AC3E}">
        <p14:creationId xmlns:p14="http://schemas.microsoft.com/office/powerpoint/2010/main" val="722486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549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ZD – zemnicí deska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313575"/>
            <a:ext cx="6691493" cy="247546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914" y="3798905"/>
            <a:ext cx="5732054" cy="258942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496" y="4869160"/>
            <a:ext cx="3240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rozvedení proudu výboje do vodivých vrstev země</a:t>
            </a:r>
          </a:p>
        </p:txBody>
      </p:sp>
    </p:spTree>
    <p:extLst>
      <p:ext uri="{BB962C8B-B14F-4D97-AF65-F5344CB8AC3E}">
        <p14:creationId xmlns:p14="http://schemas.microsoft.com/office/powerpoint/2010/main" val="297267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802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OŠ – orientační štítek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391792"/>
            <a:ext cx="6285714" cy="28380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4342610" cy="239929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55576" y="4725144"/>
            <a:ext cx="3240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označení jednotlivých částí systému</a:t>
            </a:r>
          </a:p>
        </p:txBody>
      </p:sp>
    </p:spTree>
    <p:extLst>
      <p:ext uri="{BB962C8B-B14F-4D97-AF65-F5344CB8AC3E}">
        <p14:creationId xmlns:p14="http://schemas.microsoft.com/office/powerpoint/2010/main" val="3157835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804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PZO – krabice hromosvodová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" y="1342727"/>
            <a:ext cx="3413404" cy="51631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830974"/>
            <a:ext cx="5546433" cy="464538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364088" y="1103939"/>
            <a:ext cx="34563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montáž kontrolního spoje hromosvodu na vnějším průčelí staveb </a:t>
            </a:r>
          </a:p>
        </p:txBody>
      </p:sp>
    </p:spTree>
    <p:extLst>
      <p:ext uri="{BB962C8B-B14F-4D97-AF65-F5344CB8AC3E}">
        <p14:creationId xmlns:p14="http://schemas.microsoft.com/office/powerpoint/2010/main" val="1373205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8895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EPS HOP – ekvipotenciální svorkovnice </a:t>
            </a:r>
            <a:r>
              <a:rPr lang="cs-CZ" sz="2000" dirty="0"/>
              <a:t>hlavního ochranného pospojování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07388"/>
            <a:ext cx="4923809" cy="343809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33" y="3212977"/>
            <a:ext cx="5864967" cy="326338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36096" y="1427582"/>
            <a:ext cx="35283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 připojení kulatých a plochých vodičů a kabelových ok v systému hlavního ochranného pospojování</a:t>
            </a:r>
          </a:p>
        </p:txBody>
      </p:sp>
    </p:spTree>
    <p:extLst>
      <p:ext uri="{BB962C8B-B14F-4D97-AF65-F5344CB8AC3E}">
        <p14:creationId xmlns:p14="http://schemas.microsoft.com/office/powerpoint/2010/main" val="225674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Materiály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248485" y="1654839"/>
            <a:ext cx="8871545" cy="21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8485" y="1169371"/>
            <a:ext cx="584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Kombinace materiálů a jejich </a:t>
            </a:r>
            <a:r>
              <a:rPr lang="en-US" dirty="0" err="1"/>
              <a:t>vzájemná</a:t>
            </a:r>
            <a:r>
              <a:rPr lang="en-US" dirty="0"/>
              <a:t> ne/</a:t>
            </a:r>
            <a:r>
              <a:rPr lang="en-US" dirty="0" err="1"/>
              <a:t>snášenlivost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48484" y="3933056"/>
            <a:ext cx="852028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Nerez a cín se snášejí se vším.</a:t>
            </a:r>
          </a:p>
          <a:p>
            <a:r>
              <a:rPr lang="cs-CZ" dirty="0"/>
              <a:t>Měď se nesnáší s </a:t>
            </a:r>
            <a:r>
              <a:rPr lang="cs-CZ" dirty="0" err="1"/>
              <a:t>pozinkem</a:t>
            </a:r>
            <a:r>
              <a:rPr lang="cs-CZ" dirty="0"/>
              <a:t>, hliníkem, titanem.</a:t>
            </a:r>
          </a:p>
          <a:p>
            <a:r>
              <a:rPr lang="cs-CZ" dirty="0"/>
              <a:t>Měď je nejméně snášenlivá.</a:t>
            </a:r>
          </a:p>
          <a:p>
            <a:endParaRPr lang="cs-CZ" dirty="0"/>
          </a:p>
          <a:p>
            <a:r>
              <a:rPr lang="cs-CZ" i="1" dirty="0"/>
              <a:t>Uvedené informace platí především pro venkovní  prostředí, </a:t>
            </a:r>
          </a:p>
          <a:p>
            <a:r>
              <a:rPr lang="cs-CZ" i="1" dirty="0"/>
              <a:t>kde kombinace dvou kovů ve vlhku tvoří elektrický článek, který způsobuje korozi.</a:t>
            </a:r>
          </a:p>
          <a:p>
            <a:r>
              <a:rPr lang="cs-CZ" i="1" dirty="0"/>
              <a:t>Ve vnitřních instalacích se např. běžně </a:t>
            </a:r>
            <a:r>
              <a:rPr lang="cs-CZ" i="1"/>
              <a:t>používají pozinkované materiály </a:t>
            </a:r>
          </a:p>
          <a:p>
            <a:r>
              <a:rPr lang="cs-CZ" i="1"/>
              <a:t>v </a:t>
            </a:r>
            <a:r>
              <a:rPr lang="cs-CZ" i="1" dirty="0"/>
              <a:t>kombinaci s měděnými vodiči.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414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52120" y="936000"/>
            <a:ext cx="3491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800" b="1" dirty="0"/>
              <a:t>Hromosvody Brno</a:t>
            </a:r>
          </a:p>
          <a:p>
            <a:pPr marL="0" lvl="1"/>
            <a:endParaRPr lang="cs-CZ" sz="2800" b="1" dirty="0"/>
          </a:p>
          <a:p>
            <a:pPr marL="0" lvl="1"/>
            <a:r>
              <a:rPr lang="cs-CZ" sz="2800" dirty="0"/>
              <a:t>Hromosvod na novostavbě ve Střelicích u Brna</a:t>
            </a:r>
          </a:p>
          <a:p>
            <a:pPr marL="0" lvl="1"/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3757"/>
            <a:ext cx="5529841" cy="56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26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6006" y="3326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SK = svorka křížová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3757"/>
            <a:ext cx="5529841" cy="56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96136" y="68511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PV = podpěra vedení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96136" y="117914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OŠ = orientační štítek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8864" y="19168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SZ = svorka zkušební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17078" y="2564904"/>
            <a:ext cx="304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OU = ochranný úhelník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907555" y="325647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SO = svorka okapová</a:t>
            </a:r>
          </a:p>
        </p:txBody>
      </p:sp>
      <p:cxnSp>
        <p:nvCxnSpPr>
          <p:cNvPr id="14" name="Přímá spojnice se šipkou 13"/>
          <p:cNvCxnSpPr>
            <a:stCxn id="3" idx="2"/>
          </p:cNvCxnSpPr>
          <p:nvPr/>
        </p:nvCxnSpPr>
        <p:spPr>
          <a:xfrm>
            <a:off x="1458154" y="732766"/>
            <a:ext cx="1241638" cy="608002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1"/>
          </p:cNvCxnSpPr>
          <p:nvPr/>
        </p:nvCxnSpPr>
        <p:spPr>
          <a:xfrm flipH="1">
            <a:off x="4211961" y="885166"/>
            <a:ext cx="1584175" cy="365818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1"/>
          </p:cNvCxnSpPr>
          <p:nvPr/>
        </p:nvCxnSpPr>
        <p:spPr>
          <a:xfrm flipH="1">
            <a:off x="3059833" y="885166"/>
            <a:ext cx="2736303" cy="1231721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5292080" y="1299529"/>
            <a:ext cx="615475" cy="161785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1" idx="1"/>
          </p:cNvCxnSpPr>
          <p:nvPr/>
        </p:nvCxnSpPr>
        <p:spPr>
          <a:xfrm flipH="1" flipV="1">
            <a:off x="5292080" y="1432349"/>
            <a:ext cx="486784" cy="684538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2" idx="1"/>
          </p:cNvCxnSpPr>
          <p:nvPr/>
        </p:nvCxnSpPr>
        <p:spPr>
          <a:xfrm flipH="1" flipV="1">
            <a:off x="5292080" y="1844824"/>
            <a:ext cx="624998" cy="920135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13" idx="1"/>
          </p:cNvCxnSpPr>
          <p:nvPr/>
        </p:nvCxnSpPr>
        <p:spPr>
          <a:xfrm flipH="1">
            <a:off x="4883750" y="3456526"/>
            <a:ext cx="1023805" cy="2106991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9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3757"/>
            <a:ext cx="5529841" cy="56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96136" y="2557353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Hřeben sedlové střechy je 7,54 m nad zemí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828938" y="408926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Okap je 3,265 m nad zemí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873235" y="498779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Sedlová střecha má sklon 41°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960978" y="692696"/>
            <a:ext cx="3082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>
                <a:solidFill>
                  <a:srgbClr val="0000FF"/>
                </a:solidFill>
              </a:rPr>
              <a:t>Vrchol </a:t>
            </a:r>
            <a:r>
              <a:rPr lang="en-US" sz="2000" b="1" dirty="0" err="1">
                <a:solidFill>
                  <a:srgbClr val="0000FF"/>
                </a:solidFill>
              </a:rPr>
              <a:t>komínu</a:t>
            </a:r>
            <a:r>
              <a:rPr lang="en-US" sz="2000" b="1" dirty="0">
                <a:solidFill>
                  <a:srgbClr val="0000FF"/>
                </a:solidFill>
              </a:rPr>
              <a:t> je </a:t>
            </a:r>
            <a:r>
              <a:rPr lang="cs-CZ" sz="2000" b="1" dirty="0">
                <a:solidFill>
                  <a:srgbClr val="0000FF"/>
                </a:solidFill>
              </a:rPr>
              <a:t>8,19 m nad zemí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</a:p>
          <a:p>
            <a:pPr marL="0" lvl="1"/>
            <a:r>
              <a:rPr lang="en-US" sz="2000" b="1" dirty="0" err="1">
                <a:solidFill>
                  <a:srgbClr val="0000FF"/>
                </a:solidFill>
              </a:rPr>
              <a:t>Vrchol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>
                <a:solidFill>
                  <a:srgbClr val="0000FF"/>
                </a:solidFill>
              </a:rPr>
              <a:t>pomocného </a:t>
            </a:r>
            <a:r>
              <a:rPr lang="en-US" sz="2000" b="1" dirty="0">
                <a:solidFill>
                  <a:srgbClr val="0000FF"/>
                </a:solidFill>
              </a:rPr>
              <a:t>j</a:t>
            </a:r>
            <a:r>
              <a:rPr lang="cs-CZ" sz="2000" b="1" dirty="0" err="1">
                <a:solidFill>
                  <a:srgbClr val="0000FF"/>
                </a:solidFill>
              </a:rPr>
              <a:t>ímače</a:t>
            </a:r>
            <a:r>
              <a:rPr lang="cs-CZ" sz="2000" b="1" dirty="0">
                <a:solidFill>
                  <a:srgbClr val="0000FF"/>
                </a:solidFill>
              </a:rPr>
              <a:t> je</a:t>
            </a:r>
            <a:r>
              <a:rPr lang="en-US" sz="2000" b="1" dirty="0">
                <a:solidFill>
                  <a:srgbClr val="0000FF"/>
                </a:solidFill>
              </a:rPr>
              <a:t> o 0,5 m </a:t>
            </a:r>
            <a:r>
              <a:rPr lang="en-US" sz="2000" b="1" dirty="0" err="1">
                <a:solidFill>
                  <a:srgbClr val="0000FF"/>
                </a:solidFill>
              </a:rPr>
              <a:t>výš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  <a:endParaRPr lang="cs-CZ" sz="2000" b="1" dirty="0">
              <a:solidFill>
                <a:srgbClr val="0000FF"/>
              </a:solidFill>
            </a:endParaRPr>
          </a:p>
        </p:txBody>
      </p:sp>
      <p:cxnSp>
        <p:nvCxnSpPr>
          <p:cNvPr id="12" name="Přímá spojnice se šipkou 11"/>
          <p:cNvCxnSpPr>
            <a:stCxn id="14" idx="1"/>
          </p:cNvCxnSpPr>
          <p:nvPr/>
        </p:nvCxnSpPr>
        <p:spPr>
          <a:xfrm flipH="1">
            <a:off x="3703016" y="1354416"/>
            <a:ext cx="2257962" cy="1746019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1"/>
          </p:cNvCxnSpPr>
          <p:nvPr/>
        </p:nvCxnSpPr>
        <p:spPr>
          <a:xfrm flipH="1">
            <a:off x="3131841" y="3065185"/>
            <a:ext cx="2664295" cy="579839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1" idx="1"/>
          </p:cNvCxnSpPr>
          <p:nvPr/>
        </p:nvCxnSpPr>
        <p:spPr>
          <a:xfrm flipH="1" flipV="1">
            <a:off x="4932041" y="3645024"/>
            <a:ext cx="896897" cy="798185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3" idx="1"/>
          </p:cNvCxnSpPr>
          <p:nvPr/>
        </p:nvCxnSpPr>
        <p:spPr>
          <a:xfrm flipH="1" flipV="1">
            <a:off x="3492977" y="3990438"/>
            <a:ext cx="2380258" cy="1351303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20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1716214" y="3410490"/>
            <a:ext cx="4068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http://diskuse.elektrika.cz/index.php/topic,17344.0.html</a:t>
            </a:r>
            <a:endParaRPr lang="cs-CZ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5349166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84168" y="90872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Uložení základového zemniče z páskové nebo kruhové oceli v betonu základu budovy</a:t>
            </a:r>
          </a:p>
        </p:txBody>
      </p:sp>
    </p:spTree>
    <p:extLst>
      <p:ext uri="{BB962C8B-B14F-4D97-AF65-F5344CB8AC3E}">
        <p14:creationId xmlns:p14="http://schemas.microsoft.com/office/powerpoint/2010/main" val="4185241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Cvičení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8" y="777959"/>
            <a:ext cx="8432700" cy="53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8344" y="6168994"/>
            <a:ext cx="86899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http://www.stavebnictvi3000.cz/clanky/hromosvod-kombinace-materialu-a-normy/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38936" y="437146"/>
            <a:ext cx="31613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Pojmenujte očíslované díly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zpaměti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 nečíslovaným tahákem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 číslovaným tahákem</a:t>
            </a:r>
          </a:p>
        </p:txBody>
      </p:sp>
    </p:spTree>
    <p:extLst>
      <p:ext uri="{BB962C8B-B14F-4D97-AF65-F5344CB8AC3E}">
        <p14:creationId xmlns:p14="http://schemas.microsoft.com/office/powerpoint/2010/main" val="1595120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Cvičení</a:t>
            </a:r>
            <a:r>
              <a:rPr lang="en-US" sz="2400" dirty="0"/>
              <a:t> – </a:t>
            </a:r>
            <a:r>
              <a:rPr lang="en-US" sz="2400" dirty="0" err="1"/>
              <a:t>tahák</a:t>
            </a:r>
            <a:r>
              <a:rPr lang="en-US" sz="2400" dirty="0"/>
              <a:t> 1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052736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Přehled výrobků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vodiče pro vedení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zemnicí páska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svorky pro spojení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svorky zkušební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podpěry vedení do zdí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podpěry vedení na krytinu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podpěry vedení na rovné střechy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podpěry vedení pod tašky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držáky ochranných zařízení a jímačů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ochranná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ochranné stříšky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jímací tyče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zemnicí tyče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zemnicí desky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svorky pro spojení pásků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svorky pro připojení zemnicích tyčí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označení svodu (štítek)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06108" y="6120972"/>
            <a:ext cx="8830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http://www.stavebnictvi3000.cz/clanky/hromosvod-kombinace-materialu-a-normy/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04846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Cvičení</a:t>
            </a:r>
            <a:r>
              <a:rPr lang="en-US" sz="2400" dirty="0"/>
              <a:t> – </a:t>
            </a:r>
            <a:r>
              <a:rPr lang="en-US" sz="2400" dirty="0" err="1"/>
              <a:t>tahák</a:t>
            </a:r>
            <a:r>
              <a:rPr lang="en-US" sz="2400" dirty="0"/>
              <a:t> 2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052736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Přehled výrobků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vodiče pro vedení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zemnicí páska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svorky pro spojení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svorky zkušební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podpěry vedení do zdí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podpěry vedení na krytinu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podpěry vedení na rovné střechy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podpěry vedení pod tašky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držáky ochranných zařízení a jímačů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ochranná zařízení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ochranné stříšky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jímací tyče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zemnicí tyče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zemnicí desky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svorky pro spojení pásků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svorky pro připojení zemnicích tyčí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označení svodu (štítek)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06108" y="6120972"/>
            <a:ext cx="8830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http://www.stavebnictvi3000.cz/clanky/hromosvod-kombinace-materialu-a-normy/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54892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Cvičení</a:t>
            </a:r>
            <a:r>
              <a:rPr lang="en-US" sz="2400" dirty="0"/>
              <a:t> – </a:t>
            </a:r>
            <a:r>
              <a:rPr lang="en-US" sz="2400" dirty="0" err="1"/>
              <a:t>řešení</a:t>
            </a:r>
            <a:r>
              <a:rPr lang="en-US" sz="2400" dirty="0"/>
              <a:t> 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8" y="777959"/>
            <a:ext cx="8432700" cy="53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8344" y="6168994"/>
            <a:ext cx="86899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http://www.stavebnictvi3000.cz/clanky/hromosvod-kombinace-materialu-a-normy/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8329" y="1302118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vodiče pro vedení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74865" y="5099003"/>
            <a:ext cx="922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zemnicí páska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26753" y="5164409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zemnicí tyče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78309" y="3714226"/>
            <a:ext cx="101181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svorky zkušební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649313" y="2237659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podpěry vedení do zdí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779912" y="1163618"/>
            <a:ext cx="960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podpěry vedení na krytinu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092280" y="2958352"/>
            <a:ext cx="960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podpěry vedení na rovné střechy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-10956" y="1984164"/>
            <a:ext cx="150554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podpěry vedení pod tašky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902554" y="865617"/>
            <a:ext cx="1089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držáky ochranných zařízení a jímačů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66388" y="3937881"/>
            <a:ext cx="110799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ochranná zařízení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683568" y="3995157"/>
            <a:ext cx="411676" cy="36763"/>
          </a:xfrm>
          <a:prstGeom prst="straightConnector1">
            <a:avLst/>
          </a:prstGeom>
          <a:ln w="317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062237" y="77230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jímací tyče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084168" y="5019043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zemnicí desky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892041" y="4880543"/>
            <a:ext cx="89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svorky pro spojení pásků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160752" y="4700578"/>
            <a:ext cx="82586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bIns="0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svorky pro připojení zemnicích tyčí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237863" y="3000215"/>
            <a:ext cx="82586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bIns="0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označení svodu (štítek)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83851" y="987416"/>
            <a:ext cx="71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0FF"/>
                </a:solidFill>
              </a:rPr>
              <a:t>ochranné stříšky</a:t>
            </a:r>
          </a:p>
        </p:txBody>
      </p:sp>
    </p:spTree>
    <p:extLst>
      <p:ext uri="{BB962C8B-B14F-4D97-AF65-F5344CB8AC3E}">
        <p14:creationId xmlns:p14="http://schemas.microsoft.com/office/powerpoint/2010/main" val="926205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/>
              <a:t>Elektroinstalace – Opava a okolí</a:t>
            </a:r>
            <a:endParaRPr lang="cs-CZ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0420"/>
            <a:ext cx="6593802" cy="51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 rot="18489020">
            <a:off x="-632865" y="3189387"/>
            <a:ext cx="41764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Doplňte do obrázku významy zkratek</a:t>
            </a:r>
          </a:p>
        </p:txBody>
      </p:sp>
    </p:spTree>
    <p:extLst>
      <p:ext uri="{BB962C8B-B14F-4D97-AF65-F5344CB8AC3E}">
        <p14:creationId xmlns:p14="http://schemas.microsoft.com/office/powerpoint/2010/main" val="3483797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59283"/>
            <a:ext cx="6443731" cy="578318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-1716214" y="3410490"/>
            <a:ext cx="4068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http://diskuse.elektrika.cz/index.php/topic,17344.0.html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740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901620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SS – svorka spojovací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5019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jancaeshop.cz/components/com_virtuemart/show_image_in_imgtag.php?filename=ELHRZN0078787/ELHRZN0078787_1.jpg&amp;newxsize=800&amp;newysize=600&amp;fileout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4933" r="3714" b="6151"/>
          <a:stretch/>
        </p:blipFill>
        <p:spPr bwMode="auto">
          <a:xfrm>
            <a:off x="4993234" y="1268760"/>
            <a:ext cx="4150766" cy="26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54045" y="425856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 spojování kruhových vodičů</a:t>
            </a:r>
          </a:p>
        </p:txBody>
      </p:sp>
    </p:spTree>
    <p:extLst>
      <p:ext uri="{BB962C8B-B14F-4D97-AF65-F5344CB8AC3E}">
        <p14:creationId xmlns:p14="http://schemas.microsoft.com/office/powerpoint/2010/main" val="2466007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4903"/>
            <a:ext cx="7776864" cy="56599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6200000">
            <a:off x="-1716214" y="3410490"/>
            <a:ext cx="4068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http://diskuse.elektrika.cz/index.php/topic,17344.0.html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48952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280797"/>
            <a:ext cx="5868144" cy="526659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3615875" cy="263159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1371565" y="4908068"/>
            <a:ext cx="3348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5"/>
              </a:rPr>
              <a:t>http://diskuse.elektrika.cz/index.php/topic,17344.0.html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9201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Příklady instalací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75485"/>
            <a:ext cx="6568962" cy="57606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6200000">
            <a:off x="-1716214" y="3410490"/>
            <a:ext cx="4068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http://diskuse.elektrika.cz/index.php/topic,17344.0.html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68948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1145"/>
              </p:ext>
            </p:extLst>
          </p:nvPr>
        </p:nvGraphicFramePr>
        <p:xfrm>
          <a:off x="1171160" y="815519"/>
          <a:ext cx="6353168" cy="5607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</a:rPr>
                        <a:t>Název výrobku</a:t>
                      </a:r>
                      <a:endParaRPr lang="cs-CZ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Označení</a:t>
                      </a:r>
                      <a:endParaRPr lang="cs-CZ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</a:rPr>
                        <a:t>Cena s DPH</a:t>
                      </a:r>
                      <a:endParaRPr lang="cs-CZ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Svorka spojovací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SS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10,29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okapová dvoušroubová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SO a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17,79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křížová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SK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24,81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univerzální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SU a </a:t>
                      </a:r>
                      <a:r>
                        <a:rPr lang="cs-CZ" sz="900" dirty="0" err="1">
                          <a:effectLst/>
                        </a:rPr>
                        <a:t>FeZn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14,28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zkušební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SZ a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36,06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připojovací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SP 1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12,83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k jímací tyči čtyřšroub.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SJ 1a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37,63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Podpěra vedení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PV 04 L=20cm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19,36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Držák ochranné trubky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DOT L= 22 cm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23,96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Držák ochranného úhelníku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DOU 250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31,10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na potrubí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ST 30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33,64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univerzální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SU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18,27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univerzální diagonální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SU Diagonal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USV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Páska nerez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 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14,52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Ochranná trubka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OT 20/1700mm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84,70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Ochranný úhelník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OU 1700mm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156,09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Jímací tyč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JT 10 pr.18mm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136,25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Pomocný jímač vrtulový na PV 15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PJ vr.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36,30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Ochranná stříška k JT horní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OS h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59,90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Ochranná stříška k JT dolní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OS d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47,19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Betonový podstavec 9 kg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PB 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164,07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Podložka gumová pod PB 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podl.PB 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51,78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Zemnicí tyč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ZT 15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375,10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Zemnicí deska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ZD 01 FeZn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517,88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Olověné vložky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kg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233,53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Orientační štítek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OŠ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4,60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Krabice hromosvodová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PZO 35.1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238,37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8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Ekvipotenciální svorkovnice hlavního ochranného pospojování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EPS HOP 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Svorka uzemňovací VARIO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VARIO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75" marR="6875" marT="6875" marB="6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Příklad rozpisu materiálu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30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SO – svorka okapová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6" y="1303710"/>
            <a:ext cx="8900916" cy="506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436096" y="1844823"/>
            <a:ext cx="33843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připojování kruhových vodičů k okapovým žlabům</a:t>
            </a:r>
          </a:p>
        </p:txBody>
      </p:sp>
    </p:spTree>
    <p:extLst>
      <p:ext uri="{BB962C8B-B14F-4D97-AF65-F5344CB8AC3E}">
        <p14:creationId xmlns:p14="http://schemas.microsoft.com/office/powerpoint/2010/main" val="415202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SK – svorka křížová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" y="1751544"/>
            <a:ext cx="7351140" cy="476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68" y="172872"/>
            <a:ext cx="3040444" cy="34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347864" y="1915447"/>
            <a:ext cx="303633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křížové propojování kruhových vodičů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49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2792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SZ – svorka zkušební</a:t>
            </a:r>
          </a:p>
        </p:txBody>
      </p:sp>
      <p:pic>
        <p:nvPicPr>
          <p:cNvPr id="4098" name="Picture 2" descr="http://www.jancaeshop.cz/components/com_virtuemart/show_image_in_imgtag.php?filename=ELHRZN0078789/ELHRZN0078789_1.jpg&amp;newxsize=800&amp;newysize=600&amp;fileou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" y="1584275"/>
            <a:ext cx="2623510" cy="50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ancaeshop.cz/components/com_virtuemart/show_image_in_imgtag.php?filename=ELHRZN0078790/ELHRZN0078790_1.jpg&amp;newxsize=800&amp;newysize=600&amp;fileou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56730"/>
            <a:ext cx="3024336" cy="40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jancaeshop.cz/components/com_virtuemart/show_image_in_imgtag.php?filename=ELHRZN0078791/ELHRZN0078791_1.jpg&amp;newxsize=800&amp;newysize=600&amp;fileout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9" y="332656"/>
            <a:ext cx="3058666" cy="59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135310" y="903600"/>
            <a:ext cx="330889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spojení nadzemní části hromosvodu s uzemněním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rozpojení svodu při měření zemního odporu</a:t>
            </a:r>
          </a:p>
        </p:txBody>
      </p:sp>
    </p:spTree>
    <p:extLst>
      <p:ext uri="{BB962C8B-B14F-4D97-AF65-F5344CB8AC3E}">
        <p14:creationId xmlns:p14="http://schemas.microsoft.com/office/powerpoint/2010/main" val="220333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SZ – svorka připojovací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93" y="980728"/>
            <a:ext cx="565040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jancaeshop.cz/components/com_virtuemart/show_image_in_imgtag.php?filename=ELHRZN0078793/ELHRZN0078793_1.jpg&amp;newxsize=800&amp;newysize=600&amp;fileou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181801"/>
            <a:ext cx="3672408" cy="29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48485" y="1965429"/>
            <a:ext cx="33088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Pro připojování vodiče ke kovovým částem objektů</a:t>
            </a:r>
          </a:p>
        </p:txBody>
      </p:sp>
    </p:spTree>
    <p:extLst>
      <p:ext uri="{BB962C8B-B14F-4D97-AF65-F5344CB8AC3E}">
        <p14:creationId xmlns:p14="http://schemas.microsoft.com/office/powerpoint/2010/main" val="13327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Hromosvody - dokumentace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Konstrukční prvky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hromosvodů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485" y="903600"/>
            <a:ext cx="312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SJ – svorka k jímací tyči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9642"/>
            <a:ext cx="57340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52" y="827112"/>
            <a:ext cx="3637247" cy="38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1988840"/>
            <a:ext cx="46602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/>
              <a:t>Pro připojení kruhového vodiče k jímací tyči</a:t>
            </a:r>
          </a:p>
        </p:txBody>
      </p:sp>
    </p:spTree>
    <p:extLst>
      <p:ext uri="{BB962C8B-B14F-4D97-AF65-F5344CB8AC3E}">
        <p14:creationId xmlns:p14="http://schemas.microsoft.com/office/powerpoint/2010/main" val="3029860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12494</TotalTime>
  <Words>2057</Words>
  <Application>Microsoft Office PowerPoint</Application>
  <PresentationFormat>Předvádění na obrazovce (4:3)</PresentationFormat>
  <Paragraphs>589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Materiály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Konstrukční prvky</vt:lpstr>
      <vt:lpstr>Příklady instalací</vt:lpstr>
      <vt:lpstr>Příklady instalací</vt:lpstr>
      <vt:lpstr>Příklady instalací</vt:lpstr>
      <vt:lpstr>Příklady instalací</vt:lpstr>
      <vt:lpstr>Cvičení</vt:lpstr>
      <vt:lpstr>Cvičení – tahák 1</vt:lpstr>
      <vt:lpstr>Cvičení – tahák 2</vt:lpstr>
      <vt:lpstr>Cvičení – řešení </vt:lpstr>
      <vt:lpstr>Příklady instalací</vt:lpstr>
      <vt:lpstr>Příklady instalací</vt:lpstr>
      <vt:lpstr>Příklady instalací</vt:lpstr>
      <vt:lpstr>Příklady instalací</vt:lpstr>
      <vt:lpstr>Příklady instalací</vt:lpstr>
      <vt:lpstr>Příklad rozpisu materiálu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666</cp:revision>
  <cp:lastPrinted>2024-03-20T10:37:33Z</cp:lastPrinted>
  <dcterms:created xsi:type="dcterms:W3CDTF">2011-08-12T09:23:29Z</dcterms:created>
  <dcterms:modified xsi:type="dcterms:W3CDTF">2024-03-20T11:18:29Z</dcterms:modified>
</cp:coreProperties>
</file>