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7" r:id="rId3"/>
    <p:sldId id="299" r:id="rId4"/>
    <p:sldId id="311" r:id="rId5"/>
    <p:sldId id="312" r:id="rId6"/>
    <p:sldId id="326" r:id="rId7"/>
    <p:sldId id="310" r:id="rId8"/>
    <p:sldId id="298" r:id="rId9"/>
    <p:sldId id="325" r:id="rId10"/>
    <p:sldId id="314" r:id="rId11"/>
    <p:sldId id="327" r:id="rId12"/>
    <p:sldId id="315" r:id="rId13"/>
    <p:sldId id="316" r:id="rId14"/>
    <p:sldId id="317" r:id="rId15"/>
    <p:sldId id="318" r:id="rId16"/>
    <p:sldId id="319" r:id="rId17"/>
    <p:sldId id="320" r:id="rId18"/>
    <p:sldId id="313" r:id="rId19"/>
    <p:sldId id="321" r:id="rId20"/>
    <p:sldId id="322" r:id="rId21"/>
    <p:sldId id="323" r:id="rId22"/>
    <p:sldId id="324" r:id="rId23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3300"/>
    <a:srgbClr val="0099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2" autoAdjust="0"/>
    <p:restoredTop sz="94620" autoAdjust="0"/>
  </p:normalViewPr>
  <p:slideViewPr>
    <p:cSldViewPr>
      <p:cViewPr varScale="1">
        <p:scale>
          <a:sx n="133" d="100"/>
          <a:sy n="133" d="100"/>
        </p:scale>
        <p:origin x="111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9371288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1288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8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Ochrany proti nadproudům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Montér elektrických instalací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Ochrany proti nadproudům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Montér elektrických instalací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rqwY2a8g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32856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4400" b="1" dirty="0"/>
              <a:t>Ochrany proti nadproudům</a:t>
            </a:r>
          </a:p>
          <a:p>
            <a:pPr algn="ctr">
              <a:defRPr/>
            </a:pPr>
            <a:endParaRPr lang="pl-PL" sz="4400" b="1" dirty="0"/>
          </a:p>
          <a:p>
            <a:pPr algn="ctr">
              <a:defRPr/>
            </a:pPr>
            <a:r>
              <a:rPr lang="pl-PL" sz="2400" b="1" dirty="0"/>
              <a:t>Ing. Jaroslav Bernkopf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Princip</a:t>
            </a:r>
          </a:p>
          <a:p>
            <a:endParaRPr lang="cs-CZ" sz="2800" dirty="0"/>
          </a:p>
          <a:p>
            <a:r>
              <a:rPr lang="cs-CZ" sz="2800" dirty="0"/>
              <a:t>Pojistka tvoří nejslabší místo elektrického obvodu. </a:t>
            </a:r>
          </a:p>
          <a:p>
            <a:endParaRPr lang="cs-CZ" sz="2800" dirty="0"/>
          </a:p>
          <a:p>
            <a:r>
              <a:rPr lang="cs-CZ" sz="2800" dirty="0"/>
              <a:t>Průchodem velkého proudu se vodič uvnitř pojistky přetaví. </a:t>
            </a:r>
          </a:p>
          <a:p>
            <a:endParaRPr lang="cs-CZ" sz="2800" dirty="0"/>
          </a:p>
          <a:p>
            <a:r>
              <a:rPr lang="cs-CZ" sz="2800" dirty="0"/>
              <a:t>Tím se přeruší obvod.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869736" cy="49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2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Princip</a:t>
            </a:r>
          </a:p>
          <a:p>
            <a:endParaRPr lang="cs-CZ" sz="2800" dirty="0"/>
          </a:p>
          <a:p>
            <a:r>
              <a:rPr lang="cs-CZ" sz="2800" dirty="0"/>
              <a:t>Když se přetaví tavný vodič, přetaví se i přídržný drátek.</a:t>
            </a:r>
          </a:p>
          <a:p>
            <a:r>
              <a:rPr lang="cs-CZ" sz="2800" dirty="0"/>
              <a:t>Pružinka vystřelí ukazatel stavu </a:t>
            </a:r>
            <a:r>
              <a:rPr lang="cs-CZ" sz="2800"/>
              <a:t>(terčík).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869736" cy="49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7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3419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Typy pojistek</a:t>
            </a:r>
          </a:p>
          <a:p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závitové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válcové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nožové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přístrojové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automobilové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00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5868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Závitové pojistky</a:t>
            </a:r>
          </a:p>
          <a:p>
            <a:r>
              <a:rPr lang="cs-CZ" sz="2800" dirty="0"/>
              <a:t>Používají se v bytových instalacích. Nahrazují se jističi</a:t>
            </a:r>
            <a:r>
              <a:rPr lang="cs-CZ" sz="2800" b="1" dirty="0"/>
              <a:t>.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4098" name="Picture 2" descr="PZ.jpg, 17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564904"/>
            <a:ext cx="2114504" cy="28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kars-brno.cz/pictures/elektromateri%C3%A1l/e10-01-pojist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252075" cy="29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32656"/>
            <a:ext cx="2949491" cy="61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4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715548"/>
            <a:ext cx="3779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Válcové pojistky</a:t>
            </a:r>
          </a:p>
          <a:p>
            <a:endParaRPr lang="cs-CZ" sz="2800" dirty="0"/>
          </a:p>
          <a:p>
            <a:r>
              <a:rPr lang="cs-CZ" sz="2800" dirty="0"/>
              <a:t>Používají se v průmyslových rozvaděčích a v elektrických strojích.</a:t>
            </a:r>
          </a:p>
          <a:p>
            <a:endParaRPr lang="cs-CZ" sz="2800" dirty="0"/>
          </a:p>
          <a:p>
            <a:r>
              <a:rPr lang="cs-CZ" sz="2800" dirty="0"/>
              <a:t>Oba konce jsou stejné. </a:t>
            </a:r>
          </a:p>
          <a:p>
            <a:endParaRPr lang="cs-CZ" sz="2800" dirty="0"/>
          </a:p>
          <a:p>
            <a:r>
              <a:rPr lang="cs-CZ" sz="2800" dirty="0"/>
              <a:t>Zaberou v rozvaděči méně místa než závitové.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4100" name="Picture 4" descr="PV.jpg, 12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08" y="931572"/>
            <a:ext cx="5102473" cy="50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8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2348"/>
            <a:ext cx="7272808" cy="47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76470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Nožové pojistky</a:t>
            </a:r>
          </a:p>
          <a:p>
            <a:r>
              <a:rPr lang="cs-CZ" sz="2800" dirty="0"/>
              <a:t>Pro velké proudy. Vyměňují se přípravkem zvaným „žehlička“.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827584" y="2149699"/>
            <a:ext cx="504056" cy="1927373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4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ezk.cz/e-shop/img/det/dp02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356372" cy="27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936000"/>
            <a:ext cx="3779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Přístrojové pojistky</a:t>
            </a:r>
          </a:p>
          <a:p>
            <a:r>
              <a:rPr lang="cs-CZ" sz="2800" dirty="0"/>
              <a:t>Používají se v elektrických přístrojích.</a:t>
            </a:r>
          </a:p>
          <a:p>
            <a:r>
              <a:rPr lang="cs-CZ" sz="2800" dirty="0"/>
              <a:t>Jsou přístupné zvenku a vyměnitelné laicky, nebo nepřístupné uvnitř na plošném spoji.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6148" name="Picture 4" descr="http://www.gme.cz/img/cache/800x600/829/122/pojistkovy-drzak-schurter-3101-0315-obraze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45" y="1875440"/>
            <a:ext cx="3716412" cy="27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Přímá spojnice se šipkou 14"/>
          <p:cNvCxnSpPr>
            <a:stCxn id="3" idx="3"/>
          </p:cNvCxnSpPr>
          <p:nvPr/>
        </p:nvCxnSpPr>
        <p:spPr>
          <a:xfrm flipV="1">
            <a:off x="3779912" y="2708920"/>
            <a:ext cx="1656184" cy="212239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971600" y="4662749"/>
            <a:ext cx="2376264" cy="243569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PP.jpg, 22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455"/>
            <a:ext cx="2658096" cy="19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1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529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Automobilové pojistky</a:t>
            </a:r>
          </a:p>
          <a:p>
            <a:r>
              <a:rPr lang="cs-CZ" sz="2800" dirty="0"/>
              <a:t>Používají se v dopravních prostředcích.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4106" name="Picture 10" descr="http://static1.tme.eu/katalog_pics/1/0/7/1078d3677173c180d486f9f90e33e1fd/0287005.px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58" y="774321"/>
            <a:ext cx="2852316" cy="2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de/medias/global/ce/1000_1999/1100/1100/1105/110540_BB_00_FB.EPS_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" y="2420888"/>
            <a:ext cx="4080598" cy="40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36466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3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800" b="1" dirty="0"/>
              <a:t>Jističe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snadné obnovení činnosti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signalizace stavu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bezpečnost obsluhy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u tří fází vyloučení </a:t>
            </a:r>
          </a:p>
          <a:p>
            <a:pPr lvl="2"/>
            <a:r>
              <a:rPr lang="cs-CZ" sz="2800" dirty="0"/>
              <a:t>dvojfázového chodu</a:t>
            </a:r>
          </a:p>
          <a:p>
            <a:endParaRPr 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t="6366" r="9501" b="10948"/>
          <a:stretch/>
        </p:blipFill>
        <p:spPr bwMode="auto">
          <a:xfrm>
            <a:off x="5091830" y="1556792"/>
            <a:ext cx="4016674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Jističe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48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Definice</a:t>
            </a:r>
          </a:p>
          <a:p>
            <a:endParaRPr lang="cs-CZ" sz="2800" dirty="0"/>
          </a:p>
          <a:p>
            <a:r>
              <a:rPr lang="cs-CZ" sz="2800" dirty="0"/>
              <a:t>Jistič je přístroj, který při průchodu nadměrného proudu rozpojí obvod.</a:t>
            </a:r>
          </a:p>
          <a:p>
            <a:r>
              <a:rPr lang="cs-CZ" sz="2800" dirty="0"/>
              <a:t>Při tom nedojde k jeho destrukci, může se dále používat.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Jističe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845087"/>
            <a:ext cx="4885605" cy="5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36096" y="762796"/>
            <a:ext cx="1152128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24902" y="5751468"/>
            <a:ext cx="130733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30945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Osnova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Nadproud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/>
              <a:t>Definice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/>
              <a:t>Rozdělení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cs-CZ" sz="2800" dirty="0"/>
              <a:t>proudové přetížení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cs-CZ" sz="2800" dirty="0"/>
              <a:t>zkrat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/>
              <a:t>Ochrana před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cs-CZ" sz="2800" dirty="0"/>
              <a:t>proudovým přetížením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cs-CZ" sz="2800" dirty="0"/>
              <a:t>zkratem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/>
              <a:t>Přístroje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cs-CZ" sz="2800" dirty="0"/>
              <a:t>pojistky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cs-CZ" sz="2800" dirty="0"/>
              <a:t>jističe</a:t>
            </a:r>
          </a:p>
        </p:txBody>
      </p:sp>
    </p:spTree>
    <p:extLst>
      <p:ext uri="{BB962C8B-B14F-4D97-AF65-F5344CB8AC3E}">
        <p14:creationId xmlns:p14="http://schemas.microsoft.com/office/powerpoint/2010/main" val="212092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Funkce</a:t>
            </a:r>
          </a:p>
          <a:p>
            <a:endParaRPr lang="cs-CZ" sz="800" dirty="0"/>
          </a:p>
          <a:p>
            <a:r>
              <a:rPr lang="cs-CZ" sz="2800" dirty="0"/>
              <a:t>Tepelná spoušť, ovládaná bimetalem, reaguje pomalu, má velkou setrvačnost</a:t>
            </a:r>
            <a:r>
              <a:rPr lang="cs-CZ" sz="2800"/>
              <a:t>. </a:t>
            </a:r>
          </a:p>
          <a:p>
            <a:r>
              <a:rPr lang="cs-CZ" sz="2800"/>
              <a:t>Proto </a:t>
            </a:r>
            <a:r>
              <a:rPr lang="cs-CZ" sz="2800" dirty="0"/>
              <a:t>chrání proti dlouhodobému přetížení.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Jističe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845087"/>
            <a:ext cx="4885605" cy="5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5.0zz0.com/2013/04/08/10/2930193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9080"/>
            <a:ext cx="3600401" cy="24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36096" y="762796"/>
            <a:ext cx="1152128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24902" y="5751468"/>
            <a:ext cx="130733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51991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Funkce</a:t>
            </a:r>
          </a:p>
          <a:p>
            <a:endParaRPr lang="cs-CZ" sz="800" dirty="0"/>
          </a:p>
          <a:p>
            <a:r>
              <a:rPr lang="cs-CZ" sz="2800" dirty="0"/>
              <a:t>Elektromagnetická spoušť reaguje rychle, má malou setrvačnost. Proto chrání proti zkratu.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Jističe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845087"/>
            <a:ext cx="4885605" cy="5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5.0zz0.com/2013/04/08/10/7732816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" y="3337993"/>
            <a:ext cx="4024343" cy="27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36096" y="762796"/>
            <a:ext cx="1152128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24902" y="5751468"/>
            <a:ext cx="130733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26721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Funkce</a:t>
            </a:r>
          </a:p>
          <a:p>
            <a:endParaRPr lang="cs-CZ" sz="800" dirty="0"/>
          </a:p>
          <a:p>
            <a:r>
              <a:rPr lang="cs-CZ" sz="2800" dirty="0"/>
              <a:t>Zhášecí komora napomáhá zhasnutí oblouku, který by se mohl vytvořit při rozepnutí.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Ochrany proti nadproudům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Jističe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845087"/>
            <a:ext cx="4885605" cy="5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0392"/>
            <a:ext cx="2664296" cy="299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36096" y="762796"/>
            <a:ext cx="1152128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24902" y="5751468"/>
            <a:ext cx="130733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/>
              <a:t>připojovací</a:t>
            </a:r>
            <a:r>
              <a:rPr lang="en-US" sz="1300" dirty="0"/>
              <a:t> </a:t>
            </a:r>
            <a:r>
              <a:rPr lang="en-US" sz="1300" dirty="0" err="1"/>
              <a:t>svorka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94320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Definice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Nadproud </a:t>
            </a:r>
            <a:r>
              <a:rPr lang="cs-CZ" sz="2800" dirty="0"/>
              <a:t>je proud, který přesahuje nejvyšší přípustnou hodnotu provozního proudu.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45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Definice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Proudové přetížení </a:t>
            </a:r>
            <a:r>
              <a:rPr lang="cs-CZ" sz="2800" dirty="0"/>
              <a:t>je stav, při kterém (spíše dlouhodobě) obvodem teče proud větší než přípustný.</a:t>
            </a:r>
          </a:p>
          <a:p>
            <a:endParaRPr lang="cs-CZ" sz="2800" b="1" dirty="0"/>
          </a:p>
          <a:p>
            <a:r>
              <a:rPr lang="cs-CZ" sz="2800" dirty="0"/>
              <a:t>Proudové přetížení vzniká ve správně zapojených obvodech připojením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mnoha spotřebičů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spotřebičů s velkým odběrem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8068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Definice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Zkratový proud </a:t>
            </a:r>
            <a:r>
              <a:rPr lang="cs-CZ" sz="2800" dirty="0"/>
              <a:t>je způsoben zkratem.</a:t>
            </a:r>
          </a:p>
          <a:p>
            <a:endParaRPr lang="cs-CZ" sz="2800" dirty="0"/>
          </a:p>
          <a:p>
            <a:r>
              <a:rPr lang="cs-CZ" sz="2800" b="1" dirty="0"/>
              <a:t>Zkrat</a:t>
            </a:r>
            <a:r>
              <a:rPr lang="cs-CZ" sz="2800" dirty="0"/>
              <a:t> je stav, kdy elektrický proud neprochází přes spotřebič, ale přímo od jednoho pólu zdroje k druhému.</a:t>
            </a:r>
          </a:p>
          <a:p>
            <a:r>
              <a:rPr lang="cs-CZ" sz="2800" dirty="0"/>
              <a:t>Přitom proud okamžitě dosahuje velké hodnoty.</a:t>
            </a:r>
          </a:p>
          <a:p>
            <a:endParaRPr lang="cs-CZ" sz="2800" dirty="0"/>
          </a:p>
          <a:p>
            <a:r>
              <a:rPr lang="cs-CZ" sz="2800" dirty="0"/>
              <a:t>Zkrat vzniká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chybným zapojením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zkratováním vodičů s různým napětím (např. prodření izolace)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5802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Zkrat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Short</a:t>
            </a:r>
            <a:r>
              <a:rPr lang="cs-CZ" sz="2800" b="1" dirty="0"/>
              <a:t> </a:t>
            </a:r>
            <a:r>
              <a:rPr lang="cs-CZ" sz="2800" b="1" dirty="0" err="1"/>
              <a:t>Circuit</a:t>
            </a:r>
            <a:endParaRPr lang="cs-CZ" sz="2800" b="1" dirty="0"/>
          </a:p>
          <a:p>
            <a:r>
              <a:rPr lang="cs-CZ" sz="2800" dirty="0">
                <a:hlinkClick r:id="rId3"/>
              </a:rPr>
              <a:t>https://www.youtube.com/watch?v=zorqwY2a8gI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4" y="2708920"/>
            <a:ext cx="7968720" cy="312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11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Ochrana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Při proudovém přetížení i zkratu </a:t>
            </a:r>
            <a:r>
              <a:rPr lang="cs-CZ" sz="2800" dirty="0"/>
              <a:t>je třeba co nejrychleji přerušit elektrický obvod.</a:t>
            </a:r>
          </a:p>
          <a:p>
            <a:endParaRPr lang="cs-CZ" sz="2800" dirty="0"/>
          </a:p>
          <a:p>
            <a:r>
              <a:rPr lang="cs-CZ" sz="2800" dirty="0"/>
              <a:t>K tomu se používají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pojistky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jističe</a:t>
            </a:r>
          </a:p>
        </p:txBody>
      </p:sp>
    </p:spTree>
    <p:extLst>
      <p:ext uri="{BB962C8B-B14F-4D97-AF65-F5344CB8AC3E}">
        <p14:creationId xmlns:p14="http://schemas.microsoft.com/office/powerpoint/2010/main" val="216311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Pojistky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schopnost přerušit velký proud v krátké době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jen na jedno 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špatná indikace stavu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nebezpečí pro obsluhu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77192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40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936000"/>
            <a:ext cx="4211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Definice</a:t>
            </a:r>
          </a:p>
          <a:p>
            <a:endParaRPr lang="cs-CZ" sz="2800" dirty="0"/>
          </a:p>
          <a:p>
            <a:r>
              <a:rPr lang="cs-CZ" sz="2800" dirty="0"/>
              <a:t>Pojistka je přístroj, který při průchodu nadměrného proudu rozpojí obvod.</a:t>
            </a:r>
          </a:p>
          <a:p>
            <a:r>
              <a:rPr lang="cs-CZ" sz="2800" dirty="0"/>
              <a:t>Při tom dojde k její destrukci, nemůže se dále používat.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 proti nadproudům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Pojistky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869736" cy="49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18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11284</TotalTime>
  <Words>952</Words>
  <Application>Microsoft Office PowerPoint</Application>
  <PresentationFormat>On-screen Show (4:3)</PresentationFormat>
  <Paragraphs>283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Definice </vt:lpstr>
      <vt:lpstr>Definice </vt:lpstr>
      <vt:lpstr>Definice </vt:lpstr>
      <vt:lpstr>Zkrat</vt:lpstr>
      <vt:lpstr>Ochrana</vt:lpstr>
      <vt:lpstr>Pojistky</vt:lpstr>
      <vt:lpstr>Pojistky</vt:lpstr>
      <vt:lpstr>Pojistky</vt:lpstr>
      <vt:lpstr>Pojistky</vt:lpstr>
      <vt:lpstr>Pojistky</vt:lpstr>
      <vt:lpstr>Pojistky</vt:lpstr>
      <vt:lpstr>Pojistky</vt:lpstr>
      <vt:lpstr>Pojistky</vt:lpstr>
      <vt:lpstr>Pojistky</vt:lpstr>
      <vt:lpstr>Pojistky</vt:lpstr>
      <vt:lpstr>Jističe</vt:lpstr>
      <vt:lpstr>Jističe</vt:lpstr>
      <vt:lpstr>Jističe</vt:lpstr>
      <vt:lpstr>Jističe</vt:lpstr>
      <vt:lpstr>Jističe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620</cp:revision>
  <cp:lastPrinted>2023-09-13T12:44:00Z</cp:lastPrinted>
  <dcterms:created xsi:type="dcterms:W3CDTF">2011-08-12T09:23:29Z</dcterms:created>
  <dcterms:modified xsi:type="dcterms:W3CDTF">2024-09-10T16:03:23Z</dcterms:modified>
</cp:coreProperties>
</file>