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90" r:id="rId2"/>
    <p:sldId id="291" r:id="rId3"/>
    <p:sldId id="292" r:id="rId4"/>
    <p:sldId id="297" r:id="rId5"/>
    <p:sldId id="293" r:id="rId6"/>
    <p:sldId id="298" r:id="rId7"/>
    <p:sldId id="294" r:id="rId8"/>
    <p:sldId id="295" r:id="rId9"/>
    <p:sldId id="296" r:id="rId10"/>
    <p:sldId id="299" r:id="rId11"/>
    <p:sldId id="300" r:id="rId12"/>
    <p:sldId id="302" r:id="rId13"/>
    <p:sldId id="301" r:id="rId14"/>
    <p:sldId id="303" r:id="rId15"/>
    <p:sldId id="304" r:id="rId16"/>
    <p:sldId id="305" r:id="rId17"/>
    <p:sldId id="306" r:id="rId18"/>
    <p:sldId id="318" r:id="rId19"/>
    <p:sldId id="307" r:id="rId20"/>
    <p:sldId id="316" r:id="rId21"/>
    <p:sldId id="308" r:id="rId22"/>
    <p:sldId id="309" r:id="rId23"/>
    <p:sldId id="310" r:id="rId24"/>
    <p:sldId id="312" r:id="rId25"/>
    <p:sldId id="313" r:id="rId26"/>
    <p:sldId id="314" r:id="rId27"/>
    <p:sldId id="315" r:id="rId28"/>
    <p:sldId id="317" r:id="rId29"/>
    <p:sldId id="319" r:id="rId30"/>
    <p:sldId id="320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31" d="100"/>
          <a:sy n="131" d="100"/>
        </p:scale>
        <p:origin x="10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11.11.2020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28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09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863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645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95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443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504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999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669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8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986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997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744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790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893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489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340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669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953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21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14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76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24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41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9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31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15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dirty="0" smtClean="0"/>
              <a:t>Trojfázový proud a napětí</a:t>
            </a:r>
            <a:endParaRPr lang="cs-CZ" dirty="0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dirty="0" smtClean="0"/>
              <a:t>Trojfázový proud a napětí</a:t>
            </a:r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qZtptHnC2I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HqZtptHnC2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ZtptHnC2I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 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844824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400" dirty="0" smtClean="0"/>
              <a:t>Trojfázový proud a napětí</a:t>
            </a:r>
            <a:endParaRPr lang="cs-CZ" sz="4400" dirty="0"/>
          </a:p>
          <a:p>
            <a:pPr lvl="0" algn="ctr">
              <a:defRPr/>
            </a:pPr>
            <a:endParaRPr lang="cs-CZ" sz="44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cs-CZ" sz="2400" b="1" dirty="0">
                <a:solidFill>
                  <a:prstClr val="black"/>
                </a:solidFill>
              </a:rPr>
              <a:t>Ing. Jaroslav </a:t>
            </a:r>
            <a:r>
              <a:rPr lang="cs-CZ" sz="2400" b="1" dirty="0" smtClean="0">
                <a:solidFill>
                  <a:prstClr val="black"/>
                </a:solidFill>
              </a:rPr>
              <a:t>Bernkopf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Trojfázové transformátory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5"/>
            <a:ext cx="4536504" cy="52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apojení zdrojů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496" y="779214"/>
            <a:ext cx="56886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Trojfázový zdroj je např.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generátor v elektrárně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sekundární vinutí transformátoru, ze kterého se elektřina rozvádí do jednotlivých </a:t>
            </a:r>
            <a:r>
              <a:rPr lang="en-US" sz="2800" b="1" dirty="0" err="1" smtClean="0"/>
              <a:t>domů</a:t>
            </a:r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2800" b="1" dirty="0" smtClean="0"/>
              <a:t>Takový zdroj může být zapojený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 hvězdy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 trojúhelníku</a:t>
            </a:r>
          </a:p>
          <a:p>
            <a:pPr lvl="1"/>
            <a:endParaRPr lang="cs-CZ" sz="28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779214"/>
            <a:ext cx="3103016" cy="57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</a:t>
            </a:r>
            <a:r>
              <a:rPr lang="cs-CZ" dirty="0"/>
              <a:t>zdrojů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779214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mtClean="0"/>
              <a:t>Zapojení zdroje do trojúhelníku se používá např.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smtClean="0"/>
              <a:t>v sítích IT, tj. zdroj izolovaný, spotřebiče uzemněné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smtClean="0"/>
              <a:t>v dálkových přenosech vysokým napětím, kde vedení má pak jen tři vodiče (tj. bez nulového vodiče)</a:t>
            </a:r>
            <a:endParaRPr lang="cs-CZ" sz="2800" b="1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566" y="980728"/>
            <a:ext cx="336790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</a:t>
            </a:r>
            <a:r>
              <a:rPr lang="cs-CZ" dirty="0"/>
              <a:t>zdrojů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061209"/>
            <a:ext cx="4320480" cy="43054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693" y="779214"/>
            <a:ext cx="9007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mtClean="0"/>
              <a:t>My obvykle pracujeme v sítích s nulovým vodičem, proto nadále budeme předpokládat zdroje zapojené do hvězdy. </a:t>
            </a:r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18508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58166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Spotřebič může být zapojený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 hvězdy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 trojúhelníku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r>
              <a:rPr lang="cs-CZ" sz="2800" b="1" dirty="0" smtClean="0"/>
              <a:t>Stejný spotřebič má v zapojení do trojúhelníku větší výkon, než při zapojení do hvězdy.</a:t>
            </a:r>
          </a:p>
          <a:p>
            <a:endParaRPr lang="cs-CZ" sz="2800" b="1" dirty="0"/>
          </a:p>
          <a:p>
            <a:r>
              <a:rPr lang="cs-CZ" sz="2800" b="1" dirty="0" smtClean="0"/>
              <a:t>Protože u trojúhelníku je na jednotlivých částech zátěže sdružené napětí, u hvězdy jen fázové.</a:t>
            </a:r>
            <a:endParaRPr lang="cs-CZ" sz="2800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779214"/>
            <a:ext cx="3103016" cy="57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74" y="1362264"/>
            <a:ext cx="5008146" cy="429898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2693" y="1440536"/>
            <a:ext cx="3901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TOPNÉ TĚLESO </a:t>
            </a:r>
            <a:r>
              <a:rPr lang="cs-CZ" sz="1600" dirty="0" smtClean="0"/>
              <a:t>7,5KW </a:t>
            </a:r>
            <a:r>
              <a:rPr lang="cs-CZ" sz="1600" dirty="0"/>
              <a:t>230/400V CHROM (KLÍČ 65) ZÁVIT TĚLESA M48, KLÍČ 65mm, PRŮMĚR PLASTOVÉ HLAVY 60mm, DÉLKA TĚLESA (od příruby) 270mm</a:t>
            </a:r>
          </a:p>
          <a:p>
            <a:r>
              <a:rPr lang="cs-CZ" sz="1600" dirty="0"/>
              <a:t>Topné těleso je určené pro přímý ohřev vody v bojlerech, elektrokotlích a dalších podobných zařízeních. Těleso se skládá ze tří topných větví tvaru "U" upevněných v šestihranných hlavicích OK 65, se závitem M 48x2. Každá větev topné spirály má třetinu výkonu. Hlavice je opatřena ucpávkovou vývodkou. Topné těleso musí být neustále ponořeno až po hlavici.</a:t>
            </a:r>
          </a:p>
          <a:p>
            <a:r>
              <a:rPr lang="cs-CZ" sz="1600" dirty="0"/>
              <a:t>Topná tělesa do bojlerů a elektrokotlů se mohou lišit v rozměrech v toleranci +-5mm.</a:t>
            </a:r>
          </a:p>
        </p:txBody>
      </p:sp>
    </p:spTree>
    <p:extLst>
      <p:ext uri="{BB962C8B-B14F-4D97-AF65-F5344CB8AC3E}">
        <p14:creationId xmlns:p14="http://schemas.microsoft.com/office/powerpoint/2010/main" val="259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560694" cy="48245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21" y="1340768"/>
            <a:ext cx="4727675" cy="507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  <a:p>
            <a:endParaRPr lang="cs-CZ" sz="2800" b="1" dirty="0"/>
          </a:p>
          <a:p>
            <a:r>
              <a:rPr lang="cs-CZ" sz="2800" b="1" dirty="0" smtClean="0"/>
              <a:t>Shrnutí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tři topné větve, každá dva samostatné vývody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každá větev výkon 2500 W při 400 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větve je možno zapojit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jednotlivě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společně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 trojúhelníku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 hvězdy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47" y="2979816"/>
            <a:ext cx="3456384" cy="36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22693" y="1375534"/>
            <a:ext cx="267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0000FF"/>
                </a:solidFill>
              </a:rPr>
              <a:t>Vypočítejte</a:t>
            </a:r>
            <a:endParaRPr lang="cs-CZ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p:graphicFrame>
        <p:nvGraphicFramePr>
          <p:cNvPr id="32" name="Tabulk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09424"/>
              </p:ext>
            </p:extLst>
          </p:nvPr>
        </p:nvGraphicFramePr>
        <p:xfrm>
          <a:off x="251520" y="2512800"/>
          <a:ext cx="879164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Veličina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Trojúhelník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Hvězda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Napětí fázové</a:t>
                      </a:r>
                      <a:r>
                        <a:rPr lang="cs-CZ" sz="2800" b="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</a:t>
                      </a:r>
                      <a:r>
                        <a:rPr lang="cs-CZ" sz="2800" b="0" baseline="-25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cs-CZ" sz="2800" b="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[V]</a:t>
                      </a:r>
                      <a:endParaRPr lang="cs-CZ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Napětí</a:t>
                      </a:r>
                      <a:r>
                        <a:rPr lang="cs-CZ" sz="2800" b="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sdružené U</a:t>
                      </a:r>
                      <a:r>
                        <a:rPr lang="cs-CZ" sz="2800" b="0" baseline="-25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cs-CZ" sz="2800" b="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[V]</a:t>
                      </a:r>
                      <a:endParaRPr lang="cs-CZ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Napětí větve U</a:t>
                      </a:r>
                      <a:r>
                        <a:rPr lang="cs-CZ" sz="2800" b="0" baseline="-25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cs-CZ" sz="28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[V]</a:t>
                      </a:r>
                      <a:endParaRPr lang="cs-CZ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Výkon</a:t>
                      </a:r>
                      <a:r>
                        <a:rPr lang="cs-CZ" sz="2800" b="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větve P [W]</a:t>
                      </a:r>
                      <a:endParaRPr lang="cs-CZ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Proud fázový I</a:t>
                      </a:r>
                      <a:r>
                        <a:rPr lang="cs-CZ" sz="2800" b="0" baseline="-25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cs-CZ" sz="28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[A]</a:t>
                      </a:r>
                      <a:endParaRPr lang="cs-CZ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Proud síťový I</a:t>
                      </a:r>
                      <a:r>
                        <a:rPr lang="cs-CZ" sz="2800" b="0" baseline="-25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cs-CZ" sz="28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[A]</a:t>
                      </a:r>
                      <a:endParaRPr lang="cs-CZ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237" y="1262406"/>
            <a:ext cx="1418955" cy="118319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868" y="1262406"/>
            <a:ext cx="1212572" cy="11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2694" y="1375534"/>
                <a:ext cx="8941794" cy="4257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u="sng" dirty="0" smtClean="0"/>
                  <a:t>Odpor jedné větve</a:t>
                </a:r>
              </a:p>
              <a:p>
                <a:endParaRPr lang="cs-CZ" sz="1600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cs-CZ" sz="3200" b="1" dirty="0" smtClean="0"/>
              </a:p>
              <a:p>
                <a:endParaRPr lang="cs-CZ" sz="1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sz="32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cs-CZ" sz="3200" b="1" dirty="0" smtClean="0"/>
              </a:p>
              <a:p>
                <a:endParaRPr lang="cs-CZ" sz="1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𝟒𝟎𝟎</m:t>
                              </m:r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sz="3200" b="1" i="1" smtClean="0">
                              <a:latin typeface="Cambria Math" panose="02040503050406030204" pitchFamily="18" charset="0"/>
                            </a:rPr>
                            <m:t>𝟐𝟓𝟎𝟎</m:t>
                          </m:r>
                          <m:r>
                            <a:rPr lang="cs-CZ" sz="32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den>
                      </m:f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1" i="1" smtClean="0">
                              <a:latin typeface="Cambria Math" panose="02040503050406030204" pitchFamily="18" charset="0"/>
                            </a:rPr>
                            <m:t>𝟏𝟔𝟎𝟎𝟎𝟎</m:t>
                          </m:r>
                        </m:num>
                        <m:den>
                          <m:r>
                            <a:rPr lang="cs-CZ" sz="3200" b="1" i="1" smtClean="0">
                              <a:latin typeface="Cambria Math" panose="02040503050406030204" pitchFamily="18" charset="0"/>
                            </a:rPr>
                            <m:t>𝟐𝟓𝟎𝟎</m:t>
                          </m:r>
                        </m:den>
                      </m:f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l-GR" sz="3200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3200" b="1" dirty="0" smtClean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4" y="1375534"/>
                <a:ext cx="8941794" cy="4257640"/>
              </a:xfrm>
              <a:prstGeom prst="rect">
                <a:avLst/>
              </a:prstGeom>
              <a:blipFill rotWithShape="0">
                <a:blip r:embed="rId3"/>
                <a:stretch>
                  <a:fillRect l="-1431" t="-1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4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Osnova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Trojfázová soustava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Vznik trojfázového napětí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Točivé magnetické pole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Trojfázové elektrické stroje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/>
              <a:t>generátory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/>
              <a:t>motory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/>
              <a:t>transformátory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Možnosti zapojení zátěže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Práce a výkon trojfázové soustavy</a:t>
            </a:r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017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720" y="1375534"/>
            <a:ext cx="3367902" cy="2808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2694" y="1375534"/>
                <a:ext cx="5508060" cy="560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u="sng" dirty="0" smtClean="0"/>
                  <a:t>Zapojení do trojúhelníku</a:t>
                </a:r>
              </a:p>
              <a:p>
                <a:endParaRPr lang="cs-CZ" sz="1200" b="1" u="sng" dirty="0" smtClean="0"/>
              </a:p>
              <a:p>
                <a:r>
                  <a:rPr lang="cs-CZ" sz="2800" b="1" dirty="0" smtClean="0"/>
                  <a:t>Výkon jedné větve: Jmenovitý, tj. 2500 W, protože každá </a:t>
                </a:r>
              </a:p>
              <a:p>
                <a:r>
                  <a:rPr lang="cs-CZ" sz="2800" b="1" dirty="0" smtClean="0"/>
                  <a:t>větev dostává </a:t>
                </a:r>
              </a:p>
              <a:p>
                <a:r>
                  <a:rPr lang="cs-CZ" sz="2800" b="1" dirty="0" smtClean="0"/>
                  <a:t>jmenovité napětí U</a:t>
                </a:r>
                <a:r>
                  <a:rPr lang="cs-CZ" sz="2800" b="1" baseline="-25000" dirty="0" smtClean="0"/>
                  <a:t>S</a:t>
                </a:r>
                <a:r>
                  <a:rPr lang="cs-CZ" sz="2800" b="1" dirty="0" smtClean="0"/>
                  <a:t> = 400 V.</a:t>
                </a:r>
              </a:p>
              <a:p>
                <a:endParaRPr lang="cs-CZ" sz="1200" b="1" dirty="0" smtClean="0"/>
              </a:p>
              <a:p>
                <a:r>
                  <a:rPr lang="cs-CZ" sz="2800" b="1" dirty="0" smtClean="0"/>
                  <a:t>Proud fázový I</a:t>
                </a:r>
                <a:r>
                  <a:rPr lang="cs-CZ" sz="2800" b="1" baseline="-25000" dirty="0" smtClean="0"/>
                  <a:t>F</a:t>
                </a:r>
                <a:r>
                  <a:rPr lang="cs-CZ" sz="2800" b="1" dirty="0" smtClean="0"/>
                  <a:t> </a:t>
                </a:r>
                <a:r>
                  <a:rPr lang="cs-CZ" sz="2800" dirty="0" smtClean="0"/>
                  <a:t>(tj. skrz každou větev)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den>
                      </m:f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𝟐𝟓𝟎𝟎</m:t>
                          </m:r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𝟒𝟎𝟎</m:t>
                          </m:r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2800" b="1" dirty="0" smtClean="0"/>
              </a:p>
              <a:p>
                <a:endParaRPr lang="cs-CZ" sz="2800" b="1" dirty="0" smtClean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4" y="1375534"/>
                <a:ext cx="5508060" cy="5606150"/>
              </a:xfrm>
              <a:prstGeom prst="rect">
                <a:avLst/>
              </a:prstGeom>
              <a:blipFill rotWithShape="1">
                <a:blip r:embed="rId4"/>
                <a:stretch>
                  <a:fillRect l="-2326" t="-1088" r="-15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6637583" y="198884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12</a:t>
            </a:r>
            <a:endParaRPr lang="cs-CZ" sz="3200" baseline="-25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654950" y="318692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23</a:t>
            </a:r>
            <a:endParaRPr lang="cs-CZ" sz="3200" baseline="-25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084168" y="25655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13</a:t>
            </a:r>
            <a:endParaRPr lang="cs-CZ" sz="3200" baseline="-25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325774" y="20255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325774" y="316927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20072" y="2556193"/>
            <a:ext cx="70755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</a:p>
          <a:p>
            <a:r>
              <a:rPr lang="cs-CZ" sz="3200" dirty="0" smtClean="0"/>
              <a:t> I</a:t>
            </a:r>
            <a:r>
              <a:rPr lang="cs-CZ" sz="3200" baseline="-25000" dirty="0" smtClean="0"/>
              <a:t>F</a:t>
            </a:r>
            <a:endParaRPr lang="cs-CZ" sz="3200" baseline="-25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758751" y="1784883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785486" y="2882548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810305" y="4005064"/>
            <a:ext cx="5128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771238" y="4864993"/>
                <a:ext cx="4372762" cy="1367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/>
                  <a:t>nebo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𝟒𝟎𝟎</m:t>
                          </m:r>
                        </m:num>
                        <m:den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2800" b="1" dirty="0" smtClean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38" y="4864993"/>
                <a:ext cx="4372762" cy="1367041"/>
              </a:xfrm>
              <a:prstGeom prst="rect">
                <a:avLst/>
              </a:prstGeom>
              <a:blipFill rotWithShape="0">
                <a:blip r:embed="rId5"/>
                <a:stretch>
                  <a:fillRect l="-2929" t="-44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8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720" y="1375534"/>
            <a:ext cx="3367902" cy="2808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2693" y="1375534"/>
                <a:ext cx="5723027" cy="340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u="sng" dirty="0" smtClean="0"/>
                  <a:t>Zapojení do trojúhelníku</a:t>
                </a:r>
              </a:p>
              <a:p>
                <a:endParaRPr lang="cs-CZ" sz="2800" b="1" u="sng" dirty="0" smtClean="0"/>
              </a:p>
              <a:p>
                <a:r>
                  <a:rPr lang="cs-CZ" sz="2800" b="1" dirty="0" smtClean="0"/>
                  <a:t>Proud síťový I</a:t>
                </a:r>
                <a:r>
                  <a:rPr lang="cs-CZ" sz="2800" b="1" baseline="-25000" dirty="0" smtClean="0"/>
                  <a:t>S</a:t>
                </a:r>
                <a:r>
                  <a:rPr lang="cs-CZ" sz="2800" b="1" dirty="0" smtClean="0"/>
                  <a:t>, tj. skrz síťové vodiče L</a:t>
                </a:r>
                <a:r>
                  <a:rPr lang="cs-CZ" sz="2800" b="1" baseline="-25000" dirty="0" smtClean="0"/>
                  <a:t>1</a:t>
                </a:r>
                <a:r>
                  <a:rPr lang="cs-CZ" sz="2800" b="1" dirty="0" smtClean="0"/>
                  <a:t>, L</a:t>
                </a:r>
                <a:r>
                  <a:rPr lang="cs-CZ" sz="2800" b="1" baseline="-25000" dirty="0" smtClean="0"/>
                  <a:t>2</a:t>
                </a:r>
                <a:r>
                  <a:rPr lang="cs-CZ" sz="2800" b="1" dirty="0" smtClean="0"/>
                  <a:t>, L</a:t>
                </a:r>
                <a:r>
                  <a:rPr lang="cs-CZ" sz="2800" b="1" baseline="-25000" dirty="0" smtClean="0"/>
                  <a:t>3</a:t>
                </a:r>
                <a:r>
                  <a:rPr lang="cs-CZ" sz="2800" b="1" dirty="0" smtClean="0"/>
                  <a:t>:</a:t>
                </a:r>
              </a:p>
              <a:p>
                <a:endParaRPr lang="cs-CZ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cs-CZ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𝟕𝟑</m:t>
                      </m:r>
                    </m:oMath>
                  </m:oMathPara>
                </a14:m>
                <a:endParaRPr lang="cs-CZ" sz="2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2800" b="1" dirty="0" smtClean="0"/>
              </a:p>
              <a:p>
                <a:endParaRPr lang="cs-CZ" sz="1600" b="1" dirty="0" smtClean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3" y="1375534"/>
                <a:ext cx="5723027" cy="3405484"/>
              </a:xfrm>
              <a:prstGeom prst="rect">
                <a:avLst/>
              </a:prstGeom>
              <a:blipFill rotWithShape="0">
                <a:blip r:embed="rId4"/>
                <a:stretch>
                  <a:fillRect l="-2236" t="-19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6637583" y="198884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12</a:t>
            </a:r>
            <a:endParaRPr lang="cs-CZ" sz="3200" baseline="-25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654950" y="318692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23</a:t>
            </a:r>
            <a:endParaRPr lang="cs-CZ" sz="3200" baseline="-25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084168" y="25655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13</a:t>
            </a:r>
            <a:endParaRPr lang="cs-CZ" sz="3200" baseline="-25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758751" y="1784883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785486" y="2882548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10305" y="4005064"/>
            <a:ext cx="5128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2692" y="4708301"/>
            <a:ext cx="9020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Síťový proud je větší, protože každý </a:t>
            </a:r>
            <a:r>
              <a:rPr lang="cs-CZ" sz="2800" b="1" dirty="0"/>
              <a:t>fázový vodič musí napájet dvě </a:t>
            </a:r>
            <a:r>
              <a:rPr lang="cs-CZ" sz="2800" b="1" dirty="0" smtClean="0"/>
              <a:t>větve. </a:t>
            </a:r>
          </a:p>
          <a:p>
            <a:r>
              <a:rPr lang="cs-CZ" sz="2800" b="1" dirty="0" smtClean="0"/>
              <a:t>Např</a:t>
            </a:r>
            <a:r>
              <a:rPr lang="cs-CZ" sz="2800" b="1" dirty="0"/>
              <a:t>. fáze L</a:t>
            </a:r>
            <a:r>
              <a:rPr lang="cs-CZ" sz="2800" b="1" baseline="-25000" dirty="0"/>
              <a:t>1</a:t>
            </a:r>
            <a:r>
              <a:rPr lang="cs-CZ" sz="2800" b="1" dirty="0"/>
              <a:t> napájí </a:t>
            </a:r>
            <a:r>
              <a:rPr lang="cs-CZ" sz="2800" b="1" dirty="0" smtClean="0"/>
              <a:t>větve R</a:t>
            </a:r>
            <a:r>
              <a:rPr lang="cs-CZ" sz="2800" b="1" baseline="-25000" dirty="0" smtClean="0"/>
              <a:t>12</a:t>
            </a:r>
            <a:r>
              <a:rPr lang="cs-CZ" sz="2800" b="1" dirty="0" smtClean="0"/>
              <a:t> </a:t>
            </a:r>
            <a:r>
              <a:rPr lang="cs-CZ" sz="2800" b="1" dirty="0"/>
              <a:t>a R</a:t>
            </a:r>
            <a:r>
              <a:rPr lang="cs-CZ" sz="2800" b="1" baseline="-25000" dirty="0"/>
              <a:t>13</a:t>
            </a:r>
            <a:r>
              <a:rPr lang="cs-CZ" sz="2800" b="1" dirty="0" smtClean="0"/>
              <a:t>.</a:t>
            </a:r>
          </a:p>
          <a:p>
            <a:r>
              <a:rPr lang="cs-CZ" sz="2800" b="1" dirty="0" smtClean="0"/>
              <a:t>Proto to také nazýváme proud sdružený.</a:t>
            </a:r>
            <a:endParaRPr lang="cs-CZ" sz="28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220072" y="2556193"/>
            <a:ext cx="70755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</a:p>
          <a:p>
            <a:r>
              <a:rPr lang="cs-CZ" sz="3200" dirty="0" smtClean="0"/>
              <a:t> I</a:t>
            </a:r>
            <a:r>
              <a:rPr lang="cs-CZ" sz="3200" baseline="-25000" dirty="0" smtClean="0"/>
              <a:t>F</a:t>
            </a:r>
            <a:endParaRPr lang="cs-CZ" sz="3200" baseline="-25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325774" y="20255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325774" y="316927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0011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5508104" y="2124145"/>
            <a:ext cx="36004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2693" y="1375534"/>
            <a:ext cx="57230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Zapojení do hvězdy</a:t>
            </a:r>
          </a:p>
          <a:p>
            <a:endParaRPr lang="cs-CZ" sz="2400" b="1" u="sng" dirty="0" smtClean="0"/>
          </a:p>
          <a:p>
            <a:r>
              <a:rPr lang="cs-CZ" sz="2800" b="1" dirty="0" smtClean="0"/>
              <a:t>Výkon </a:t>
            </a:r>
            <a:r>
              <a:rPr lang="cs-CZ" sz="2800" b="1" dirty="0"/>
              <a:t>jedné </a:t>
            </a:r>
            <a:r>
              <a:rPr lang="cs-CZ" sz="2800" b="1" dirty="0" smtClean="0"/>
              <a:t>větve: Menší než jmenovitý, protože jednotlivé větve nedostávají </a:t>
            </a:r>
          </a:p>
          <a:p>
            <a:r>
              <a:rPr lang="cs-CZ" sz="2800" b="1" dirty="0" smtClean="0"/>
              <a:t>svoje jmenovité napětí 400V (sdružené), </a:t>
            </a:r>
          </a:p>
          <a:p>
            <a:r>
              <a:rPr lang="cs-CZ" sz="2800" b="1" dirty="0" smtClean="0"/>
              <a:t>ale jen 230V (fázové).</a:t>
            </a:r>
          </a:p>
          <a:p>
            <a:endParaRPr lang="cs-CZ" sz="2800" b="1" dirty="0" smtClean="0"/>
          </a:p>
          <a:p>
            <a:endParaRPr lang="cs-CZ" sz="2800" b="1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193" y="1375658"/>
            <a:ext cx="3371429" cy="3295238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516216" y="19168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1</a:t>
            </a:r>
            <a:endParaRPr lang="cs-CZ" sz="3200" baseline="-25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16216" y="318692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3</a:t>
            </a:r>
            <a:endParaRPr lang="cs-CZ" sz="3200" baseline="-25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36296" y="22768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758751" y="1784883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785486" y="2882548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18740" y="3708321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884368" y="4500409"/>
            <a:ext cx="5128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0</a:t>
            </a:r>
            <a:endParaRPr lang="cs-CZ" sz="3200" baseline="-25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508104" y="2124145"/>
            <a:ext cx="10081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F</a:t>
            </a:r>
            <a:r>
              <a:rPr lang="cs-CZ" sz="3200" dirty="0" smtClean="0"/>
              <a:t>,I</a:t>
            </a:r>
            <a:r>
              <a:rPr lang="cs-CZ" sz="3200" baseline="-25000" dirty="0" smtClean="0"/>
              <a:t>F</a:t>
            </a:r>
            <a:endParaRPr lang="cs-CZ" sz="3200" baseline="-25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325774" y="20255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325774" y="30689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2959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5508104" y="2124145"/>
            <a:ext cx="36004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2693" y="1375534"/>
                <a:ext cx="5983087" cy="4014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u="sng" dirty="0" smtClean="0"/>
                  <a:t>Zapojení do hvězdy</a:t>
                </a:r>
              </a:p>
              <a:p>
                <a:endParaRPr lang="cs-CZ" sz="2400" b="1" u="sng" dirty="0" smtClean="0"/>
              </a:p>
              <a:p>
                <a:r>
                  <a:rPr lang="cs-CZ" sz="2800" b="1" dirty="0" smtClean="0"/>
                  <a:t>Výkon </a:t>
                </a:r>
                <a:r>
                  <a:rPr lang="cs-CZ" sz="2800" b="1" dirty="0"/>
                  <a:t>jedné větve je</a:t>
                </a:r>
                <a:endParaRPr lang="cs-CZ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  <m:sup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cs-CZ" sz="2800" b="1" dirty="0" smtClean="0"/>
              </a:p>
              <a:p>
                <a:endParaRPr lang="cs-CZ" sz="2800" b="1" dirty="0" smtClean="0"/>
              </a:p>
              <a:p>
                <a:r>
                  <a:rPr lang="cs-CZ" sz="2800" b="1" dirty="0" smtClean="0"/>
                  <a:t>kde R = R</a:t>
                </a:r>
                <a:r>
                  <a:rPr lang="cs-CZ" sz="2800" b="1" baseline="-25000" dirty="0" smtClean="0"/>
                  <a:t>1</a:t>
                </a:r>
                <a:r>
                  <a:rPr lang="cs-CZ" sz="2800" b="1" dirty="0" smtClean="0"/>
                  <a:t>, R</a:t>
                </a:r>
                <a:r>
                  <a:rPr lang="cs-CZ" sz="2800" b="1" baseline="-25000" dirty="0" smtClean="0"/>
                  <a:t>2</a:t>
                </a:r>
                <a:r>
                  <a:rPr lang="cs-CZ" sz="2800" b="1" dirty="0" smtClean="0"/>
                  <a:t>, R</a:t>
                </a:r>
                <a:r>
                  <a:rPr lang="cs-CZ" sz="2800" b="1" baseline="-25000" dirty="0" smtClean="0"/>
                  <a:t>3</a:t>
                </a:r>
                <a:r>
                  <a:rPr lang="cs-CZ" sz="2800" b="1" dirty="0" smtClean="0"/>
                  <a:t>, </a:t>
                </a:r>
              </a:p>
              <a:p>
                <a:r>
                  <a:rPr lang="cs-CZ" sz="2800" b="1" dirty="0" smtClean="0"/>
                  <a:t>protože všechny větve jsou stejné.</a:t>
                </a:r>
                <a:endParaRPr lang="cs-CZ" sz="2800" b="1" baseline="-25000" dirty="0" smtClean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3" y="1375534"/>
                <a:ext cx="5983087" cy="4014048"/>
              </a:xfrm>
              <a:prstGeom prst="rect">
                <a:avLst/>
              </a:prstGeom>
              <a:blipFill rotWithShape="0">
                <a:blip r:embed="rId3"/>
                <a:stretch>
                  <a:fillRect l="-2141" t="-1672" b="-12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193" y="1375658"/>
            <a:ext cx="3371429" cy="3295238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516216" y="19168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1</a:t>
            </a:r>
            <a:endParaRPr lang="cs-CZ" sz="3200" baseline="-25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16216" y="318692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3</a:t>
            </a:r>
            <a:endParaRPr lang="cs-CZ" sz="3200" baseline="-25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36296" y="22768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758751" y="1784883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785486" y="2882548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18740" y="3708321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884368" y="4500409"/>
            <a:ext cx="5128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0</a:t>
            </a:r>
            <a:endParaRPr lang="cs-CZ" sz="3200" baseline="-25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508104" y="2124145"/>
            <a:ext cx="10081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F</a:t>
            </a:r>
            <a:r>
              <a:rPr lang="cs-CZ" sz="3200" dirty="0" smtClean="0"/>
              <a:t>,I</a:t>
            </a:r>
            <a:r>
              <a:rPr lang="cs-CZ" sz="3200" baseline="-25000" dirty="0" smtClean="0"/>
              <a:t>F</a:t>
            </a:r>
            <a:endParaRPr lang="cs-CZ" sz="3200" baseline="-25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325774" y="20255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325774" y="30689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4450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5508104" y="2124145"/>
            <a:ext cx="36004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2693" y="1375534"/>
                <a:ext cx="5773443" cy="6325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u="sng" dirty="0" smtClean="0"/>
                  <a:t>Zapojení do hvězdy</a:t>
                </a:r>
              </a:p>
              <a:p>
                <a:endParaRPr lang="cs-CZ" sz="2000" b="1" u="sng" dirty="0" smtClean="0"/>
              </a:p>
              <a:p>
                <a:r>
                  <a:rPr lang="cs-CZ" sz="2800" b="1" dirty="0"/>
                  <a:t>Výkon jedné větve je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  <m:sup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cs-CZ" sz="2800" b="1" dirty="0" smtClean="0"/>
              </a:p>
              <a:p>
                <a:endParaRPr lang="cs-CZ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𝟐𝟑𝟎</m:t>
                              </m:r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l-GR" sz="2800" b="1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𝟓𝟐𝟗𝟎𝟎</m:t>
                          </m:r>
                        </m:num>
                        <m:den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</m:oMath>
                  </m:oMathPara>
                </a14:m>
                <a:endParaRPr lang="cs-CZ" sz="2800" b="1" dirty="0" smtClean="0"/>
              </a:p>
              <a:p>
                <a:endParaRPr lang="cs-CZ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𝟖𝟐𝟔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cs-CZ" sz="2800" b="1" dirty="0" smtClean="0"/>
              </a:p>
              <a:p>
                <a:endParaRPr lang="cs-CZ" sz="2800" b="1" dirty="0"/>
              </a:p>
              <a:p>
                <a:endParaRPr lang="cs-CZ" sz="2800" b="1" dirty="0"/>
              </a:p>
              <a:p>
                <a:endParaRPr lang="cs-CZ" sz="2800" b="1" dirty="0"/>
              </a:p>
              <a:p>
                <a:endParaRPr lang="cs-CZ" sz="2800" b="1" dirty="0"/>
              </a:p>
              <a:p>
                <a:endParaRPr lang="cs-CZ" sz="2800" b="1" baseline="-25000" dirty="0" smtClean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3" y="1375534"/>
                <a:ext cx="5773443" cy="6325001"/>
              </a:xfrm>
              <a:prstGeom prst="rect">
                <a:avLst/>
              </a:prstGeom>
              <a:blipFill rotWithShape="0">
                <a:blip r:embed="rId3"/>
                <a:stretch>
                  <a:fillRect l="-2218" t="-10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193" y="1375658"/>
            <a:ext cx="3371429" cy="3295238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516216" y="19168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1</a:t>
            </a:r>
            <a:endParaRPr lang="cs-CZ" sz="3200" baseline="-25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16216" y="318692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3</a:t>
            </a:r>
            <a:endParaRPr lang="cs-CZ" sz="3200" baseline="-25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36296" y="22768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758751" y="1784883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785486" y="2882548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18740" y="3708321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884368" y="4500409"/>
            <a:ext cx="5128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0</a:t>
            </a:r>
            <a:endParaRPr lang="cs-CZ" sz="3200" baseline="-25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508104" y="2124145"/>
            <a:ext cx="10081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F</a:t>
            </a:r>
            <a:r>
              <a:rPr lang="cs-CZ" sz="3200" dirty="0" smtClean="0"/>
              <a:t>,I</a:t>
            </a:r>
            <a:r>
              <a:rPr lang="cs-CZ" sz="3200" baseline="-25000" dirty="0" smtClean="0"/>
              <a:t>F</a:t>
            </a:r>
            <a:endParaRPr lang="cs-CZ" sz="3200" baseline="-25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325774" y="20255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325774" y="30689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0481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5508104" y="2124145"/>
            <a:ext cx="36004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2693" y="1375534"/>
                <a:ext cx="5773443" cy="7040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u="sng" dirty="0" smtClean="0"/>
                  <a:t>Zapojení do hvězdy</a:t>
                </a:r>
              </a:p>
              <a:p>
                <a:endParaRPr lang="cs-CZ" sz="2000" b="1" u="sng" dirty="0" smtClean="0"/>
              </a:p>
              <a:p>
                <a:r>
                  <a:rPr lang="cs-CZ" sz="2800" b="1" dirty="0"/>
                  <a:t>Proud fázový </a:t>
                </a:r>
                <a:r>
                  <a:rPr lang="cs-CZ" sz="2800" b="1" dirty="0" smtClean="0"/>
                  <a:t>I</a:t>
                </a:r>
                <a:r>
                  <a:rPr lang="cs-CZ" sz="2800" b="1" baseline="-25000" dirty="0" smtClean="0"/>
                  <a:t>F</a:t>
                </a:r>
                <a:endParaRPr lang="cs-CZ" sz="2800" b="1" dirty="0" smtClean="0"/>
              </a:p>
              <a:p>
                <a:r>
                  <a:rPr lang="cs-CZ" sz="2800" dirty="0" smtClean="0"/>
                  <a:t>(</a:t>
                </a:r>
                <a:r>
                  <a:rPr lang="cs-CZ" sz="2800" dirty="0"/>
                  <a:t>tj. skrz každou větev</a:t>
                </a:r>
                <a:r>
                  <a:rPr lang="cs-CZ" sz="2800" dirty="0" smtClean="0"/>
                  <a:t>) </a:t>
                </a:r>
              </a:p>
              <a:p>
                <a:r>
                  <a:rPr lang="cs-CZ" sz="2800" b="1" dirty="0" smtClean="0"/>
                  <a:t>rovná </a:t>
                </a:r>
                <a:r>
                  <a:rPr lang="cs-CZ" sz="2800" b="1" dirty="0"/>
                  <a:t>se proudu </a:t>
                </a:r>
                <a:r>
                  <a:rPr lang="cs-CZ" sz="2800" b="1" dirty="0" smtClean="0"/>
                  <a:t>síťovému I</a:t>
                </a:r>
                <a:r>
                  <a:rPr lang="cs-CZ" sz="2800" b="1" baseline="-25000" dirty="0" smtClean="0"/>
                  <a:t>S</a:t>
                </a:r>
                <a:r>
                  <a:rPr lang="cs-CZ" sz="2800" b="1" dirty="0" smtClean="0"/>
                  <a:t> </a:t>
                </a:r>
              </a:p>
              <a:p>
                <a:r>
                  <a:rPr lang="cs-CZ" sz="2800" dirty="0" smtClean="0"/>
                  <a:t>(tj</a:t>
                </a:r>
                <a:r>
                  <a:rPr lang="cs-CZ" sz="2800" dirty="0"/>
                  <a:t>. skrz síťové vodiče L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, L</a:t>
                </a:r>
                <a:r>
                  <a:rPr lang="cs-CZ" sz="2800" baseline="-25000" dirty="0"/>
                  <a:t>2</a:t>
                </a:r>
                <a:r>
                  <a:rPr lang="cs-CZ" sz="2800" dirty="0"/>
                  <a:t>, </a:t>
                </a:r>
                <a:r>
                  <a:rPr lang="cs-CZ" sz="2800" dirty="0" smtClean="0"/>
                  <a:t>L</a:t>
                </a:r>
                <a:r>
                  <a:rPr lang="cs-CZ" sz="2800" baseline="-25000" dirty="0" smtClean="0"/>
                  <a:t>3</a:t>
                </a:r>
                <a:r>
                  <a:rPr lang="cs-CZ" sz="2800" dirty="0" smtClean="0"/>
                  <a:t>) </a:t>
                </a:r>
              </a:p>
              <a:p>
                <a:endParaRPr lang="cs-CZ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cs-CZ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num>
                        <m:den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cs-CZ" sz="2800" b="1" dirty="0" smtClean="0"/>
              </a:p>
              <a:p>
                <a:endParaRPr lang="cs-CZ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cs-CZ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cs-CZ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𝟐𝟑𝟎</m:t>
                          </m:r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l-GR" sz="2800" b="1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cs-CZ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2800" b="1" dirty="0"/>
              </a:p>
              <a:p>
                <a:endParaRPr lang="cs-CZ" sz="2800" b="1" dirty="0"/>
              </a:p>
              <a:p>
                <a:endParaRPr lang="cs-CZ" sz="2800" b="1" dirty="0"/>
              </a:p>
              <a:p>
                <a:endParaRPr lang="cs-CZ" sz="2800" b="1" dirty="0"/>
              </a:p>
              <a:p>
                <a:endParaRPr lang="cs-CZ" sz="2800" b="1" dirty="0"/>
              </a:p>
              <a:p>
                <a:endParaRPr lang="cs-CZ" sz="2800" b="1" baseline="-25000" dirty="0" smtClean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3" y="1375534"/>
                <a:ext cx="5773443" cy="7040389"/>
              </a:xfrm>
              <a:prstGeom prst="rect">
                <a:avLst/>
              </a:prstGeom>
              <a:blipFill rotWithShape="1">
                <a:blip r:embed="rId3"/>
                <a:stretch>
                  <a:fillRect l="-2218" t="-8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193" y="1375658"/>
            <a:ext cx="3371429" cy="3295238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516216" y="19168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1</a:t>
            </a:r>
            <a:endParaRPr lang="cs-CZ" sz="3200" baseline="-25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16216" y="318692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 smtClean="0"/>
              <a:t>3</a:t>
            </a:r>
            <a:endParaRPr lang="cs-CZ" sz="3200" baseline="-25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36296" y="22768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</a:t>
            </a:r>
            <a:r>
              <a:rPr lang="cs-CZ" sz="3200" baseline="-25000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758751" y="1784883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785486" y="2882548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18740" y="3708321"/>
            <a:ext cx="51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884368" y="4500409"/>
            <a:ext cx="5128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</a:t>
            </a:r>
            <a:r>
              <a:rPr lang="cs-CZ" sz="3200" baseline="-25000" dirty="0" smtClean="0"/>
              <a:t>0</a:t>
            </a:r>
            <a:endParaRPr lang="cs-CZ" sz="3200" baseline="-25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508104" y="2124145"/>
            <a:ext cx="10081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F</a:t>
            </a:r>
            <a:r>
              <a:rPr lang="cs-CZ" sz="3200" dirty="0" smtClean="0"/>
              <a:t>,I</a:t>
            </a:r>
            <a:r>
              <a:rPr lang="cs-CZ" sz="3200" baseline="-25000" dirty="0" smtClean="0"/>
              <a:t>F</a:t>
            </a:r>
            <a:endParaRPr lang="cs-CZ" sz="3200" baseline="-25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325774" y="20255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325774" y="30689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</a:t>
            </a:r>
            <a:r>
              <a:rPr lang="cs-CZ" sz="3200" baseline="-25000" dirty="0" smtClean="0"/>
              <a:t>S</a:t>
            </a:r>
            <a:endParaRPr lang="cs-CZ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9384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22693" y="1375534"/>
            <a:ext cx="5773443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Shrnutí</a:t>
            </a:r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baseline="-25000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p:grpSp>
        <p:nvGrpSpPr>
          <p:cNvPr id="32" name="Skupina 31"/>
          <p:cNvGrpSpPr/>
          <p:nvPr/>
        </p:nvGrpSpPr>
        <p:grpSpPr>
          <a:xfrm>
            <a:off x="5292080" y="2095738"/>
            <a:ext cx="3609758" cy="3709526"/>
            <a:chOff x="5292080" y="2095738"/>
            <a:chExt cx="3609758" cy="3709526"/>
          </a:xfrm>
        </p:grpSpPr>
        <p:sp>
          <p:nvSpPr>
            <p:cNvPr id="19" name="Obdélník 18"/>
            <p:cNvSpPr/>
            <p:nvPr/>
          </p:nvSpPr>
          <p:spPr>
            <a:xfrm>
              <a:off x="5292080" y="2844225"/>
              <a:ext cx="36004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6169" y="2095738"/>
              <a:ext cx="3371429" cy="329523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6300192" y="2636912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R</a:t>
              </a:r>
              <a:r>
                <a:rPr lang="cs-CZ" sz="3200" baseline="-25000" dirty="0" smtClean="0"/>
                <a:t>1</a:t>
              </a:r>
              <a:endParaRPr lang="cs-CZ" sz="3200" baseline="-250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00192" y="3907001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R</a:t>
              </a:r>
              <a:r>
                <a:rPr lang="cs-CZ" sz="3200" baseline="-25000" dirty="0" smtClean="0"/>
                <a:t>3</a:t>
              </a:r>
              <a:endParaRPr lang="cs-CZ" sz="3200" baseline="-250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7020272" y="2996952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R</a:t>
              </a:r>
              <a:r>
                <a:rPr lang="cs-CZ" sz="3200" baseline="-25000" dirty="0"/>
                <a:t>2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542727" y="2504963"/>
              <a:ext cx="512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I</a:t>
              </a:r>
              <a:r>
                <a:rPr lang="cs-CZ" sz="3200" baseline="-25000" dirty="0" smtClean="0"/>
                <a:t>S</a:t>
              </a:r>
              <a:endParaRPr lang="cs-CZ" sz="3200" baseline="-250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569462" y="3602628"/>
              <a:ext cx="512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I</a:t>
              </a:r>
              <a:r>
                <a:rPr lang="cs-CZ" sz="3200" baseline="-25000" dirty="0" smtClean="0"/>
                <a:t>S</a:t>
              </a:r>
              <a:endParaRPr lang="cs-CZ" sz="3200" baseline="-25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602716" y="4428401"/>
              <a:ext cx="512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I</a:t>
              </a:r>
              <a:r>
                <a:rPr lang="cs-CZ" sz="3200" baseline="-25000" dirty="0" smtClean="0"/>
                <a:t>S</a:t>
              </a:r>
              <a:endParaRPr lang="cs-CZ" sz="3200" baseline="-250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668344" y="5220489"/>
              <a:ext cx="51289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I</a:t>
              </a:r>
              <a:r>
                <a:rPr lang="cs-CZ" sz="3200" baseline="-25000" dirty="0" smtClean="0"/>
                <a:t>0</a:t>
              </a:r>
              <a:endParaRPr lang="cs-CZ" sz="3200" baseline="-250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292080" y="2844225"/>
              <a:ext cx="10081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U</a:t>
              </a:r>
              <a:r>
                <a:rPr lang="cs-CZ" sz="3200" baseline="-25000" dirty="0" smtClean="0"/>
                <a:t>F</a:t>
              </a:r>
              <a:r>
                <a:rPr lang="cs-CZ" sz="3200" dirty="0" smtClean="0"/>
                <a:t>,I</a:t>
              </a:r>
              <a:r>
                <a:rPr lang="cs-CZ" sz="3200" baseline="-25000" dirty="0" smtClean="0"/>
                <a:t>F</a:t>
              </a:r>
              <a:endParaRPr lang="cs-CZ" sz="3200" baseline="-25000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8109750" y="2745660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U</a:t>
              </a:r>
              <a:r>
                <a:rPr lang="cs-CZ" sz="3200" baseline="-25000" dirty="0" smtClean="0"/>
                <a:t>S</a:t>
              </a:r>
              <a:endParaRPr lang="cs-CZ" sz="3200" baseline="-25000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8109750" y="3789040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U</a:t>
              </a:r>
              <a:r>
                <a:rPr lang="cs-CZ" sz="3200" baseline="-25000" dirty="0" smtClean="0"/>
                <a:t>S</a:t>
              </a:r>
              <a:endParaRPr lang="cs-CZ" sz="3200" baseline="-25000" dirty="0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174912" y="2144682"/>
            <a:ext cx="3897790" cy="3214305"/>
            <a:chOff x="174912" y="2144682"/>
            <a:chExt cx="3897790" cy="3214305"/>
          </a:xfrm>
        </p:grpSpPr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560" y="2144682"/>
              <a:ext cx="3367902" cy="2808312"/>
            </a:xfrm>
            <a:prstGeom prst="rect">
              <a:avLst/>
            </a:prstGeom>
          </p:spPr>
        </p:pic>
        <p:sp>
          <p:nvSpPr>
            <p:cNvPr id="23" name="TextovéPole 22"/>
            <p:cNvSpPr txBox="1"/>
            <p:nvPr/>
          </p:nvSpPr>
          <p:spPr>
            <a:xfrm>
              <a:off x="1592423" y="2757988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R</a:t>
              </a:r>
              <a:r>
                <a:rPr lang="cs-CZ" sz="3200" baseline="-25000" dirty="0" smtClean="0"/>
                <a:t>12</a:t>
              </a:r>
              <a:endParaRPr lang="cs-CZ" sz="3200" baseline="-25000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1609790" y="3956069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R</a:t>
              </a:r>
              <a:r>
                <a:rPr lang="cs-CZ" sz="3200" baseline="-25000" dirty="0" smtClean="0"/>
                <a:t>23</a:t>
              </a:r>
              <a:endParaRPr lang="cs-CZ" sz="3200" baseline="-250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1039008" y="3334744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R</a:t>
              </a:r>
              <a:r>
                <a:rPr lang="cs-CZ" sz="3200" baseline="-25000" dirty="0" smtClean="0"/>
                <a:t>13</a:t>
              </a:r>
              <a:endParaRPr lang="cs-CZ" sz="3200" baseline="-25000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713591" y="2554031"/>
              <a:ext cx="512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I</a:t>
              </a:r>
              <a:r>
                <a:rPr lang="cs-CZ" sz="3200" baseline="-25000" dirty="0" smtClean="0"/>
                <a:t>S</a:t>
              </a:r>
              <a:endParaRPr lang="cs-CZ" sz="3200" baseline="-25000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740326" y="3651696"/>
              <a:ext cx="512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I</a:t>
              </a:r>
              <a:r>
                <a:rPr lang="cs-CZ" sz="3200" baseline="-25000" dirty="0" smtClean="0"/>
                <a:t>S</a:t>
              </a:r>
              <a:endParaRPr lang="cs-CZ" sz="3200" baseline="-25000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765145" y="4774212"/>
              <a:ext cx="51289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I</a:t>
              </a:r>
              <a:r>
                <a:rPr lang="cs-CZ" sz="3200" baseline="-25000" dirty="0" smtClean="0"/>
                <a:t>S</a:t>
              </a:r>
              <a:endParaRPr lang="cs-CZ" sz="3200" baseline="-25000" dirty="0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174912" y="3325341"/>
              <a:ext cx="707559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U</a:t>
              </a:r>
              <a:r>
                <a:rPr lang="cs-CZ" sz="3200" baseline="-25000" dirty="0" smtClean="0"/>
                <a:t>S</a:t>
              </a:r>
            </a:p>
            <a:p>
              <a:r>
                <a:rPr lang="cs-CZ" sz="3200" dirty="0" smtClean="0"/>
                <a:t> I</a:t>
              </a:r>
              <a:r>
                <a:rPr lang="cs-CZ" sz="3200" baseline="-25000" dirty="0" smtClean="0"/>
                <a:t>F</a:t>
              </a:r>
              <a:endParaRPr lang="cs-CZ" sz="3200" baseline="-25000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3280614" y="2794728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U</a:t>
              </a:r>
              <a:r>
                <a:rPr lang="cs-CZ" sz="3200" baseline="-25000" dirty="0" smtClean="0"/>
                <a:t>S</a:t>
              </a:r>
              <a:endParaRPr lang="cs-CZ" sz="3200" baseline="-25000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3280614" y="3938424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U</a:t>
              </a:r>
              <a:r>
                <a:rPr lang="cs-CZ" sz="3200" baseline="-25000" dirty="0" smtClean="0"/>
                <a:t>S</a:t>
              </a:r>
              <a:endParaRPr lang="cs-CZ" sz="3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13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22693" y="1375534"/>
            <a:ext cx="5773443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Shrnutí</a:t>
            </a:r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baseline="-25000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p:graphicFrame>
        <p:nvGraphicFramePr>
          <p:cNvPr id="32" name="Tabulk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20540"/>
              </p:ext>
            </p:extLst>
          </p:nvPr>
        </p:nvGraphicFramePr>
        <p:xfrm>
          <a:off x="251520" y="2512800"/>
          <a:ext cx="879164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Veličina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Trojúhelník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Hvězda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Napětí fázové</a:t>
                      </a:r>
                      <a:r>
                        <a:rPr lang="cs-CZ" sz="2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</a:t>
                      </a:r>
                      <a:r>
                        <a:rPr lang="cs-CZ" sz="28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cs-CZ" sz="2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[V]</a:t>
                      </a:r>
                      <a:endParaRPr lang="cs-CZ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Napětí</a:t>
                      </a:r>
                      <a:r>
                        <a:rPr lang="cs-CZ" sz="2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sdružené U</a:t>
                      </a:r>
                      <a:r>
                        <a:rPr lang="cs-CZ" sz="28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cs-CZ" sz="2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[V]</a:t>
                      </a:r>
                      <a:endParaRPr lang="cs-CZ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Napětí větve U</a:t>
                      </a:r>
                      <a:r>
                        <a:rPr lang="cs-CZ" sz="28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cs-CZ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[V]</a:t>
                      </a:r>
                      <a:endParaRPr lang="cs-CZ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Výkon</a:t>
                      </a:r>
                      <a:r>
                        <a:rPr lang="cs-CZ" sz="2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větve P [W]</a:t>
                      </a:r>
                      <a:endParaRPr lang="cs-CZ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Proud fázový I</a:t>
                      </a:r>
                      <a:r>
                        <a:rPr lang="cs-CZ" sz="28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cs-CZ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[A]</a:t>
                      </a:r>
                      <a:endParaRPr lang="cs-CZ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3,59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Proud síťový I</a:t>
                      </a:r>
                      <a:r>
                        <a:rPr lang="cs-CZ" sz="28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cs-CZ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[A]</a:t>
                      </a:r>
                      <a:endParaRPr lang="cs-CZ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10,81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3,59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237" y="1262406"/>
            <a:ext cx="1418955" cy="118319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868" y="1262406"/>
            <a:ext cx="1212572" cy="11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22693" y="1375534"/>
            <a:ext cx="5773443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Shrnutí</a:t>
            </a:r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baseline="-25000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Zapojení  spotřebičů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Topné těleso pro akumulační teplovodní vytápění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ulka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213968"/>
                  </p:ext>
                </p:extLst>
              </p:nvPr>
            </p:nvGraphicFramePr>
            <p:xfrm>
              <a:off x="251520" y="2512971"/>
              <a:ext cx="8791648" cy="38683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04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38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Veličina</a:t>
                          </a:r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Trojúhelník</a:t>
                          </a:r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Hvězda</a:t>
                          </a:r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Napětí větve U</a:t>
                          </a:r>
                          <a:r>
                            <a:rPr lang="cs-CZ" sz="3200" b="0" baseline="-25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[V]</a:t>
                          </a:r>
                          <a:endParaRPr lang="cs-CZ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sub>
                                </m:sSub>
                                <m:r>
                                  <a:rPr lang="cs-CZ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cs-CZ" sz="3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sub>
                                </m:sSub>
                                <m:r>
                                  <a:rPr lang="cs-CZ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cs-CZ" sz="3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Výkon</a:t>
                          </a:r>
                          <a:r>
                            <a:rPr lang="cs-CZ" sz="3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větve P [W]</a:t>
                          </a:r>
                          <a:endParaRPr lang="cs-CZ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𝑷</m:t>
                                </m:r>
                                <m:r>
                                  <a:rPr lang="cs-CZ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3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3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𝑼</m:t>
                                        </m:r>
                                      </m:e>
                                      <m:sub>
                                        <m:r>
                                          <a:rPr lang="cs-CZ" sz="32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𝑺</m:t>
                                        </m:r>
                                      </m:sub>
                                      <m:sup>
                                        <m:r>
                                          <a:rPr lang="cs-CZ" sz="3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𝑷</m:t>
                                </m:r>
                                <m:r>
                                  <a:rPr lang="cs-CZ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3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3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𝑼</m:t>
                                        </m:r>
                                      </m:e>
                                      <m:sub>
                                        <m:r>
                                          <a:rPr lang="cs-CZ" sz="32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𝑭</m:t>
                                        </m:r>
                                      </m:sub>
                                      <m:sup>
                                        <m:r>
                                          <a:rPr lang="cs-CZ" sz="3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Proud fázový I</a:t>
                          </a:r>
                          <a:r>
                            <a:rPr lang="cs-CZ" sz="3200" b="0" baseline="-25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[A]</a:t>
                          </a:r>
                          <a:endParaRPr lang="cs-CZ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𝑭</m:t>
                                    </m:r>
                                  </m:sub>
                                </m:sSub>
                                <m:r>
                                  <a:rPr lang="cs-CZ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3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3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𝑼</m:t>
                                        </m:r>
                                      </m:e>
                                      <m:sub>
                                        <m:r>
                                          <a:rPr lang="cs-CZ" sz="32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𝑺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𝑭</m:t>
                                    </m:r>
                                  </m:sub>
                                </m:sSub>
                                <m:r>
                                  <a:rPr lang="cs-CZ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3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3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𝑼</m:t>
                                        </m:r>
                                      </m:e>
                                      <m:sub>
                                        <m:r>
                                          <a:rPr lang="cs-CZ" sz="32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𝑭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Proud síťový I</a:t>
                          </a:r>
                          <a:r>
                            <a:rPr lang="cs-CZ" sz="3200" b="0" baseline="-25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[A]</a:t>
                          </a:r>
                          <a:endParaRPr lang="cs-CZ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𝑺</m:t>
                                    </m:r>
                                  </m:sub>
                                </m:sSub>
                                <m:r>
                                  <a:rPr lang="cs-CZ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𝑭</m:t>
                                    </m:r>
                                  </m:sub>
                                </m:sSub>
                                <m:r>
                                  <a:rPr lang="cs-CZ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∗</m:t>
                                </m:r>
                                <m:r>
                                  <a:rPr lang="cs-CZ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√</m:t>
                                </m:r>
                                <m:r>
                                  <a:rPr lang="cs-CZ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𝑺</m:t>
                                    </m:r>
                                  </m:sub>
                                </m:sSub>
                                <m:r>
                                  <a:rPr lang="cs-CZ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cs-CZ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ulka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213968"/>
                  </p:ext>
                </p:extLst>
              </p:nvPr>
            </p:nvGraphicFramePr>
            <p:xfrm>
              <a:off x="251520" y="2512971"/>
              <a:ext cx="8791648" cy="38683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04456"/>
                    <a:gridCol w="2448272"/>
                    <a:gridCol w="2238920"/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cs-CZ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Veličina</a:t>
                          </a:r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Trojúhelník</a:t>
                          </a:r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Hvězda</a:t>
                          </a:r>
                          <a:endParaRPr lang="cs-CZ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Napětí větve U</a:t>
                          </a:r>
                          <a:r>
                            <a:rPr lang="cs-CZ" sz="3200" b="0" baseline="-25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[V]</a:t>
                          </a:r>
                          <a:endParaRPr lang="cs-CZ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67910" t="-113684" r="-9179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3460" t="-113684" r="-545" b="-500000"/>
                          </a:stretch>
                        </a:blipFill>
                      </a:tcPr>
                    </a:tc>
                  </a:tr>
                  <a:tr h="1093216">
                    <a:tc>
                      <a:txBody>
                        <a:bodyPr/>
                        <a:lstStyle/>
                        <a:p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Výkon</a:t>
                          </a:r>
                          <a:r>
                            <a:rPr lang="cs-CZ" sz="3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3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větve </a:t>
                          </a:r>
                          <a:r>
                            <a:rPr lang="cs-CZ" sz="32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 [W]</a:t>
                          </a:r>
                          <a:endParaRPr lang="cs-CZ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67910" t="-112778" r="-91791" b="-16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3460" t="-112778" r="-545" b="-163889"/>
                          </a:stretch>
                        </a:blipFill>
                      </a:tcPr>
                    </a:tc>
                  </a:tr>
                  <a:tr h="1001332">
                    <a:tc>
                      <a:txBody>
                        <a:bodyPr/>
                        <a:lstStyle/>
                        <a:p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Proud fázový I</a:t>
                          </a:r>
                          <a:r>
                            <a:rPr lang="cs-CZ" sz="3200" b="0" baseline="-25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[A]</a:t>
                          </a:r>
                          <a:endParaRPr lang="cs-CZ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67910" t="-233537" r="-91791" b="-79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3460" t="-233537" r="-545" b="-79878"/>
                          </a:stretch>
                        </a:blipFill>
                      </a:tcPr>
                    </a:tc>
                  </a:tr>
                  <a:tr h="615569">
                    <a:tc>
                      <a:txBody>
                        <a:bodyPr/>
                        <a:lstStyle/>
                        <a:p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Proud síťový I</a:t>
                          </a:r>
                          <a:r>
                            <a:rPr lang="cs-CZ" sz="3200" b="0" baseline="-25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r>
                            <a:rPr lang="cs-CZ" sz="32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[A]</a:t>
                          </a:r>
                          <a:endParaRPr lang="cs-CZ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67910" t="-541584" r="-91791" b="-29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3460" t="-541584" r="-545" b="-297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237" y="1262406"/>
            <a:ext cx="1418955" cy="11831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868" y="1262406"/>
            <a:ext cx="1212572" cy="11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Why 3 Phase Power? Why not 6 or 12</a:t>
            </a:r>
            <a:r>
              <a:rPr lang="en-US" sz="1600" b="1" dirty="0" smtClean="0"/>
              <a:t>?</a:t>
            </a:r>
            <a:endParaRPr lang="cs-CZ" sz="1600" b="1" dirty="0" smtClean="0"/>
          </a:p>
          <a:p>
            <a:r>
              <a:rPr lang="cs-CZ" sz="1200" b="1" dirty="0">
                <a:hlinkClick r:id="rId4"/>
              </a:rPr>
              <a:t>https://</a:t>
            </a:r>
            <a:r>
              <a:rPr lang="cs-CZ" sz="1200" b="1" dirty="0" smtClean="0">
                <a:hlinkClick r:id="rId4"/>
              </a:rPr>
              <a:t>www.youtube.com/watch?v=HqZtptHnC2I</a:t>
            </a:r>
            <a:endParaRPr lang="cs-CZ" sz="1200" b="1" dirty="0" smtClean="0"/>
          </a:p>
          <a:p>
            <a:endParaRPr lang="cs-CZ" sz="1600" b="1" dirty="0" smtClean="0"/>
          </a:p>
        </p:txBody>
      </p:sp>
      <p:pic>
        <p:nvPicPr>
          <p:cNvPr id="6" name="HqZtptHnC2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412776"/>
            <a:ext cx="9144000" cy="51435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04" y="1667397"/>
            <a:ext cx="8081479" cy="47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Trojfázová soustava, vznik trojfázového napětí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Témata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definice trojfázové soustavy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vznik trojfázového napětí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fázové a sdružené napětí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konstrukce alternátoru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fázové poměry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maximální a efektivní hodnota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asynchronní motory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r>
              <a:rPr lang="cs-CZ" sz="2800" b="1" dirty="0" smtClean="0"/>
              <a:t>… nastudujte z prezentací „realisticky“ a „Škarka“, které vidíte v seznamu prezentací pro předmět Elektrotechnika.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b="1" dirty="0" smtClean="0"/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587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93" y="779214"/>
            <a:ext cx="902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Why 3 Phase Power? Why not 6 or 12</a:t>
            </a:r>
            <a:r>
              <a:rPr lang="en-US" sz="1600" b="1" dirty="0" smtClean="0"/>
              <a:t>?</a:t>
            </a:r>
            <a:endParaRPr lang="cs-CZ" sz="1600" b="1" dirty="0" smtClean="0"/>
          </a:p>
          <a:p>
            <a:r>
              <a:rPr lang="cs-CZ" sz="1200" b="1" dirty="0">
                <a:hlinkClick r:id="rId3"/>
              </a:rPr>
              <a:t>https://</a:t>
            </a:r>
            <a:r>
              <a:rPr lang="cs-CZ" sz="1200" b="1" dirty="0" smtClean="0">
                <a:hlinkClick r:id="rId3"/>
              </a:rPr>
              <a:t>www.youtube.com/watch?v=HqZtptHnC2I</a:t>
            </a:r>
            <a:endParaRPr lang="cs-CZ" sz="1200" b="1" dirty="0" smtClean="0"/>
          </a:p>
          <a:p>
            <a:endParaRPr lang="cs-CZ" sz="1600" b="1" dirty="0" smtClean="0"/>
          </a:p>
        </p:txBody>
      </p:sp>
      <p:sp>
        <p:nvSpPr>
          <p:cNvPr id="7" name="Obdélník 6"/>
          <p:cNvSpPr/>
          <p:nvPr/>
        </p:nvSpPr>
        <p:spPr>
          <a:xfrm>
            <a:off x="179512" y="172084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Transmission</a:t>
            </a:r>
            <a:r>
              <a:rPr lang="cs-CZ" dirty="0"/>
              <a:t> </a:t>
            </a:r>
            <a:r>
              <a:rPr lang="cs-CZ" dirty="0" err="1"/>
              <a:t>Engineer</a:t>
            </a:r>
            <a:r>
              <a:rPr lang="cs-CZ" dirty="0"/>
              <a:t> </a:t>
            </a:r>
            <a:r>
              <a:rPr lang="cs-CZ" b="1" dirty="0" err="1"/>
              <a:t>Lionel</a:t>
            </a:r>
            <a:r>
              <a:rPr lang="cs-CZ" b="1" dirty="0"/>
              <a:t> </a:t>
            </a:r>
            <a:r>
              <a:rPr lang="cs-CZ" b="1" dirty="0" err="1"/>
              <a:t>Barthold</a:t>
            </a:r>
            <a:r>
              <a:rPr lang="cs-CZ" b="1" dirty="0"/>
              <a:t> </a:t>
            </a:r>
            <a:r>
              <a:rPr lang="cs-CZ" dirty="0" err="1" smtClean="0"/>
              <a:t>explains</a:t>
            </a:r>
            <a:r>
              <a:rPr lang="cs-CZ" dirty="0" smtClean="0"/>
              <a:t> </a:t>
            </a:r>
            <a:r>
              <a:rPr lang="cs-CZ" dirty="0" err="1"/>
              <a:t>how</a:t>
            </a:r>
            <a:r>
              <a:rPr lang="cs-CZ" dirty="0"/>
              <a:t> 3 </a:t>
            </a:r>
            <a:r>
              <a:rPr lang="cs-CZ" dirty="0" err="1"/>
              <a:t>phase</a:t>
            </a:r>
            <a:r>
              <a:rPr lang="cs-CZ" dirty="0"/>
              <a:t>, 6 </a:t>
            </a:r>
            <a:r>
              <a:rPr lang="cs-CZ" dirty="0" err="1"/>
              <a:t>phase</a:t>
            </a:r>
            <a:r>
              <a:rPr lang="cs-CZ" dirty="0"/>
              <a:t>, and 12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works</a:t>
            </a:r>
            <a:r>
              <a:rPr lang="cs-CZ" dirty="0"/>
              <a:t>, </a:t>
            </a:r>
            <a:r>
              <a:rPr lang="cs-CZ" dirty="0" err="1"/>
              <a:t>advantages</a:t>
            </a:r>
            <a:r>
              <a:rPr lang="cs-CZ" dirty="0"/>
              <a:t>, </a:t>
            </a:r>
            <a:r>
              <a:rPr lang="cs-CZ" dirty="0" err="1"/>
              <a:t>disavantages</a:t>
            </a:r>
            <a:r>
              <a:rPr lang="cs-CZ" dirty="0"/>
              <a:t>, and </a:t>
            </a:r>
            <a:r>
              <a:rPr lang="cs-CZ" dirty="0" err="1"/>
              <a:t>hopes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. </a:t>
            </a:r>
            <a:r>
              <a:rPr lang="cs-CZ" dirty="0" err="1"/>
              <a:t>Rotating</a:t>
            </a:r>
            <a:r>
              <a:rPr lang="cs-CZ" dirty="0"/>
              <a:t> </a:t>
            </a:r>
            <a:r>
              <a:rPr lang="cs-CZ" dirty="0" err="1"/>
              <a:t>phases</a:t>
            </a:r>
            <a:r>
              <a:rPr lang="cs-CZ" dirty="0"/>
              <a:t>,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anisotropic</a:t>
            </a:r>
            <a:r>
              <a:rPr lang="cs-CZ" dirty="0"/>
              <a:t> tube. He </a:t>
            </a:r>
            <a:r>
              <a:rPr lang="cs-CZ" dirty="0" err="1"/>
              <a:t>worked</a:t>
            </a:r>
            <a:r>
              <a:rPr lang="cs-CZ" dirty="0"/>
              <a:t> on </a:t>
            </a:r>
            <a:r>
              <a:rPr lang="cs-CZ" dirty="0" err="1"/>
              <a:t>experimental</a:t>
            </a:r>
            <a:r>
              <a:rPr lang="cs-CZ" dirty="0"/>
              <a:t> 6 and 12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lines </a:t>
            </a:r>
            <a:r>
              <a:rPr lang="cs-CZ" dirty="0" err="1"/>
              <a:t>at</a:t>
            </a:r>
            <a:r>
              <a:rPr lang="cs-CZ" dirty="0"/>
              <a:t> his </a:t>
            </a:r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Technologies, Inc.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sold to Siemens </a:t>
            </a:r>
            <a:r>
              <a:rPr lang="cs-CZ" dirty="0" err="1"/>
              <a:t>after</a:t>
            </a:r>
            <a:r>
              <a:rPr lang="cs-CZ" dirty="0"/>
              <a:t> a long </a:t>
            </a:r>
            <a:r>
              <a:rPr lang="cs-CZ" dirty="0" err="1"/>
              <a:t>successful</a:t>
            </a:r>
            <a:r>
              <a:rPr lang="cs-CZ" dirty="0"/>
              <a:t> </a:t>
            </a:r>
            <a:r>
              <a:rPr lang="cs-CZ" dirty="0" err="1"/>
              <a:t>career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experimental</a:t>
            </a:r>
            <a:r>
              <a:rPr lang="cs-CZ" dirty="0"/>
              <a:t> </a:t>
            </a:r>
            <a:r>
              <a:rPr lang="cs-CZ" dirty="0" err="1"/>
              <a:t>polyphase</a:t>
            </a:r>
            <a:r>
              <a:rPr lang="cs-CZ" dirty="0"/>
              <a:t> lines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located</a:t>
            </a:r>
            <a:r>
              <a:rPr lang="cs-CZ" dirty="0"/>
              <a:t> in Malta, New York, not far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headquarters</a:t>
            </a:r>
            <a:r>
              <a:rPr lang="cs-CZ" dirty="0"/>
              <a:t> in </a:t>
            </a:r>
            <a:r>
              <a:rPr lang="cs-CZ" dirty="0" err="1"/>
              <a:t>Schenectady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63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Trojfázové transformátory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Trojfázový transformátor má tři primární …</a:t>
            </a:r>
          </a:p>
          <a:p>
            <a:endParaRPr lang="cs-CZ" sz="3200" b="1" dirty="0"/>
          </a:p>
          <a:p>
            <a:endParaRPr lang="cs-CZ" sz="3200" b="1" dirty="0" smtClean="0"/>
          </a:p>
          <a:p>
            <a:endParaRPr lang="cs-CZ" sz="3200" b="1" dirty="0"/>
          </a:p>
          <a:p>
            <a:endParaRPr lang="cs-CZ" sz="3200" b="1" dirty="0" smtClean="0"/>
          </a:p>
          <a:p>
            <a:endParaRPr lang="cs-CZ" sz="3200" b="1" dirty="0"/>
          </a:p>
          <a:p>
            <a:endParaRPr lang="cs-CZ" sz="3200" b="1" dirty="0" smtClean="0"/>
          </a:p>
          <a:p>
            <a:endParaRPr lang="cs-CZ" sz="3200" b="1" dirty="0" smtClean="0"/>
          </a:p>
          <a:p>
            <a:endParaRPr lang="cs-CZ" sz="3200" b="1" dirty="0"/>
          </a:p>
          <a:p>
            <a:endParaRPr lang="cs-CZ" sz="3200" b="1" dirty="0" smtClean="0"/>
          </a:p>
          <a:p>
            <a:pPr algn="r"/>
            <a:r>
              <a:rPr lang="cs-CZ" sz="3200" b="1" dirty="0" smtClean="0"/>
              <a:t>… a tři sekundární vinutí.</a:t>
            </a:r>
          </a:p>
          <a:p>
            <a:endParaRPr lang="cs-CZ" sz="32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28800"/>
            <a:ext cx="6696744" cy="38938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 flipH="1">
            <a:off x="2195736" y="1412776"/>
            <a:ext cx="4824536" cy="936104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4427984" y="1412776"/>
            <a:ext cx="2592288" cy="1008112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7020272" y="1412776"/>
            <a:ext cx="72008" cy="1008112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2123728" y="4581128"/>
            <a:ext cx="4104456" cy="1224136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4716016" y="4869160"/>
            <a:ext cx="1512168" cy="945970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6228184" y="4797152"/>
            <a:ext cx="936104" cy="1027844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8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Trojfázové transformátory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496" y="779214"/>
            <a:ext cx="9108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Trojfázové zdroje i spotřebiče můžeme spojovat</a:t>
            </a:r>
          </a:p>
          <a:p>
            <a:endParaRPr lang="cs-CZ" sz="2800" b="1" dirty="0"/>
          </a:p>
          <a:p>
            <a:endParaRPr lang="cs-CZ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 hvězdy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r>
              <a:rPr lang="cs-CZ" sz="2800" b="1" dirty="0" smtClean="0"/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 trojúhelníku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367197"/>
            <a:ext cx="2736304" cy="50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Trojfázové transformátory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496" y="779214"/>
            <a:ext cx="9108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Primární i sekundární vinutí trojfázového transformátoru můžeme spojovat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 hvězdy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 trojúhelníku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algn="r"/>
            <a:r>
              <a:rPr lang="cs-CZ" sz="2800" b="1" dirty="0" smtClean="0"/>
              <a:t>stejně jako ostatní trojfázová zařízení.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634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Trojfázové transformátory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Jsou čtyři možné kombinace zapojení </a:t>
            </a:r>
            <a:r>
              <a:rPr lang="cs-CZ" sz="3200" b="1" err="1" smtClean="0"/>
              <a:t>primáru</a:t>
            </a:r>
            <a:r>
              <a:rPr lang="cs-CZ" sz="3200" b="1" smtClean="0"/>
              <a:t> a </a:t>
            </a:r>
            <a:r>
              <a:rPr lang="cs-CZ" sz="3200" b="1" err="1" smtClean="0"/>
              <a:t>sekundáru</a:t>
            </a:r>
            <a:r>
              <a:rPr lang="cs-CZ" sz="3200" b="1" smtClean="0"/>
              <a:t>:</a:t>
            </a:r>
          </a:p>
          <a:p>
            <a:endParaRPr lang="cs-CZ" sz="3200" b="1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" y="2094414"/>
            <a:ext cx="4629262" cy="17532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3" y="4361455"/>
            <a:ext cx="4670893" cy="180384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373" y="2103058"/>
            <a:ext cx="2091762" cy="169360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878" y="4334006"/>
            <a:ext cx="1766618" cy="173410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433" y="4343871"/>
            <a:ext cx="2513060" cy="173410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823" y="2108455"/>
            <a:ext cx="2445465" cy="16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Trojfázové transformátory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8559"/>
            <a:ext cx="5616624" cy="55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Trojfázový proud a napětí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Elektrotechnika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 smtClean="0"/>
              <a:t>Trojfázové transformátory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8" y="1052736"/>
            <a:ext cx="7854784" cy="52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9945</TotalTime>
  <Words>1225</Words>
  <Application>Microsoft Office PowerPoint</Application>
  <PresentationFormat>Předvádění na obrazovce (4:3)</PresentationFormat>
  <Paragraphs>448</Paragraphs>
  <Slides>30</Slides>
  <Notes>30</Notes>
  <HiddenSlides>0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Lucida Sans Unicode</vt:lpstr>
      <vt:lpstr>Verdana</vt:lpstr>
      <vt:lpstr>Wingdings 2</vt:lpstr>
      <vt:lpstr>Wingdings 3</vt:lpstr>
      <vt:lpstr>Shluk</vt:lpstr>
      <vt:lpstr> </vt:lpstr>
      <vt:lpstr>Osnova</vt:lpstr>
      <vt:lpstr>Trojfázová soustava, vznik trojfázového napětí</vt:lpstr>
      <vt:lpstr>Trojfázové transformátory</vt:lpstr>
      <vt:lpstr>Trojfázové transformátory</vt:lpstr>
      <vt:lpstr>Trojfázové transformátory</vt:lpstr>
      <vt:lpstr>Trojfázové transformátory</vt:lpstr>
      <vt:lpstr>Trojfázové transformátory</vt:lpstr>
      <vt:lpstr>Trojfázové transformátory</vt:lpstr>
      <vt:lpstr>Trojfázové transformátory</vt:lpstr>
      <vt:lpstr>Zapojení zdrojů</vt:lpstr>
      <vt:lpstr>Zapojení zdrojů</vt:lpstr>
      <vt:lpstr>Zapojení  zdrojů</vt:lpstr>
      <vt:lpstr>Zapojení  spotřebičů</vt:lpstr>
      <vt:lpstr>Zapojení  spotřebičů</vt:lpstr>
      <vt:lpstr>Zapojení  spotřebičů</vt:lpstr>
      <vt:lpstr>Zapojení  spotřebičů</vt:lpstr>
      <vt:lpstr>Zapojení  spotřebičů</vt:lpstr>
      <vt:lpstr>Zapojení  spotřebičů</vt:lpstr>
      <vt:lpstr>Zapojení  spotřebičů</vt:lpstr>
      <vt:lpstr>Zapojení  spotřebičů</vt:lpstr>
      <vt:lpstr>Zapojení  spotřebičů</vt:lpstr>
      <vt:lpstr>Zapojení  spotřebičů</vt:lpstr>
      <vt:lpstr>Zapojení  spotřebičů</vt:lpstr>
      <vt:lpstr>Zapojení  spotřebičů</vt:lpstr>
      <vt:lpstr>Zapojení  spotřebičů</vt:lpstr>
      <vt:lpstr>Zapojení  spotřebičů</vt:lpstr>
      <vt:lpstr>Zapojení  spotřebičů</vt:lpstr>
      <vt:lpstr>Video</vt:lpstr>
      <vt:lpstr>Video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537</cp:revision>
  <dcterms:created xsi:type="dcterms:W3CDTF">2011-08-12T09:23:29Z</dcterms:created>
  <dcterms:modified xsi:type="dcterms:W3CDTF">2020-11-11T20:42:36Z</dcterms:modified>
</cp:coreProperties>
</file>