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65" r:id="rId4"/>
    <p:sldId id="263" r:id="rId5"/>
    <p:sldId id="266" r:id="rId6"/>
    <p:sldId id="267" r:id="rId7"/>
    <p:sldId id="268" r:id="rId8"/>
    <p:sldId id="262" r:id="rId9"/>
    <p:sldId id="264" r:id="rId10"/>
    <p:sldId id="258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491" autoAdjust="0"/>
  </p:normalViewPr>
  <p:slideViewPr>
    <p:cSldViewPr>
      <p:cViewPr varScale="1">
        <p:scale>
          <a:sx n="109" d="100"/>
          <a:sy n="109" d="100"/>
        </p:scale>
        <p:origin x="142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0F4E88-E875-47BB-9A02-41B54B3D624E}" type="datetimeFigureOut">
              <a:rPr lang="cs-CZ"/>
              <a:pPr>
                <a:defRPr/>
              </a:pPr>
              <a:t>1. 1. 2014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CC7AFA3-B0AD-46E8-91A5-D91AA1CB9D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074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7CA0F5-20F2-4E3C-BD28-756BDE097DF8}" type="datetimeFigureOut">
              <a:rPr lang="cs-CZ"/>
              <a:pPr>
                <a:defRPr/>
              </a:pPr>
              <a:t>1. 1. 2014</a:t>
            </a:fld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2DD619A-A5E4-4646-AD5B-143B6F7B2E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185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258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dirty="0" smtClean="0">
                <a:latin typeface="Arial" charset="0"/>
              </a:rPr>
              <a:t>Jestliže turbína nebo jiný pohon otáčí rotorem a v jeho budicím vinutí prochází stejnosměrný proud, vzniká točivé magnetické pole, které v trojfázovém vinutí statoru vyvolá (indukuje) trojfázové střídavé </a:t>
            </a:r>
            <a:r>
              <a:rPr lang="cs-CZ" dirty="0" err="1" smtClean="0">
                <a:latin typeface="Arial" charset="0"/>
              </a:rPr>
              <a:t>napětí.To</a:t>
            </a:r>
            <a:r>
              <a:rPr lang="cs-CZ" dirty="0" smtClean="0">
                <a:latin typeface="Arial" charset="0"/>
              </a:rPr>
              <a:t> je přímo úměrné otáčkám a  buzení rotoru.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71714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>
              <a:spcBef>
                <a:spcPct val="0"/>
              </a:spcBef>
            </a:pPr>
            <a:endParaRPr lang="cs-CZ" dirty="0" smtClean="0"/>
          </a:p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71935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32090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0420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819716-3746-4112-B3FF-BE84A697C99D}" type="datetimeFigureOut">
              <a:rPr lang="cs-CZ" smtClean="0"/>
              <a:pPr>
                <a:defRPr/>
              </a:pPr>
              <a:t>1. 1. 2014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BA129-641B-42FF-B915-34AC999BF36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296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00A403-505B-4251-A971-B99598015BDD}" type="datetimeFigureOut">
              <a:rPr lang="cs-CZ" smtClean="0"/>
              <a:pPr>
                <a:defRPr/>
              </a:pPr>
              <a:t>1. 1. 2014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858E58-DD99-46CD-8657-9CD57F20B70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854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86F1A3-E77B-4DD9-B33A-8BE70D12E7D3}" type="datetimeFigureOut">
              <a:rPr lang="cs-CZ" smtClean="0"/>
              <a:pPr>
                <a:defRPr/>
              </a:pPr>
              <a:t>1. 1. 2014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DFEB8-0934-4FFF-9DD9-1DEA1369266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503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7"/>
          <p:cNvSpPr>
            <a:spLocks/>
          </p:cNvSpPr>
          <p:nvPr/>
        </p:nvSpPr>
        <p:spPr bwMode="auto">
          <a:xfrm>
            <a:off x="715965" y="5002218"/>
            <a:ext cx="3802063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Volný tvar 8"/>
          <p:cNvSpPr>
            <a:spLocks/>
          </p:cNvSpPr>
          <p:nvPr/>
        </p:nvSpPr>
        <p:spPr bwMode="auto">
          <a:xfrm>
            <a:off x="-53972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avoúhlý trojúhelník 9"/>
          <p:cNvSpPr>
            <a:spLocks/>
          </p:cNvSpPr>
          <p:nvPr/>
        </p:nvSpPr>
        <p:spPr bwMode="auto">
          <a:xfrm>
            <a:off x="-6043" y="5791257"/>
            <a:ext cx="3402315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5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1"/>
          <p:cNvSpPr/>
          <p:nvPr/>
        </p:nvSpPr>
        <p:spPr>
          <a:xfrm>
            <a:off x="8664579" y="4987925"/>
            <a:ext cx="182564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12"/>
          <p:cNvSpPr/>
          <p:nvPr/>
        </p:nvSpPr>
        <p:spPr>
          <a:xfrm>
            <a:off x="8477251" y="4987925"/>
            <a:ext cx="182564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5" y="5443405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4" y="4865127"/>
            <a:ext cx="807543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F051156-874D-4543-A130-340CCF424469}" type="datetimeFigureOut">
              <a:rPr lang="cs-CZ"/>
              <a:pPr>
                <a:defRPr/>
              </a:pPr>
              <a:t>1. 1. 2014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7C14D0E-235A-4991-95AA-B39CE29A07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CE6624-858E-4AA7-B601-A8D08A6703B3}" type="datetimeFigureOut">
              <a:rPr lang="cs-CZ" smtClean="0"/>
              <a:pPr>
                <a:defRPr/>
              </a:pPr>
              <a:t>1. 1. 2014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FD1C66-FCC2-431F-AB37-6CEBB4E3CAF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92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5AC570-8927-4EDD-A092-2DC98458EE46}" type="datetimeFigureOut">
              <a:rPr lang="cs-CZ" smtClean="0"/>
              <a:pPr>
                <a:defRPr/>
              </a:pPr>
              <a:t>1. 1. 2014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15B93-DD76-4447-993E-11587FFF2B7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48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27DA01-F9E3-4010-ABEF-7CF863F773B2}" type="datetimeFigureOut">
              <a:rPr lang="cs-CZ" smtClean="0"/>
              <a:pPr>
                <a:defRPr/>
              </a:pPr>
              <a:t>1. 1. 2014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F47CC6-A6C9-40EC-8A72-3DF1197848B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03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9191D5-AA8B-4E59-8176-A5B3B357BC47}" type="datetimeFigureOut">
              <a:rPr lang="cs-CZ" smtClean="0"/>
              <a:pPr>
                <a:defRPr/>
              </a:pPr>
              <a:t>1. 1. 2014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67CE8F-BADC-4C77-BC0E-D1A78025D7A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97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9E87C2-611D-4C87-BC8F-87973EE1CD8D}" type="datetimeFigureOut">
              <a:rPr lang="cs-CZ" smtClean="0"/>
              <a:pPr>
                <a:defRPr/>
              </a:pPr>
              <a:t>1. 1. 2014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68ECD0-E9F6-4CE5-801F-35438066C23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32D468-4985-4D8A-A7FF-10594631739E}" type="datetimeFigureOut">
              <a:rPr lang="cs-CZ" smtClean="0"/>
              <a:pPr>
                <a:defRPr/>
              </a:pPr>
              <a:t>1. 1. 2014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933B0-D0A8-424A-8DEF-0521E849E86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281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8FD466-37CE-4366-990A-9546689062D0}" type="datetimeFigureOut">
              <a:rPr lang="cs-CZ" smtClean="0"/>
              <a:pPr>
                <a:defRPr/>
              </a:pPr>
              <a:t>1. 1. 2014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AAAAF4-C58E-4AA4-A4BC-2CF549D0044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003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C5C793-F4B7-4EA2-8732-A8AEC026CD2B}" type="datetimeFigureOut">
              <a:rPr lang="cs-CZ" smtClean="0"/>
              <a:pPr>
                <a:defRPr/>
              </a:pPr>
              <a:t>1. 1. 2014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D3900-0F99-44E9-9C7F-14C36850523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881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6C5C793-F4B7-4EA2-8732-A8AEC026CD2B}" type="datetimeFigureOut">
              <a:rPr lang="cs-CZ" smtClean="0"/>
              <a:pPr>
                <a:defRPr/>
              </a:pPr>
              <a:t>1. 1. 2014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8D3900-0F99-44E9-9C7F-14C36850523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012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69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53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 fontAlgn="auto">
              <a:defRPr/>
            </a:pPr>
            <a:endParaRPr lang="cs-CZ" sz="2000" b="1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6"/>
            <a:ext cx="6624736" cy="101267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3200" dirty="0" smtClean="0">
                <a:solidFill>
                  <a:srgbClr val="0D296F"/>
                </a:solidFill>
                <a:effectLst/>
              </a:rPr>
              <a:t>Anglicky v odborných předmětech</a:t>
            </a:r>
            <a:r>
              <a:rPr lang="cs-CZ" sz="3200" dirty="0" smtClean="0">
                <a:solidFill>
                  <a:srgbClr val="0D296F"/>
                </a:solidFill>
              </a:rPr>
              <a:t/>
            </a:r>
            <a:br>
              <a:rPr lang="cs-CZ" sz="3200" dirty="0" smtClean="0">
                <a:solidFill>
                  <a:srgbClr val="0D296F"/>
                </a:solidFill>
              </a:rPr>
            </a:br>
            <a:r>
              <a:rPr lang="cs-CZ" sz="2200" dirty="0" smtClean="0">
                <a:solidFill>
                  <a:srgbClr val="0D296F"/>
                </a:solidFill>
              </a:rPr>
              <a:t>"</a:t>
            </a:r>
            <a:r>
              <a:rPr lang="en-US" sz="2200" dirty="0" smtClean="0">
                <a:solidFill>
                  <a:srgbClr val="0D296F"/>
                </a:solidFill>
              </a:rPr>
              <a:t>Support of teaching technical subjects in English“</a:t>
            </a:r>
            <a:endParaRPr lang="en-US" sz="2200" dirty="0">
              <a:solidFill>
                <a:srgbClr val="0D296F"/>
              </a:solidFill>
            </a:endParaRPr>
          </a:p>
        </p:txBody>
      </p:sp>
      <p:sp>
        <p:nvSpPr>
          <p:cNvPr id="15363" name="Podnadpis 6"/>
          <p:cNvSpPr>
            <a:spLocks noGrp="1"/>
          </p:cNvSpPr>
          <p:nvPr>
            <p:ph type="subTitle" idx="1"/>
          </p:nvPr>
        </p:nvSpPr>
        <p:spPr>
          <a:xfrm>
            <a:off x="395289" y="2997200"/>
            <a:ext cx="7772400" cy="1800225"/>
          </a:xfrm>
        </p:spPr>
        <p:txBody>
          <a:bodyPr/>
          <a:lstStyle/>
          <a:p>
            <a:pPr marR="0" algn="l" eaLnBrk="1" hangingPunct="1">
              <a:lnSpc>
                <a:spcPct val="80000"/>
              </a:lnSpc>
            </a:pPr>
            <a:r>
              <a:rPr lang="cs-CZ" sz="1800" b="1" dirty="0" smtClean="0">
                <a:solidFill>
                  <a:srgbClr val="0D296F"/>
                </a:solidFill>
              </a:rPr>
              <a:t>Výukový program:  Mechanik - elektrotechnik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800" b="1" dirty="0" smtClean="0">
                <a:solidFill>
                  <a:srgbClr val="0D296F"/>
                </a:solidFill>
              </a:rPr>
              <a:t>                                                                                                                                         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800" b="1" dirty="0" smtClean="0">
                <a:solidFill>
                  <a:srgbClr val="0D296F"/>
                </a:solidFill>
              </a:rPr>
              <a:t>Název programu:    Základy elektrotechniky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800" b="1" dirty="0" smtClean="0">
                <a:solidFill>
                  <a:srgbClr val="0D296F"/>
                </a:solidFill>
                <a:latin typeface="Arial" charset="0"/>
              </a:rPr>
              <a:t>                            2 ročník ,trojfázový proud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2000" b="1" dirty="0" smtClean="0">
                <a:solidFill>
                  <a:srgbClr val="0D296F"/>
                </a:solidFill>
              </a:rPr>
              <a:t>		</a:t>
            </a:r>
            <a:r>
              <a:rPr lang="cs-CZ" sz="2000" b="1" dirty="0" smtClean="0">
                <a:solidFill>
                  <a:srgbClr val="0D296F"/>
                </a:solidFill>
                <a:latin typeface="Arial" charset="0"/>
              </a:rPr>
              <a:t>           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800" b="1" dirty="0" smtClean="0">
                <a:solidFill>
                  <a:srgbClr val="0D296F"/>
                </a:solidFill>
              </a:rPr>
              <a:t>Vypracoval :</a:t>
            </a:r>
            <a:r>
              <a:rPr lang="cs-CZ" sz="1900" b="1" dirty="0" smtClean="0">
                <a:solidFill>
                  <a:srgbClr val="0D296F"/>
                </a:solidFill>
              </a:rPr>
              <a:t>  Škarka Miloš</a:t>
            </a:r>
            <a:endParaRPr lang="cs-CZ" sz="3100" b="1" dirty="0" smtClean="0">
              <a:solidFill>
                <a:srgbClr val="0D296F"/>
              </a:solidFill>
            </a:endParaRPr>
          </a:p>
        </p:txBody>
      </p:sp>
      <p:pic>
        <p:nvPicPr>
          <p:cNvPr id="15364" name="Obrázek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479426"/>
            <a:ext cx="5835652" cy="95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Obdélník 5"/>
          <p:cNvSpPr>
            <a:spLocks noChangeArrowheads="1"/>
          </p:cNvSpPr>
          <p:nvPr/>
        </p:nvSpPr>
        <p:spPr bwMode="auto">
          <a:xfrm>
            <a:off x="395289" y="5876930"/>
            <a:ext cx="784860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chemeClr val="bg1"/>
                </a:solidFill>
                <a:latin typeface="Lucida Sans Unicode" pitchFamily="34" charset="0"/>
              </a:rPr>
              <a:t>Projekt Anglicky v odborných předmětech, 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chemeClr val="bg1"/>
                </a:solidFill>
                <a:latin typeface="Lucida Sans Unicode" pitchFamily="34" charset="0"/>
              </a:rPr>
              <a:t>je spolufinancován Evropským sociálním fondem a státním rozpočtem České republiky.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/>
              <a:t>Použitá</a:t>
            </a:r>
            <a:r>
              <a:rPr lang="cs-CZ" sz="3200" dirty="0"/>
              <a:t> </a:t>
            </a:r>
            <a:r>
              <a:rPr lang="cs-CZ" sz="3600" dirty="0" smtClean="0"/>
              <a:t>literatura</a:t>
            </a:r>
            <a:endParaRPr lang="cs-CZ" sz="3600" dirty="0"/>
          </a:p>
        </p:txBody>
      </p:sp>
      <p:sp>
        <p:nvSpPr>
          <p:cNvPr id="29697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dirty="0" smtClean="0">
                <a:latin typeface="Arial" charset="0"/>
              </a:rPr>
              <a:t>Základy elektrotechniky 2, L.VOŽENÍLEK- F. STIBŮREK</a:t>
            </a:r>
          </a:p>
          <a:p>
            <a:pPr eaLnBrk="1" hangingPunct="1"/>
            <a:r>
              <a:rPr lang="cs-CZ" sz="2000" dirty="0" smtClean="0">
                <a:latin typeface="Arial" charset="0"/>
              </a:rPr>
              <a:t>www.wikipedia.cz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sah 4"/>
          <p:cNvSpPr>
            <a:spLocks noGrp="1"/>
          </p:cNvSpPr>
          <p:nvPr>
            <p:ph idx="1"/>
          </p:nvPr>
        </p:nvSpPr>
        <p:spPr>
          <a:xfrm>
            <a:off x="323851" y="188918"/>
            <a:ext cx="8229600" cy="3387725"/>
          </a:xfrm>
        </p:spPr>
        <p:txBody>
          <a:bodyPr>
            <a:normAutofit fontScale="77500" lnSpcReduction="20000"/>
          </a:bodyPr>
          <a:lstStyle/>
          <a:p>
            <a:r>
              <a:rPr lang="cs-CZ" sz="1800" smtClean="0">
                <a:latin typeface="Arial" charset="0"/>
              </a:rPr>
              <a:t>Trojfázová soustava je soustava tří harmonických napětí stejné frekvence a amplitudy, které mají vůči sobě různý, ale stejný fázový posun</a:t>
            </a:r>
          </a:p>
          <a:p>
            <a:endParaRPr lang="cs-CZ" sz="1800" smtClean="0">
              <a:latin typeface="Arial" charset="0"/>
            </a:endParaRPr>
          </a:p>
          <a:p>
            <a:r>
              <a:rPr lang="cs-CZ" sz="1800" smtClean="0">
                <a:latin typeface="Arial" charset="0"/>
              </a:rPr>
              <a:t>Trojfázová soustava má oproti jednofázové tyto </a:t>
            </a:r>
            <a:r>
              <a:rPr lang="cs-CZ" sz="1800" i="1" smtClean="0">
                <a:latin typeface="Arial" charset="0"/>
              </a:rPr>
              <a:t>výhody:</a:t>
            </a:r>
          </a:p>
          <a:p>
            <a:r>
              <a:rPr lang="cs-CZ" sz="1800" smtClean="0">
                <a:latin typeface="Arial" charset="0"/>
              </a:rPr>
              <a:t> </a:t>
            </a:r>
            <a:r>
              <a:rPr lang="cs-CZ" sz="1800" b="1" smtClean="0">
                <a:latin typeface="Arial" charset="0"/>
              </a:rPr>
              <a:t>současný výskyt </a:t>
            </a:r>
            <a:r>
              <a:rPr lang="cs-CZ" sz="1800" b="1" i="1" smtClean="0">
                <a:latin typeface="Arial" charset="0"/>
              </a:rPr>
              <a:t>dvou úrovní nap</a:t>
            </a:r>
            <a:r>
              <a:rPr lang="cs-CZ" sz="1800" b="1" smtClean="0">
                <a:latin typeface="Arial" charset="0"/>
              </a:rPr>
              <a:t>ě</a:t>
            </a:r>
            <a:r>
              <a:rPr lang="cs-CZ" sz="1800" b="1" i="1" smtClean="0">
                <a:latin typeface="Arial" charset="0"/>
              </a:rPr>
              <a:t>tí</a:t>
            </a:r>
            <a:r>
              <a:rPr lang="cs-CZ" sz="1800" b="1" smtClean="0">
                <a:latin typeface="Arial" charset="0"/>
              </a:rPr>
              <a:t>: </a:t>
            </a:r>
          </a:p>
          <a:p>
            <a:endParaRPr lang="cs-CZ" sz="1800" b="1" smtClean="0">
              <a:latin typeface="Arial" charset="0"/>
            </a:endParaRPr>
          </a:p>
          <a:p>
            <a:r>
              <a:rPr lang="cs-CZ" b="1" smtClean="0">
                <a:latin typeface="Arial" charset="0"/>
              </a:rPr>
              <a:t>fázové</a:t>
            </a:r>
            <a:r>
              <a:rPr lang="cs-CZ" smtClean="0">
                <a:latin typeface="Arial" charset="0"/>
              </a:rPr>
              <a:t>        </a:t>
            </a:r>
            <a:r>
              <a:rPr lang="cs-CZ" b="1" smtClean="0">
                <a:latin typeface="Arial" charset="0"/>
              </a:rPr>
              <a:t>3x230v</a:t>
            </a:r>
          </a:p>
          <a:p>
            <a:endParaRPr lang="cs-CZ" smtClean="0">
              <a:latin typeface="Arial" charset="0"/>
            </a:endParaRPr>
          </a:p>
          <a:p>
            <a:r>
              <a:rPr lang="cs-CZ" b="1" smtClean="0">
                <a:latin typeface="Arial" charset="0"/>
              </a:rPr>
              <a:t>Sdružené   3x400v</a:t>
            </a:r>
          </a:p>
          <a:p>
            <a:endParaRPr lang="cs-CZ" smtClean="0">
              <a:latin typeface="Arial" charset="0"/>
            </a:endParaRPr>
          </a:p>
          <a:p>
            <a:r>
              <a:rPr lang="cs-CZ" smtClean="0">
                <a:latin typeface="Arial" charset="0"/>
              </a:rPr>
              <a:t> </a:t>
            </a:r>
            <a:r>
              <a:rPr lang="cs-CZ" sz="1800" smtClean="0">
                <a:latin typeface="Arial" charset="0"/>
              </a:rPr>
              <a:t>jednoduchý </a:t>
            </a:r>
            <a:r>
              <a:rPr lang="cs-CZ" sz="1800" i="1" smtClean="0">
                <a:latin typeface="Arial" charset="0"/>
              </a:rPr>
              <a:t>vznik to</a:t>
            </a:r>
            <a:r>
              <a:rPr lang="cs-CZ" sz="1800" smtClean="0">
                <a:latin typeface="Arial" charset="0"/>
              </a:rPr>
              <a:t>č</a:t>
            </a:r>
            <a:r>
              <a:rPr lang="cs-CZ" sz="1800" i="1" smtClean="0">
                <a:latin typeface="Arial" charset="0"/>
              </a:rPr>
              <a:t>ivého magnetického pole </a:t>
            </a:r>
            <a:r>
              <a:rPr lang="cs-CZ" sz="1800" smtClean="0">
                <a:latin typeface="Arial" charset="0"/>
              </a:rPr>
              <a:t>což je hlavní výhodou, která umožnuje funkci a jednoduchou konstrukci točivých elektrických strojů</a:t>
            </a:r>
          </a:p>
          <a:p>
            <a:endParaRPr lang="cs-CZ" sz="1800" smtClean="0">
              <a:latin typeface="Arial" charset="0"/>
            </a:endParaRPr>
          </a:p>
          <a:p>
            <a:endParaRPr lang="cs-CZ" sz="1800" smtClean="0"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cs-CZ" smtClean="0"/>
          </a:p>
        </p:txBody>
      </p:sp>
      <p:sp>
        <p:nvSpPr>
          <p:cNvPr id="16386" name="Zástupný symbol pro obsah 4"/>
          <p:cNvSpPr>
            <a:spLocks/>
          </p:cNvSpPr>
          <p:nvPr/>
        </p:nvSpPr>
        <p:spPr bwMode="auto">
          <a:xfrm>
            <a:off x="468313" y="404816"/>
            <a:ext cx="82296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cs-CZ" sz="2700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 bwMode="auto">
          <a:xfrm>
            <a:off x="457200" y="273773"/>
            <a:ext cx="8229600" cy="9864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defRPr/>
            </a:pPr>
            <a:r>
              <a:rPr lang="cs-CZ" sz="3600" dirty="0" smtClean="0">
                <a:effectLst/>
              </a:rPr>
              <a:t>Konstrukce</a:t>
            </a:r>
            <a:r>
              <a:rPr lang="cs-CZ" sz="3700" dirty="0" smtClean="0">
                <a:effectLst/>
              </a:rPr>
              <a:t> třífázového alternátoru</a:t>
            </a:r>
          </a:p>
        </p:txBody>
      </p:sp>
      <p:sp>
        <p:nvSpPr>
          <p:cNvPr id="17410" name="Zástupný symbol pro obsah 4"/>
          <p:cNvSpPr>
            <a:spLocks/>
          </p:cNvSpPr>
          <p:nvPr/>
        </p:nvSpPr>
        <p:spPr bwMode="auto">
          <a:xfrm>
            <a:off x="0" y="1773240"/>
            <a:ext cx="82296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cs-CZ" sz="2700">
              <a:latin typeface="Lucida Sans Unicode" pitchFamily="34" charset="0"/>
            </a:endParaRPr>
          </a:p>
        </p:txBody>
      </p:sp>
      <p:sp>
        <p:nvSpPr>
          <p:cNvPr id="17411" name="Rectangle 7"/>
          <p:cNvSpPr>
            <a:spLocks noChangeArrowheads="1"/>
          </p:cNvSpPr>
          <p:nvPr/>
        </p:nvSpPr>
        <p:spPr bwMode="auto">
          <a:xfrm>
            <a:off x="1187455" y="3716339"/>
            <a:ext cx="18261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rotor alternátoru</a:t>
            </a:r>
          </a:p>
        </p:txBody>
      </p:sp>
      <p:sp>
        <p:nvSpPr>
          <p:cNvPr id="17412" name="Rectangle 9"/>
          <p:cNvSpPr>
            <a:spLocks noChangeArrowheads="1"/>
          </p:cNvSpPr>
          <p:nvPr/>
        </p:nvSpPr>
        <p:spPr bwMode="auto">
          <a:xfrm>
            <a:off x="4787905" y="3573464"/>
            <a:ext cx="38395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 stator turboalternátoru při montáži. </a:t>
            </a:r>
          </a:p>
        </p:txBody>
      </p:sp>
      <p:pic>
        <p:nvPicPr>
          <p:cNvPr id="1741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6277" y="4051366"/>
            <a:ext cx="20955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42994" y="1484313"/>
            <a:ext cx="20955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Text Box 14"/>
          <p:cNvSpPr txBox="1">
            <a:spLocks noChangeArrowheads="1"/>
          </p:cNvSpPr>
          <p:nvPr/>
        </p:nvSpPr>
        <p:spPr bwMode="auto">
          <a:xfrm>
            <a:off x="2536631" y="5589240"/>
            <a:ext cx="34547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soustrojí -turbína s alternátorem</a:t>
            </a:r>
          </a:p>
        </p:txBody>
      </p:sp>
      <p:pic>
        <p:nvPicPr>
          <p:cNvPr id="17416" name="Picture 1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92727" y="1484313"/>
            <a:ext cx="2381252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bdélník 1"/>
          <p:cNvSpPr/>
          <p:nvPr/>
        </p:nvSpPr>
        <p:spPr>
          <a:xfrm>
            <a:off x="-1016" y="6211669"/>
            <a:ext cx="9145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Základními částmi alternátoru jsou nepohyblivý </a:t>
            </a:r>
            <a:r>
              <a:rPr lang="cs-CZ" b="1" dirty="0"/>
              <a:t>stator</a:t>
            </a:r>
            <a:r>
              <a:rPr lang="cs-CZ" dirty="0"/>
              <a:t> a na hřídeli se otáčející </a:t>
            </a:r>
            <a:r>
              <a:rPr lang="cs-CZ" b="1" dirty="0"/>
              <a:t>rotor</a:t>
            </a:r>
            <a:r>
              <a:rPr lang="cs-CZ" dirty="0"/>
              <a:t>. Synchronní alternátor má na statoru trojfázové vinutí a na rotoru tzv. </a:t>
            </a:r>
            <a:r>
              <a:rPr lang="cs-CZ" i="1" dirty="0"/>
              <a:t>budicí vinutí</a:t>
            </a:r>
            <a:r>
              <a:rPr lang="cs-CZ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cs-CZ" sz="3600" dirty="0" smtClean="0">
                <a:effectLst/>
              </a:rPr>
              <a:t>Vznik</a:t>
            </a:r>
            <a:r>
              <a:rPr lang="cs-CZ" sz="3700" dirty="0" smtClean="0">
                <a:effectLst/>
              </a:rPr>
              <a:t> napětí v alternátoru</a:t>
            </a:r>
          </a:p>
        </p:txBody>
      </p:sp>
      <p:sp>
        <p:nvSpPr>
          <p:cNvPr id="2" name="Obdélník 1"/>
          <p:cNvSpPr/>
          <p:nvPr/>
        </p:nvSpPr>
        <p:spPr>
          <a:xfrm>
            <a:off x="251520" y="5517233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Jestliže turbína nebo jiný pohon otáčí rotorem a v jeho budicím vinutí prochází stejnosměrný proud, vzniká točivé magnetické pole, které v trojfázovém vinutí statoru vyvolá (indukuje) trojfázové střídavé </a:t>
            </a:r>
            <a:r>
              <a:rPr lang="cs-CZ" dirty="0" smtClean="0"/>
              <a:t>napětí. To </a:t>
            </a:r>
            <a:r>
              <a:rPr lang="cs-CZ" dirty="0"/>
              <a:t>je přímo úměrné otáčkám a  buzení rotoru.</a:t>
            </a:r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737" y="1196753"/>
            <a:ext cx="3900463" cy="352839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627784" y="4738599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Třífázový generátor střídavého proudu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cs-CZ" sz="3600" dirty="0" smtClean="0">
                <a:effectLst/>
              </a:rPr>
              <a:t>Průběh napětí</a:t>
            </a:r>
          </a:p>
        </p:txBody>
      </p:sp>
      <p:pic>
        <p:nvPicPr>
          <p:cNvPr id="21506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585" y="1124744"/>
            <a:ext cx="6964363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bdélník 1"/>
          <p:cNvSpPr/>
          <p:nvPr/>
        </p:nvSpPr>
        <p:spPr>
          <a:xfrm>
            <a:off x="179513" y="4775202"/>
            <a:ext cx="856895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cs-CZ" dirty="0"/>
              <a:t>Všechny cívky jsou stejné a jsou umístěny okolo stejného magnetu, průběh napětí bude na všech </a:t>
            </a:r>
            <a:r>
              <a:rPr lang="cs-CZ" sz="2000" dirty="0"/>
              <a:t>cívkách</a:t>
            </a:r>
            <a:r>
              <a:rPr lang="cs-CZ" dirty="0"/>
              <a:t> stejný, ale bude se lišit v posunutí v čase, průběhy budou vůči sobě zpožděné. Rozdíl mezi cívkami je třetina otáčky (120°),  magnet bude potřebovat třetinu periody </a:t>
            </a:r>
            <a:r>
              <a:rPr lang="cs-CZ" i="1" dirty="0"/>
              <a:t>T</a:t>
            </a:r>
            <a:r>
              <a:rPr lang="cs-CZ" dirty="0"/>
              <a:t>, aby se otočil od jedné cívky k druhé, průběhy budou navzájem posunuté </a:t>
            </a:r>
            <a:r>
              <a:rPr lang="cs-CZ" dirty="0" smtClean="0"/>
              <a:t>o třetinu periody.</a:t>
            </a:r>
            <a:endParaRPr lang="cs-CZ" dirty="0"/>
          </a:p>
          <a:p>
            <a:pPr eaLnBrk="1" hangingPunct="1"/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cs-CZ" sz="3600" dirty="0" smtClean="0">
                <a:effectLst/>
              </a:rPr>
              <a:t>Maximální a efektivní  hodnota</a:t>
            </a:r>
          </a:p>
        </p:txBody>
      </p:sp>
      <p:pic>
        <p:nvPicPr>
          <p:cNvPr id="23554" name="Picture 5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/>
          <a:srcRect b="25875"/>
          <a:stretch/>
        </p:blipFill>
        <p:spPr>
          <a:xfrm>
            <a:off x="2195737" y="1159090"/>
            <a:ext cx="4176717" cy="2721794"/>
          </a:xfrm>
        </p:spPr>
      </p:pic>
      <p:pic>
        <p:nvPicPr>
          <p:cNvPr id="23555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95737" y="5091462"/>
            <a:ext cx="4176464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bdélník 1"/>
          <p:cNvSpPr/>
          <p:nvPr/>
        </p:nvSpPr>
        <p:spPr>
          <a:xfrm>
            <a:off x="231732" y="5877274"/>
            <a:ext cx="871296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cs-CZ" b="1" dirty="0"/>
              <a:t>Efektivní hodnota </a:t>
            </a:r>
            <a:r>
              <a:rPr lang="cs-CZ" sz="2000" b="1" dirty="0"/>
              <a:t>střídavého</a:t>
            </a:r>
            <a:r>
              <a:rPr lang="cs-CZ" b="1" dirty="0"/>
              <a:t> napětí (</a:t>
            </a:r>
            <a:r>
              <a:rPr lang="cs-CZ" b="1" i="1" dirty="0" err="1"/>
              <a:t>Uef</a:t>
            </a:r>
            <a:r>
              <a:rPr lang="cs-CZ" b="1" dirty="0"/>
              <a:t>) </a:t>
            </a:r>
            <a:r>
              <a:rPr lang="cs-CZ" dirty="0"/>
              <a:t>je rovna hodnotě stejnosměrného napětí, které by při přiložení na odporovou zátěž dávalo stejný průměrný výkon.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627784" y="3816042"/>
            <a:ext cx="35283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Sinusový průběh napětí nebo intenzity</a:t>
            </a:r>
          </a:p>
          <a:p>
            <a:r>
              <a:rPr lang="cs-CZ" sz="1400" dirty="0" smtClean="0"/>
              <a:t>1)   Maximální hodnota</a:t>
            </a:r>
          </a:p>
          <a:p>
            <a:r>
              <a:rPr lang="cs-CZ" sz="1400" dirty="0" smtClean="0"/>
              <a:t>2)   Špičkové napětí</a:t>
            </a:r>
          </a:p>
          <a:p>
            <a:r>
              <a:rPr lang="cs-CZ" sz="1400" dirty="0" smtClean="0"/>
              <a:t>3)   Efektivní hodnota </a:t>
            </a:r>
          </a:p>
          <a:p>
            <a:r>
              <a:rPr lang="cs-CZ" sz="1400" dirty="0" smtClean="0"/>
              <a:t>4)   Perioda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noChangeArrowheads="1"/>
          </p:cNvSpPr>
          <p:nvPr/>
        </p:nvSpPr>
        <p:spPr bwMode="auto">
          <a:xfrm>
            <a:off x="251520" y="908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4100" b="1" dirty="0" smtClean="0">
                <a:solidFill>
                  <a:schemeClr val="tx2"/>
                </a:solidFill>
              </a:rPr>
              <a:t> </a:t>
            </a:r>
            <a:r>
              <a:rPr lang="cs-CZ" sz="3600" dirty="0">
                <a:latin typeface="+mj-lt"/>
              </a:rPr>
              <a:t>Fázové a sdružené napětí</a:t>
            </a:r>
          </a:p>
        </p:txBody>
      </p:sp>
      <p:pic>
        <p:nvPicPr>
          <p:cNvPr id="25602" name="Picture 7"/>
          <p:cNvPicPr>
            <a:picLocks noChangeAspect="1" noChangeArrowheads="1"/>
          </p:cNvPicPr>
          <p:nvPr/>
        </p:nvPicPr>
        <p:blipFill rotWithShape="1">
          <a:blip r:embed="rId3"/>
          <a:srcRect r="16811"/>
          <a:stretch/>
        </p:blipFill>
        <p:spPr bwMode="auto">
          <a:xfrm>
            <a:off x="560240" y="949340"/>
            <a:ext cx="8260232" cy="377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bdélník 1"/>
          <p:cNvSpPr/>
          <p:nvPr/>
        </p:nvSpPr>
        <p:spPr>
          <a:xfrm>
            <a:off x="107504" y="4941168"/>
            <a:ext cx="89289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/>
              <a:t>Napětí indukované na jednotlivých cívkách má sinusový průběh</a:t>
            </a:r>
            <a:r>
              <a:rPr lang="cs-CZ" dirty="0" smtClean="0"/>
              <a:t>. Napětí </a:t>
            </a:r>
            <a:r>
              <a:rPr lang="cs-CZ" dirty="0"/>
              <a:t>mezi fázovým a nulovým vodičem se nazývá </a:t>
            </a:r>
            <a:r>
              <a:rPr lang="cs-CZ" b="1" i="1" dirty="0">
                <a:solidFill>
                  <a:schemeClr val="folHlink"/>
                </a:solidFill>
              </a:rPr>
              <a:t>fázové </a:t>
            </a:r>
            <a:r>
              <a:rPr lang="cs-CZ" b="1" i="1" dirty="0" smtClean="0">
                <a:solidFill>
                  <a:schemeClr val="folHlink"/>
                </a:solidFill>
              </a:rPr>
              <a:t>napětí, </a:t>
            </a:r>
            <a:r>
              <a:rPr lang="cs-CZ" dirty="0"/>
              <a:t>efektivní hodnota fázového napětí </a:t>
            </a:r>
            <a:endParaRPr lang="cs-CZ" dirty="0" smtClean="0"/>
          </a:p>
          <a:p>
            <a:pPr algn="just"/>
            <a:r>
              <a:rPr lang="cs-CZ" dirty="0" smtClean="0"/>
              <a:t>je </a:t>
            </a:r>
            <a:r>
              <a:rPr lang="cs-CZ" b="1" i="1" dirty="0"/>
              <a:t>230 V.</a:t>
            </a:r>
            <a:endParaRPr lang="cs-CZ" i="1" dirty="0">
              <a:solidFill>
                <a:schemeClr val="folHlink"/>
              </a:solidFill>
            </a:endParaRPr>
          </a:p>
          <a:p>
            <a:pPr algn="just"/>
            <a:r>
              <a:rPr lang="cs-CZ" dirty="0"/>
              <a:t>Napětí mezi dvěma fázovými vodiči se rovná </a:t>
            </a:r>
            <a:r>
              <a:rPr lang="cs-CZ" dirty="0" smtClean="0"/>
              <a:t>vektorovému součtu </a:t>
            </a:r>
            <a:r>
              <a:rPr lang="cs-CZ" dirty="0"/>
              <a:t>napětí indukovaných na dvou cívkách a nazývá se </a:t>
            </a:r>
            <a:r>
              <a:rPr lang="cs-CZ" b="1" i="1" dirty="0">
                <a:solidFill>
                  <a:schemeClr val="folHlink"/>
                </a:solidFill>
              </a:rPr>
              <a:t>sdružené </a:t>
            </a:r>
            <a:r>
              <a:rPr lang="cs-CZ" b="1" i="1" dirty="0" smtClean="0">
                <a:solidFill>
                  <a:schemeClr val="folHlink"/>
                </a:solidFill>
              </a:rPr>
              <a:t>napětí.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542710" y="1084094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Fázový vodič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95936" y="2515924"/>
            <a:ext cx="1531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Fázový vodič</a:t>
            </a:r>
          </a:p>
        </p:txBody>
      </p:sp>
      <p:sp>
        <p:nvSpPr>
          <p:cNvPr id="6" name="Obdélník 5"/>
          <p:cNvSpPr/>
          <p:nvPr/>
        </p:nvSpPr>
        <p:spPr>
          <a:xfrm>
            <a:off x="6012160" y="3789040"/>
            <a:ext cx="1531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Fázový vodič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531306" y="4077072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Nulový vodič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552824" y="3953961"/>
            <a:ext cx="6623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/>
              <a:t>230V</a:t>
            </a:r>
            <a:endParaRPr lang="cs-CZ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1500" dirty="0" smtClean="0"/>
              <a:t>Aktivita pro žáky – povinný snímek</a:t>
            </a:r>
            <a:br>
              <a:rPr lang="cs-CZ" sz="1500" dirty="0" smtClean="0"/>
            </a:br>
            <a:r>
              <a:rPr lang="cs-CZ" sz="1500" dirty="0" smtClean="0"/>
              <a:t>Úkol, test, otázky … .</a:t>
            </a:r>
            <a:endParaRPr lang="cs-CZ" sz="1500" dirty="0"/>
          </a:p>
        </p:txBody>
      </p:sp>
      <p:pic>
        <p:nvPicPr>
          <p:cNvPr id="2765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8" y="549279"/>
            <a:ext cx="7548564" cy="3317875"/>
          </a:xfrm>
        </p:spPr>
      </p:pic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395295" y="4292606"/>
            <a:ext cx="849788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cs-CZ" dirty="0"/>
              <a:t>   Na obrázku je nakreslen průběh napětí na první cívce. Dokresli do obrázku         </a:t>
            </a:r>
          </a:p>
          <a:p>
            <a:r>
              <a:rPr lang="cs-CZ" dirty="0"/>
              <a:t>    průběh napětí na zbývajících cívkách.</a:t>
            </a:r>
          </a:p>
          <a:p>
            <a:endParaRPr lang="cs-CZ" dirty="0"/>
          </a:p>
          <a:p>
            <a:pPr>
              <a:buFontTx/>
              <a:buChar char="•"/>
            </a:pPr>
            <a:r>
              <a:rPr lang="cs-CZ" dirty="0"/>
              <a:t>   Popiš hlavní části alternátoru</a:t>
            </a:r>
          </a:p>
          <a:p>
            <a:pPr>
              <a:buFontTx/>
              <a:buChar char="•"/>
            </a:pPr>
            <a:endParaRPr lang="cs-CZ" dirty="0"/>
          </a:p>
          <a:p>
            <a:pPr>
              <a:buFontTx/>
              <a:buChar char="•"/>
            </a:pPr>
            <a:r>
              <a:rPr lang="cs-CZ" dirty="0"/>
              <a:t>   Vysvětli vznik napětí na cívkách</a:t>
            </a:r>
          </a:p>
          <a:p>
            <a:pPr>
              <a:buFontTx/>
              <a:buChar char="•"/>
            </a:pPr>
            <a:endParaRPr lang="cs-CZ" dirty="0"/>
          </a:p>
          <a:p>
            <a:pPr>
              <a:buFontTx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5" y="260355"/>
            <a:ext cx="3887788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Text Box 7"/>
          <p:cNvSpPr txBox="1">
            <a:spLocks noChangeArrowheads="1"/>
          </p:cNvSpPr>
          <p:nvPr/>
        </p:nvSpPr>
        <p:spPr bwMode="auto">
          <a:xfrm>
            <a:off x="900115" y="3933828"/>
            <a:ext cx="7599364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cs-CZ" dirty="0"/>
              <a:t> Zapiš </a:t>
            </a:r>
            <a:r>
              <a:rPr lang="cs-CZ" sz="2000" dirty="0"/>
              <a:t>velikost</a:t>
            </a:r>
            <a:r>
              <a:rPr lang="cs-CZ" dirty="0"/>
              <a:t> napětí mezi jednotlivými vodiči</a:t>
            </a:r>
          </a:p>
          <a:p>
            <a:endParaRPr lang="cs-CZ" dirty="0"/>
          </a:p>
          <a:p>
            <a:pPr>
              <a:buFontTx/>
              <a:buChar char="•"/>
            </a:pPr>
            <a:r>
              <a:rPr lang="cs-CZ" dirty="0"/>
              <a:t> Vysvětli pojem fázové a sdružené napětí</a:t>
            </a:r>
          </a:p>
          <a:p>
            <a:pPr>
              <a:buFontTx/>
              <a:buChar char="•"/>
            </a:pPr>
            <a:endParaRPr lang="cs-CZ" dirty="0"/>
          </a:p>
          <a:p>
            <a:pPr>
              <a:buFontTx/>
              <a:buChar char="•"/>
            </a:pPr>
            <a:r>
              <a:rPr lang="cs-CZ" dirty="0"/>
              <a:t> Popiš, jaká napětí označují číslice 1-4</a:t>
            </a:r>
          </a:p>
          <a:p>
            <a:pPr>
              <a:buFontTx/>
              <a:buChar char="•"/>
            </a:pPr>
            <a:endParaRPr lang="cs-CZ" dirty="0"/>
          </a:p>
          <a:p>
            <a:pPr>
              <a:buFontTx/>
              <a:buChar char="•"/>
            </a:pPr>
            <a:r>
              <a:rPr lang="cs-CZ" dirty="0"/>
              <a:t> Vysvětli pojem efektivní hodnota střídavého napětí</a:t>
            </a:r>
          </a:p>
          <a:p>
            <a:pPr>
              <a:buFontTx/>
              <a:buChar char="•"/>
            </a:pPr>
            <a:endParaRPr lang="cs-CZ" dirty="0"/>
          </a:p>
          <a:p>
            <a:pPr>
              <a:buFontTx/>
              <a:buChar char="•"/>
            </a:pPr>
            <a:r>
              <a:rPr lang="cs-CZ" dirty="0"/>
              <a:t> Amplituda střídavého napětí naměřená na osciloskopu je360V, jaká</a:t>
            </a:r>
          </a:p>
          <a:p>
            <a:r>
              <a:rPr lang="cs-CZ" dirty="0"/>
              <a:t>  bude efektivní hodnota ?</a:t>
            </a:r>
          </a:p>
        </p:txBody>
      </p:sp>
      <p:pic>
        <p:nvPicPr>
          <p:cNvPr id="28675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9" y="476253"/>
            <a:ext cx="3859215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</TotalTime>
  <Words>511</Words>
  <Application>Microsoft Office PowerPoint</Application>
  <PresentationFormat>Předvádění na obrazovce (4:3)</PresentationFormat>
  <Paragraphs>70</Paragraphs>
  <Slides>10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Lucida Sans Unicode</vt:lpstr>
      <vt:lpstr>Wingdings 3</vt:lpstr>
      <vt:lpstr>Motiv systému Office</vt:lpstr>
      <vt:lpstr>Anglicky v odborných předmětech "Support of teaching technical subjects in English“</vt:lpstr>
      <vt:lpstr>Prezentace aplikace PowerPoint</vt:lpstr>
      <vt:lpstr>Konstrukce třífázového alternátoru</vt:lpstr>
      <vt:lpstr>Vznik napětí v alternátoru</vt:lpstr>
      <vt:lpstr>Průběh napětí</vt:lpstr>
      <vt:lpstr>Maximální a efektivní  hodnota</vt:lpstr>
      <vt:lpstr>Prezentace aplikace PowerPoint</vt:lpstr>
      <vt:lpstr>Aktivita pro žáky – povinný snímek Úkol, test, otázky … .</vt:lpstr>
      <vt:lpstr>Prezentace aplikace PowerPoint</vt:lpstr>
      <vt:lpstr>Použitá literatura</vt:lpstr>
    </vt:vector>
  </TitlesOfParts>
  <Company>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jaroslav.bernkopf</cp:lastModifiedBy>
  <cp:revision>62</cp:revision>
  <dcterms:created xsi:type="dcterms:W3CDTF">2011-08-12T09:23:29Z</dcterms:created>
  <dcterms:modified xsi:type="dcterms:W3CDTF">2014-01-01T11:42:57Z</dcterms:modified>
</cp:coreProperties>
</file>