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90" r:id="rId2"/>
    <p:sldId id="291" r:id="rId3"/>
    <p:sldId id="293" r:id="rId4"/>
    <p:sldId id="294" r:id="rId5"/>
    <p:sldId id="296" r:id="rId6"/>
    <p:sldId id="297" r:id="rId7"/>
    <p:sldId id="295" r:id="rId8"/>
    <p:sldId id="298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25" d="100"/>
          <a:sy n="125" d="100"/>
        </p:scale>
        <p:origin x="5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8. 9. 2015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8. 9. 2015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09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09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09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295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19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Střídavý proud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Elektrotechnika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Střídavý proud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Elektrotechnika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Střídavý proud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Elektrotechnika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Střídavý proud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/>
              <a:t>Elektrotechnika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844824"/>
            <a:ext cx="849694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 dirty="0" smtClean="0"/>
              <a:t>Střídavý </a:t>
            </a:r>
            <a:r>
              <a:rPr lang="cs-CZ" sz="4400" b="1" dirty="0"/>
              <a:t>proud</a:t>
            </a:r>
          </a:p>
          <a:p>
            <a:pPr lvl="0" algn="ctr">
              <a:defRPr/>
            </a:pPr>
            <a:endParaRPr lang="cs-CZ" sz="4400" b="1" dirty="0">
              <a:solidFill>
                <a:prstClr val="black"/>
              </a:solidFill>
            </a:endParaRPr>
          </a:p>
          <a:p>
            <a:pPr lvl="0" algn="ctr">
              <a:defRPr/>
            </a:pPr>
            <a:r>
              <a:rPr lang="cs-CZ" sz="2400" b="1" dirty="0">
                <a:solidFill>
                  <a:prstClr val="black"/>
                </a:solidFill>
              </a:rPr>
              <a:t>Ing. Jaroslav </a:t>
            </a:r>
            <a:r>
              <a:rPr lang="cs-CZ" sz="2400" b="1" dirty="0" smtClean="0">
                <a:solidFill>
                  <a:prstClr val="black"/>
                </a:solidFill>
              </a:rPr>
              <a:t>Bernkopf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Střídavý proud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Elektrotechnika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836712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 smtClean="0"/>
              <a:t>Definice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 smtClean="0"/>
              <a:t>Časový průběh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 smtClean="0"/>
              <a:t>Maximální a okamžitá hodnota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 smtClean="0"/>
              <a:t>Efektivní hodnota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 smtClean="0"/>
              <a:t>Střední hodnota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 smtClean="0"/>
              <a:t>Vznik střídavého napětí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Střídavý proud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Elektrotechnika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Střídavá veličina je taková, jejíž polarita se periodicky střídá: </a:t>
            </a:r>
          </a:p>
          <a:p>
            <a:r>
              <a:rPr lang="cs-CZ" sz="3200" dirty="0" smtClean="0"/>
              <a:t>kladná – záporná – kladná – záporná - …..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0" y="5085184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00FF"/>
                </a:solidFill>
              </a:rPr>
              <a:t>Např. u střídavého napětí s kmitočtem 50 Hz je za jednu sekundu napětí 50x kladné, 50x záporné.</a:t>
            </a:r>
          </a:p>
          <a:p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75" y="2644736"/>
            <a:ext cx="3151237" cy="247897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8931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Střídavý proud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Elektrotechnika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 smtClean="0"/>
              <a:t>Časový průběh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/>
              <a:t>Fázor</a:t>
            </a:r>
            <a:r>
              <a:rPr lang="cs-CZ" sz="2000" dirty="0" smtClean="0"/>
              <a:t> je vektor (orientovaná úsečka), otáčející se proti směru hodinových ručiček. Délka </a:t>
            </a:r>
            <a:r>
              <a:rPr lang="cs-CZ" sz="2000" dirty="0" err="1" smtClean="0"/>
              <a:t>fázoru</a:t>
            </a:r>
            <a:r>
              <a:rPr lang="cs-CZ" sz="2000" dirty="0" smtClean="0"/>
              <a:t> odpovídá amplitudě (</a:t>
            </a:r>
            <a:r>
              <a:rPr lang="cs-CZ" sz="2000" dirty="0" err="1" smtClean="0"/>
              <a:t>I</a:t>
            </a:r>
            <a:r>
              <a:rPr lang="cs-CZ" sz="2000" baseline="-25000" dirty="0" err="1" smtClean="0"/>
              <a:t>m</a:t>
            </a:r>
            <a:r>
              <a:rPr lang="cs-CZ" sz="2000" dirty="0" smtClean="0"/>
              <a:t>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866900"/>
            <a:ext cx="8589963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5004048" y="1688614"/>
            <a:ext cx="288032" cy="116432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2483768" y="1688614"/>
            <a:ext cx="2448272" cy="1380346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4951" y="508518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Průmět </a:t>
            </a:r>
            <a:r>
              <a:rPr lang="cs-CZ" sz="2000" dirty="0" err="1" smtClean="0"/>
              <a:t>fázoru</a:t>
            </a:r>
            <a:r>
              <a:rPr lang="cs-CZ" sz="2000" dirty="0" smtClean="0"/>
              <a:t> do svislé osy odpovídá okamžité hodnotě (i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</a:t>
            </a:r>
            <a:r>
              <a:rPr lang="cs-CZ" sz="2000" dirty="0" err="1" smtClean="0"/>
              <a:t>I</a:t>
            </a:r>
            <a:r>
              <a:rPr lang="cs-CZ" sz="2000" baseline="-25000" dirty="0" err="1" smtClean="0"/>
              <a:t>m</a:t>
            </a:r>
            <a:r>
              <a:rPr lang="cs-CZ" sz="2000" dirty="0" err="1" smtClean="0"/>
              <a:t>sin</a:t>
            </a:r>
            <a:r>
              <a:rPr lang="el-GR" sz="2000" dirty="0" smtClean="0"/>
              <a:t>α</a:t>
            </a:r>
            <a:r>
              <a:rPr lang="cs-CZ" sz="2000" dirty="0" smtClean="0"/>
              <a:t>).</a:t>
            </a:r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1331640" y="3356992"/>
            <a:ext cx="360040" cy="172819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4788024" y="3005336"/>
            <a:ext cx="936104" cy="2079848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47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Střídavý proud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Elektrotechnika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 smtClean="0"/>
              <a:t>Časový průběh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/>
              <a:t>Fázor</a:t>
            </a:r>
            <a:r>
              <a:rPr lang="cs-CZ" sz="2000" dirty="0" smtClean="0"/>
              <a:t> se otočí o jednu otáčku (360° = 2</a:t>
            </a:r>
            <a:r>
              <a:rPr lang="cs-CZ" sz="2000" dirty="0" smtClean="0">
                <a:latin typeface="Cambria Math"/>
                <a:ea typeface="Cambria Math"/>
              </a:rPr>
              <a:t>𝜋</a:t>
            </a:r>
            <a:r>
              <a:rPr lang="cs-CZ" sz="2000" dirty="0" smtClean="0"/>
              <a:t> radiánů) za jednu periodu T.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866900"/>
            <a:ext cx="8589963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214951" y="5221649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Za jednu otáčku tedy urazí </a:t>
            </a:r>
            <a:r>
              <a:rPr lang="cs-CZ" sz="2000" dirty="0" smtClean="0"/>
              <a:t>úhel 2</a:t>
            </a:r>
            <a:r>
              <a:rPr lang="cs-CZ" sz="2000" dirty="0" smtClean="0">
                <a:latin typeface="Cambria Math"/>
                <a:ea typeface="Cambria Math"/>
              </a:rPr>
              <a:t>𝜋</a:t>
            </a:r>
            <a:r>
              <a:rPr lang="cs-CZ" sz="2000" dirty="0" smtClean="0"/>
              <a:t> </a:t>
            </a:r>
            <a:r>
              <a:rPr lang="cs-CZ" sz="2000" dirty="0"/>
              <a:t>radiánů</a:t>
            </a:r>
            <a:r>
              <a:rPr lang="cs-CZ" sz="2000" dirty="0" smtClean="0"/>
              <a:t>.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 flipH="1">
            <a:off x="6228184" y="1334671"/>
            <a:ext cx="1512168" cy="2958425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4644008" y="3573016"/>
            <a:ext cx="3672408" cy="1712223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59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Střídavý proud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Elektrotechnika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 smtClean="0"/>
              <a:t>Časový průběh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Točí-li se rychlostí 1 otáčka za sekundu (tj. f = 1Hz), urazí úhel </a:t>
            </a:r>
            <a:r>
              <a:rPr lang="el-GR" sz="2000" dirty="0"/>
              <a:t>α </a:t>
            </a:r>
            <a:r>
              <a:rPr lang="cs-CZ" sz="2000" dirty="0"/>
              <a:t>= 2</a:t>
            </a:r>
            <a:r>
              <a:rPr lang="cs-CZ" sz="2000" dirty="0">
                <a:latin typeface="Cambria Math"/>
                <a:ea typeface="Cambria Math"/>
              </a:rPr>
              <a:t>𝜋 </a:t>
            </a:r>
            <a:r>
              <a:rPr lang="cs-CZ" sz="2000" dirty="0"/>
              <a:t>radiánů za sekundu. Jeho úhlová rychlost </a:t>
            </a:r>
            <a:r>
              <a:rPr lang="el-GR" sz="2000" dirty="0"/>
              <a:t>ω</a:t>
            </a:r>
            <a:r>
              <a:rPr lang="cs-CZ" sz="2000" dirty="0"/>
              <a:t> je tedy 2</a:t>
            </a:r>
            <a:r>
              <a:rPr lang="cs-CZ" sz="2000" dirty="0">
                <a:latin typeface="Cambria Math"/>
                <a:ea typeface="Cambria Math"/>
              </a:rPr>
              <a:t>𝜋 </a:t>
            </a:r>
            <a:r>
              <a:rPr lang="cs-CZ" sz="2000" dirty="0"/>
              <a:t>radiánů za sekundu.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866900"/>
            <a:ext cx="8589963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214951" y="5221649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Točí-li se </a:t>
            </a:r>
            <a:r>
              <a:rPr lang="cs-CZ" sz="2000" dirty="0" smtClean="0"/>
              <a:t>rychlostí 2 otáčky za sekundu </a:t>
            </a:r>
            <a:r>
              <a:rPr lang="cs-CZ" sz="2000" dirty="0"/>
              <a:t>(tj. </a:t>
            </a:r>
            <a:r>
              <a:rPr lang="cs-CZ" sz="2000" dirty="0" smtClean="0"/>
              <a:t>f = 2 Hz</a:t>
            </a:r>
            <a:r>
              <a:rPr lang="cs-CZ" sz="2000" dirty="0"/>
              <a:t>), urazí úhel </a:t>
            </a:r>
            <a:r>
              <a:rPr lang="el-GR" sz="2000" dirty="0"/>
              <a:t>α </a:t>
            </a:r>
            <a:r>
              <a:rPr lang="cs-CZ" sz="2000" dirty="0"/>
              <a:t>= </a:t>
            </a:r>
            <a:r>
              <a:rPr lang="cs-CZ" sz="2000" dirty="0" smtClean="0"/>
              <a:t>2</a:t>
            </a:r>
            <a:r>
              <a:rPr lang="cs-CZ" sz="2000" dirty="0" smtClean="0">
                <a:latin typeface="Cambria Math"/>
                <a:ea typeface="Cambria Math"/>
              </a:rPr>
              <a:t>𝜋*</a:t>
            </a:r>
            <a:r>
              <a:rPr lang="cs-CZ" sz="2000" dirty="0" smtClean="0"/>
              <a:t>2</a:t>
            </a:r>
            <a:r>
              <a:rPr lang="cs-CZ" sz="2000" dirty="0" smtClean="0">
                <a:latin typeface="Cambria Math"/>
                <a:ea typeface="Cambria Math"/>
              </a:rPr>
              <a:t> </a:t>
            </a:r>
            <a:r>
              <a:rPr lang="cs-CZ" sz="2000" dirty="0"/>
              <a:t>radiánů za sekundu. Jeho úhlová rychlost </a:t>
            </a:r>
            <a:r>
              <a:rPr lang="el-GR" sz="2000" dirty="0"/>
              <a:t>ω</a:t>
            </a:r>
            <a:r>
              <a:rPr lang="cs-CZ" sz="2000" dirty="0"/>
              <a:t> </a:t>
            </a:r>
            <a:r>
              <a:rPr lang="cs-CZ" sz="2000" dirty="0" smtClean="0"/>
              <a:t>je </a:t>
            </a:r>
            <a:r>
              <a:rPr lang="cs-CZ" sz="2000" dirty="0"/>
              <a:t>tedy </a:t>
            </a:r>
            <a:r>
              <a:rPr lang="cs-CZ" sz="2000" dirty="0" smtClean="0"/>
              <a:t>2</a:t>
            </a:r>
            <a:r>
              <a:rPr lang="cs-CZ" sz="2000" dirty="0" smtClean="0">
                <a:latin typeface="Cambria Math"/>
                <a:ea typeface="Cambria Math"/>
              </a:rPr>
              <a:t>𝜋</a:t>
            </a:r>
            <a:r>
              <a:rPr lang="cs-CZ" sz="2000" dirty="0">
                <a:latin typeface="Cambria Math"/>
                <a:ea typeface="Cambria Math"/>
              </a:rPr>
              <a:t> *</a:t>
            </a:r>
            <a:r>
              <a:rPr lang="cs-CZ" sz="2000" dirty="0"/>
              <a:t>2</a:t>
            </a:r>
            <a:r>
              <a:rPr lang="cs-CZ" sz="2000" dirty="0" smtClean="0">
                <a:latin typeface="Cambria Math"/>
                <a:ea typeface="Cambria Math"/>
              </a:rPr>
              <a:t> </a:t>
            </a:r>
            <a:r>
              <a:rPr lang="cs-CZ" sz="2000" dirty="0"/>
              <a:t>radiánů </a:t>
            </a:r>
            <a:r>
              <a:rPr lang="cs-CZ" sz="2000"/>
              <a:t>za </a:t>
            </a:r>
            <a:r>
              <a:rPr lang="cs-CZ" sz="2000" smtClean="0"/>
              <a:t>sekundu.			</a:t>
            </a:r>
            <a:r>
              <a:rPr lang="el-GR" sz="2000" b="1" smtClean="0"/>
              <a:t>ω</a:t>
            </a:r>
            <a:r>
              <a:rPr lang="cs-CZ" sz="2000" b="1" dirty="0" smtClean="0"/>
              <a:t> = 2</a:t>
            </a:r>
            <a:r>
              <a:rPr lang="cs-CZ" sz="2000" b="1" dirty="0">
                <a:latin typeface="Cambria Math"/>
                <a:ea typeface="Cambria Math"/>
              </a:rPr>
              <a:t>𝜋 </a:t>
            </a:r>
            <a:r>
              <a:rPr lang="cs-CZ" sz="2000" b="1" dirty="0" smtClean="0"/>
              <a:t>f</a:t>
            </a:r>
            <a:endParaRPr lang="cs-CZ" sz="2000" b="1" dirty="0"/>
          </a:p>
          <a:p>
            <a:endParaRPr lang="cs-CZ" sz="2000" dirty="0" smtClean="0"/>
          </a:p>
        </p:txBody>
      </p:sp>
      <p:cxnSp>
        <p:nvCxnSpPr>
          <p:cNvPr id="18" name="Přímá spojnice se šipkou 17"/>
          <p:cNvCxnSpPr/>
          <p:nvPr/>
        </p:nvCxnSpPr>
        <p:spPr>
          <a:xfrm flipV="1">
            <a:off x="4644008" y="3573016"/>
            <a:ext cx="3672408" cy="1712223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4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Střídavý proud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Elektrotechnika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 smtClean="0"/>
              <a:t>Časový průběh</a:t>
            </a:r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4880" y="764704"/>
            <a:ext cx="2528288" cy="228384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099474"/>
            <a:ext cx="6266667" cy="4657143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6514880" y="3502160"/>
            <a:ext cx="29602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Když ty horní půlvlny střídavého výkonu překlopíme do těch dolin, dostaneme odpovídající stejnosměrný výkon.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6184" y="5779065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Efektivní hodnota </a:t>
            </a:r>
            <a:r>
              <a:rPr lang="cs-CZ" sz="2000" dirty="0" smtClean="0"/>
              <a:t>střídavého proudu odpovídá takové hodnotě stejnosměrného proudu, která by na stejném odporu dala stejný výkon.</a:t>
            </a:r>
          </a:p>
        </p:txBody>
      </p:sp>
    </p:spTree>
    <p:extLst>
      <p:ext uri="{BB962C8B-B14F-4D97-AF65-F5344CB8AC3E}">
        <p14:creationId xmlns:p14="http://schemas.microsoft.com/office/powerpoint/2010/main" val="3593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Střídavý proud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Elektrotechnika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 smtClean="0"/>
              <a:t>Časový průběh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00939" y="980728"/>
            <a:ext cx="8935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Není-li řečeno jinak, hodnoty střídavého napětí nebo proudu jsou efektivní hodnoty.</a:t>
            </a:r>
          </a:p>
          <a:p>
            <a:r>
              <a:rPr lang="cs-CZ" sz="2000" dirty="0" smtClean="0"/>
              <a:t>Je-li v síti napětí 230 V, je to efektivní hodnota.</a:t>
            </a:r>
          </a:p>
        </p:txBody>
      </p:sp>
    </p:spTree>
    <p:extLst>
      <p:ext uri="{BB962C8B-B14F-4D97-AF65-F5344CB8AC3E}">
        <p14:creationId xmlns:p14="http://schemas.microsoft.com/office/powerpoint/2010/main" val="2113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9393</TotalTime>
  <Words>314</Words>
  <Application>Microsoft Office PowerPoint</Application>
  <PresentationFormat>Předvádění na obrazovce (4:3)</PresentationFormat>
  <Paragraphs>62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Úvod</vt:lpstr>
      <vt:lpstr>Osnova</vt:lpstr>
      <vt:lpstr>Definice</vt:lpstr>
      <vt:lpstr>Časový průběh</vt:lpstr>
      <vt:lpstr>Časový průběh</vt:lpstr>
      <vt:lpstr>Časový průběh</vt:lpstr>
      <vt:lpstr>Časový průběh</vt:lpstr>
      <vt:lpstr>Časový průběh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494</cp:revision>
  <dcterms:created xsi:type="dcterms:W3CDTF">2011-08-12T09:23:29Z</dcterms:created>
  <dcterms:modified xsi:type="dcterms:W3CDTF">2015-09-08T11:57:15Z</dcterms:modified>
</cp:coreProperties>
</file>