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298" r:id="rId12"/>
    <p:sldId id="300" r:id="rId13"/>
    <p:sldId id="301" r:id="rId14"/>
    <p:sldId id="302" r:id="rId15"/>
    <p:sldId id="303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14. 10. 2013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14. 10. 2013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21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Schémata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Silnoproudá zařízení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Schémata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Silnoproudá zařízení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73984"/>
              </p:ext>
            </p:extLst>
          </p:nvPr>
        </p:nvGraphicFramePr>
        <p:xfrm>
          <a:off x="1187624" y="1988840"/>
          <a:ext cx="6696744" cy="16561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749938"/>
                <a:gridCol w="4946806"/>
              </a:tblGrid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Tematická oblast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Autor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Ročník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Obor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Anotace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8" y="5803359"/>
            <a:ext cx="57848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• Katalogový list relé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7" y="1427553"/>
            <a:ext cx="7664667" cy="502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0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Dokumenty používané v dokumentaci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schémata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výkresy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tabulky </a:t>
            </a:r>
            <a:r>
              <a:rPr lang="cs-CZ" sz="2400" dirty="0"/>
              <a:t>(seznamy)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diagramy </a:t>
            </a:r>
            <a:r>
              <a:rPr lang="cs-CZ" sz="2400" dirty="0"/>
              <a:t>a grafy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61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Schémata</a:t>
            </a:r>
            <a:r>
              <a:rPr lang="cs-CZ" sz="2400" dirty="0" smtClean="0"/>
              <a:t> obrazovou formou znázorňují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zapojení obvodů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děje probíhající v obvodech (např. průběhy napětí)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rozložení dílů (např. rozložení součástí na plošném spoji)</a:t>
            </a:r>
            <a:endParaRPr lang="cs-CZ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97349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Výkresy</a:t>
            </a:r>
            <a:r>
              <a:rPr lang="cs-CZ" sz="2400" dirty="0"/>
              <a:t> </a:t>
            </a:r>
            <a:r>
              <a:rPr lang="cs-CZ" sz="2400" dirty="0" smtClean="0"/>
              <a:t>znázorňují např.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polohu součástí (situační </a:t>
            </a:r>
            <a:r>
              <a:rPr lang="cs-CZ" sz="2400" dirty="0"/>
              <a:t>schéma rozvodu, rozmístění </a:t>
            </a:r>
            <a:r>
              <a:rPr lang="cs-CZ" sz="2400" dirty="0" smtClean="0"/>
              <a:t>přístrojů)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rozměry součástí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sestavu výrobku</a:t>
            </a:r>
            <a:endParaRPr lang="cs-CZ" sz="2400" dirty="0"/>
          </a:p>
        </p:txBody>
      </p:sp>
      <p:pic>
        <p:nvPicPr>
          <p:cNvPr id="1026" name="Picture 2" descr="http://image.thefabricator.com/a/dimensioning-in-a-3-d-cad-system-precision-birds-nest-fig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59196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Tabulky</a:t>
            </a:r>
            <a:r>
              <a:rPr lang="cs-CZ" sz="2400" dirty="0" smtClean="0"/>
              <a:t> přinášejí informace uspořádané do řádků a sloupců, např.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Zapojovací </a:t>
            </a:r>
            <a:r>
              <a:rPr lang="cs-CZ" sz="2400" dirty="0"/>
              <a:t>tabulky (</a:t>
            </a:r>
            <a:r>
              <a:rPr lang="cs-CZ" sz="2400" dirty="0" smtClean="0"/>
              <a:t>informace </a:t>
            </a:r>
            <a:r>
              <a:rPr lang="cs-CZ" sz="2400" dirty="0"/>
              <a:t>o </a:t>
            </a:r>
            <a:r>
              <a:rPr lang="cs-CZ" sz="2400" dirty="0" smtClean="0"/>
              <a:t>tom, co s čím se má propojit v kabelu, na svorkovnici)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Tabulky naměřených hodnot v protokolu o měření</a:t>
            </a:r>
          </a:p>
          <a:p>
            <a:endParaRPr lang="cs-CZ" sz="2400" dirty="0"/>
          </a:p>
        </p:txBody>
      </p:sp>
      <p:pic>
        <p:nvPicPr>
          <p:cNvPr id="2050" name="Picture 2" descr="http://www.mosaic-industries.com/Manuals/UAM/Tab1-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1"/>
            <a:ext cx="5904656" cy="33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Diagramy</a:t>
            </a:r>
            <a:r>
              <a:rPr lang="cs-CZ" sz="2400" b="1" dirty="0"/>
              <a:t>, grafy </a:t>
            </a:r>
            <a:r>
              <a:rPr lang="cs-CZ" sz="2400" dirty="0" smtClean="0"/>
              <a:t>dávají obrazové informace např. 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závislosti proudu diody na napětí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kmitočtovém rozsahu zesilovače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spínacím diagramu </a:t>
            </a:r>
            <a:r>
              <a:rPr lang="cs-CZ" sz="2400" dirty="0" smtClean="0"/>
              <a:t>přístroje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průběhu napětí za usměrňovačem a filtrem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82082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Rozdělení elektrotechnických schémat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přehledové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blokové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obvodové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funkční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zapojovací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liniové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situační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913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Přehledové schéma </a:t>
            </a:r>
            <a:r>
              <a:rPr lang="cs-CZ" sz="2400" dirty="0" smtClean="0"/>
              <a:t>je jednopólové schéma, které  ukazuje veškerá </a:t>
            </a:r>
            <a:r>
              <a:rPr lang="cs-CZ" sz="2400" dirty="0"/>
              <a:t>použitá zařízení </a:t>
            </a:r>
            <a:r>
              <a:rPr lang="cs-CZ" sz="2400" dirty="0" smtClean="0"/>
              <a:t>a </a:t>
            </a:r>
            <a:r>
              <a:rPr lang="cs-CZ" sz="2400" dirty="0"/>
              <a:t>způsob jejich </a:t>
            </a:r>
            <a:r>
              <a:rPr lang="cs-CZ" sz="2400" dirty="0" smtClean="0"/>
              <a:t>propojení.</a:t>
            </a:r>
            <a:endParaRPr lang="cs-CZ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5871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3" name="Obrázek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88" y="1810197"/>
            <a:ext cx="3808771" cy="45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198884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„Jednopólové“ znamená, že pro zobrazení více spojů používá jedinou čáru.</a:t>
            </a:r>
            <a:endParaRPr lang="cs-CZ" sz="2400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203848" y="2684348"/>
            <a:ext cx="936104" cy="874152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6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Blokové schéma </a:t>
            </a:r>
            <a:r>
              <a:rPr lang="cs-CZ" sz="2400" dirty="0"/>
              <a:t>je přehledové schéma vyjadřující jen základní funkci </a:t>
            </a:r>
            <a:r>
              <a:rPr lang="cs-CZ" sz="2400" dirty="0" smtClean="0"/>
              <a:t>systému.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6" y="2276872"/>
            <a:ext cx="834590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Obvodové schéma </a:t>
            </a:r>
            <a:r>
              <a:rPr lang="cs-CZ" sz="2400" dirty="0" smtClean="0"/>
              <a:t>podrobně znázorňuje obvod </a:t>
            </a:r>
            <a:r>
              <a:rPr lang="cs-CZ" sz="2400" dirty="0"/>
              <a:t>schématickými značkami bez ohledu na rozměry a umístění </a:t>
            </a:r>
            <a:r>
              <a:rPr lang="cs-CZ" sz="2400" dirty="0" smtClean="0"/>
              <a:t>součástek.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1577"/>
            <a:ext cx="8625344" cy="31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6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708920"/>
            <a:ext cx="84969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b="1" dirty="0" smtClean="0"/>
              <a:t>Elektrotechnická schémata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Funkční schéma </a:t>
            </a:r>
            <a:r>
              <a:rPr lang="cs-CZ" sz="2400" dirty="0" smtClean="0"/>
              <a:t>zobrazuje detaily činnosti systému, např. pomocí vkreslených průběhů napětí. </a:t>
            </a:r>
          </a:p>
        </p:txBody>
      </p:sp>
      <p:pic>
        <p:nvPicPr>
          <p:cNvPr id="4098" name="Picture 2" descr="http://hellweb.loose.cz/school/elt/!51_soubory/image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4159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499992" y="1810197"/>
            <a:ext cx="3096344" cy="2266875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1763688" y="1810197"/>
            <a:ext cx="2592288" cy="2194867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Zapojovací schéma </a:t>
            </a:r>
            <a:r>
              <a:rPr lang="cs-CZ" sz="2400" dirty="0" smtClean="0"/>
              <a:t>zobrazuje </a:t>
            </a:r>
            <a:r>
              <a:rPr lang="cs-CZ" sz="2400" dirty="0"/>
              <a:t>prostorové </a:t>
            </a:r>
            <a:r>
              <a:rPr lang="cs-CZ" sz="2400" dirty="0" smtClean="0"/>
              <a:t>rozmístění </a:t>
            </a:r>
            <a:r>
              <a:rPr lang="cs-CZ" sz="2400" dirty="0"/>
              <a:t>součástí </a:t>
            </a:r>
            <a:r>
              <a:rPr lang="cs-CZ" sz="2400" dirty="0" smtClean="0"/>
              <a:t>a </a:t>
            </a:r>
            <a:r>
              <a:rPr lang="cs-CZ" sz="2400" dirty="0"/>
              <a:t>k nim připojených  </a:t>
            </a:r>
            <a:r>
              <a:rPr lang="cs-CZ" sz="2400" dirty="0" smtClean="0"/>
              <a:t>vodičů.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624736" cy="42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Liniové schéma </a:t>
            </a:r>
            <a:r>
              <a:rPr lang="cs-CZ" sz="2400" dirty="0" smtClean="0"/>
              <a:t>zobrazuje zařízení tak, aby bylo snadné pochopit jeho funkci. Na levé straně bývá napájecí sběrnice, na pravé straně zemnicí.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060848"/>
            <a:ext cx="52673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Situační schéma </a:t>
            </a:r>
            <a:r>
              <a:rPr lang="cs-CZ" sz="2400" dirty="0" smtClean="0"/>
              <a:t>znázorňuje, jak je zařízení rozmístěno, např. v budově, v krajině.</a:t>
            </a:r>
            <a:endParaRPr lang="cs-CZ" sz="2400" dirty="0"/>
          </a:p>
        </p:txBody>
      </p:sp>
      <p:pic>
        <p:nvPicPr>
          <p:cNvPr id="7170" name="Obrázek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t="7596" b="6413"/>
          <a:stretch>
            <a:fillRect/>
          </a:stretch>
        </p:blipFill>
        <p:spPr bwMode="auto">
          <a:xfrm>
            <a:off x="2195736" y="1791864"/>
            <a:ext cx="5453911" cy="465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2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Technická dokumentace </a:t>
            </a:r>
            <a:r>
              <a:rPr lang="cs-CZ" sz="2400" b="1" u="sng" dirty="0"/>
              <a:t>je soubor dokumentů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vztahujících </a:t>
            </a:r>
            <a:r>
              <a:rPr lang="cs-CZ" sz="2400" dirty="0"/>
              <a:t>se k </a:t>
            </a:r>
            <a:r>
              <a:rPr lang="cs-CZ" sz="2400" dirty="0" smtClean="0"/>
              <a:t>výrobku, výrobnímu postupu.</a:t>
            </a:r>
          </a:p>
          <a:p>
            <a:endParaRPr lang="cs-CZ" sz="2400" dirty="0" smtClean="0"/>
          </a:p>
          <a:p>
            <a:r>
              <a:rPr lang="cs-CZ" sz="2400" dirty="0"/>
              <a:t>Technická </a:t>
            </a:r>
            <a:r>
              <a:rPr lang="cs-CZ" sz="2400" dirty="0" smtClean="0"/>
              <a:t>dokumentace musí být vytvořena podle norem.</a:t>
            </a:r>
          </a:p>
          <a:p>
            <a:endParaRPr lang="cs-CZ" sz="2400" dirty="0" smtClean="0"/>
          </a:p>
          <a:p>
            <a:r>
              <a:rPr lang="cs-CZ" sz="2400" dirty="0" smtClean="0"/>
              <a:t>Musí se používat správné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označování veličin a jednotek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značky ve schématech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odborné termíny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Rozdělení technické dokumentace</a:t>
            </a:r>
            <a:endParaRPr lang="cs-CZ" sz="2400" b="1" dirty="0"/>
          </a:p>
          <a:p>
            <a:r>
              <a:rPr lang="cs-CZ" sz="2400" dirty="0"/>
              <a:t>• Výrobní dokumentace</a:t>
            </a:r>
          </a:p>
          <a:p>
            <a:r>
              <a:rPr lang="cs-CZ" sz="2400" dirty="0" smtClean="0"/>
              <a:t>• </a:t>
            </a:r>
            <a:r>
              <a:rPr lang="cs-CZ" sz="2400" dirty="0"/>
              <a:t>Provozní dokumentace</a:t>
            </a:r>
          </a:p>
          <a:p>
            <a:r>
              <a:rPr lang="cs-CZ" sz="2400" dirty="0" smtClean="0"/>
              <a:t>• </a:t>
            </a:r>
            <a:r>
              <a:rPr lang="cs-CZ" sz="2400" dirty="0"/>
              <a:t>Montážní dokumentace</a:t>
            </a:r>
          </a:p>
          <a:p>
            <a:r>
              <a:rPr lang="cs-CZ" sz="2400" dirty="0" smtClean="0"/>
              <a:t>• </a:t>
            </a:r>
            <a:r>
              <a:rPr lang="cs-CZ" sz="2400" dirty="0"/>
              <a:t>Obchodnětechnická dokumentace</a:t>
            </a:r>
          </a:p>
          <a:p>
            <a:r>
              <a:rPr lang="cs-CZ" sz="2400" dirty="0" smtClean="0"/>
              <a:t>• </a:t>
            </a:r>
            <a:r>
              <a:rPr lang="cs-CZ" sz="2400" dirty="0"/>
              <a:t>Katalogové listy</a:t>
            </a: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316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Výrobní </a:t>
            </a:r>
            <a:r>
              <a:rPr lang="cs-CZ" sz="2400" b="1" dirty="0"/>
              <a:t>dokumentace</a:t>
            </a:r>
            <a:endParaRPr lang="cs-CZ" sz="2400" dirty="0"/>
          </a:p>
          <a:p>
            <a:r>
              <a:rPr lang="cs-CZ" sz="2400" dirty="0" smtClean="0"/>
              <a:t>Informace </a:t>
            </a:r>
            <a:r>
              <a:rPr lang="cs-CZ" sz="2400" dirty="0"/>
              <a:t>konstrukčního </a:t>
            </a:r>
            <a:r>
              <a:rPr lang="cs-CZ" sz="2400" dirty="0" smtClean="0"/>
              <a:t>charakteru. </a:t>
            </a:r>
          </a:p>
          <a:p>
            <a:r>
              <a:rPr lang="cs-CZ" sz="2400" dirty="0" smtClean="0"/>
              <a:t>Umožňuje </a:t>
            </a:r>
            <a:r>
              <a:rPr lang="cs-CZ" sz="2400" dirty="0"/>
              <a:t>opakovanou </a:t>
            </a:r>
            <a:r>
              <a:rPr lang="cs-CZ" sz="2400" dirty="0" smtClean="0"/>
              <a:t>výrobu.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380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Provozní </a:t>
            </a:r>
            <a:r>
              <a:rPr lang="cs-CZ" sz="2400" b="1" dirty="0"/>
              <a:t>dokumentace</a:t>
            </a:r>
            <a:endParaRPr lang="cs-CZ" sz="2400" dirty="0"/>
          </a:p>
          <a:p>
            <a:r>
              <a:rPr lang="cs-CZ" sz="2400" dirty="0" smtClean="0"/>
              <a:t>Hlavně textová.</a:t>
            </a:r>
          </a:p>
          <a:p>
            <a:r>
              <a:rPr lang="cs-CZ" sz="2400" dirty="0" smtClean="0"/>
              <a:t>Definuje provoz, kontrolu a údržbu zařízení.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116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Montážní </a:t>
            </a:r>
            <a:r>
              <a:rPr lang="cs-CZ" sz="2400" b="1" dirty="0"/>
              <a:t>dokumentace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výkresová: montážní výkresy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textová: postup montáže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57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Obchodnětechnická </a:t>
            </a:r>
            <a:r>
              <a:rPr lang="cs-CZ" sz="2400" b="1" dirty="0"/>
              <a:t>dokumentace</a:t>
            </a:r>
            <a:endParaRPr lang="cs-CZ" sz="2400" dirty="0"/>
          </a:p>
          <a:p>
            <a:r>
              <a:rPr lang="cs-CZ" sz="2400" dirty="0" smtClean="0"/>
              <a:t>Popisuje základní </a:t>
            </a:r>
            <a:r>
              <a:rPr lang="cs-CZ" sz="2400" dirty="0"/>
              <a:t>parametry </a:t>
            </a:r>
            <a:r>
              <a:rPr lang="cs-CZ" sz="2400" dirty="0" smtClean="0"/>
              <a:t>výrobku. </a:t>
            </a:r>
          </a:p>
          <a:p>
            <a:r>
              <a:rPr lang="cs-CZ" sz="2400" dirty="0" smtClean="0"/>
              <a:t>Je názorná a graficky zpracovaná. </a:t>
            </a:r>
          </a:p>
          <a:p>
            <a:r>
              <a:rPr lang="cs-CZ" sz="2400" dirty="0" smtClean="0"/>
              <a:t>Například prospekt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41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Schémata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7920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Katalogové </a:t>
            </a:r>
            <a:r>
              <a:rPr lang="cs-CZ" sz="2400" b="1" dirty="0"/>
              <a:t>listy</a:t>
            </a:r>
            <a:endParaRPr lang="cs-CZ" sz="2400" dirty="0"/>
          </a:p>
          <a:p>
            <a:r>
              <a:rPr lang="cs-CZ" sz="2400" dirty="0" smtClean="0"/>
              <a:t>Všechny </a:t>
            </a:r>
            <a:r>
              <a:rPr lang="cs-CZ" sz="2400" dirty="0"/>
              <a:t>údaje o dané </a:t>
            </a:r>
            <a:r>
              <a:rPr lang="cs-CZ" sz="2400" dirty="0" smtClean="0"/>
              <a:t>součástce: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technické parametry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výsledky </a:t>
            </a:r>
            <a:r>
              <a:rPr lang="cs-CZ" sz="2400" dirty="0"/>
              <a:t>měření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provozní podmínky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doporučené aplikace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16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8928</TotalTime>
  <Words>517</Words>
  <Application>Microsoft Office PowerPoint</Application>
  <PresentationFormat>Předvádění na obrazovce (4:3)</PresentationFormat>
  <Paragraphs>190</Paragraphs>
  <Slides>23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Shluk</vt:lpstr>
      <vt:lpstr>Prezentace aplikace PowerPoint</vt:lpstr>
      <vt:lpstr>Úvod</vt:lpstr>
      <vt:lpstr>Dokumentace</vt:lpstr>
      <vt:lpstr>Dokumentace</vt:lpstr>
      <vt:lpstr>Dokumentace</vt:lpstr>
      <vt:lpstr>Dokumentace</vt:lpstr>
      <vt:lpstr>Dokumentace</vt:lpstr>
      <vt:lpstr>Dokumentace</vt:lpstr>
      <vt:lpstr>Dokumentace</vt:lpstr>
      <vt:lpstr>Dokumentace</vt:lpstr>
      <vt:lpstr>Dokumentace</vt:lpstr>
      <vt:lpstr>Dokumentace</vt:lpstr>
      <vt:lpstr>Dokumentace</vt:lpstr>
      <vt:lpstr>Dokumentace</vt:lpstr>
      <vt:lpstr>Dokumentace</vt:lpstr>
      <vt:lpstr>Schémata</vt:lpstr>
      <vt:lpstr>Schémata</vt:lpstr>
      <vt:lpstr>Schémata</vt:lpstr>
      <vt:lpstr>Schémata</vt:lpstr>
      <vt:lpstr>Schémata</vt:lpstr>
      <vt:lpstr>Schémata</vt:lpstr>
      <vt:lpstr>Schémata</vt:lpstr>
      <vt:lpstr>Schémata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bernkopf</cp:lastModifiedBy>
  <cp:revision>451</cp:revision>
  <dcterms:created xsi:type="dcterms:W3CDTF">2011-08-12T09:23:29Z</dcterms:created>
  <dcterms:modified xsi:type="dcterms:W3CDTF">2013-10-14T09:00:59Z</dcterms:modified>
</cp:coreProperties>
</file>