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90" r:id="rId2"/>
    <p:sldId id="334" r:id="rId3"/>
    <p:sldId id="325" r:id="rId4"/>
    <p:sldId id="326" r:id="rId5"/>
    <p:sldId id="327" r:id="rId6"/>
    <p:sldId id="328" r:id="rId7"/>
    <p:sldId id="317" r:id="rId8"/>
    <p:sldId id="318" r:id="rId9"/>
    <p:sldId id="319" r:id="rId10"/>
    <p:sldId id="320" r:id="rId11"/>
    <p:sldId id="321" r:id="rId12"/>
    <p:sldId id="323" r:id="rId13"/>
    <p:sldId id="324" r:id="rId14"/>
    <p:sldId id="330" r:id="rId15"/>
    <p:sldId id="331" r:id="rId16"/>
    <p:sldId id="333" r:id="rId17"/>
    <p:sldId id="332" r:id="rId18"/>
    <p:sldId id="335" r:id="rId19"/>
    <p:sldId id="336" r:id="rId20"/>
  </p:sldIdLst>
  <p:sldSz cx="9144000" cy="6858000" type="screen4x3"/>
  <p:notesSz cx="6888163" cy="100218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3" d="100"/>
          <a:sy n="123" d="100"/>
        </p:scale>
        <p:origin x="6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19054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2" tIns="46566" rIns="93132" bIns="46566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60398"/>
            <a:ext cx="5510530" cy="4509850"/>
          </a:xfrm>
          <a:prstGeom prst="rect">
            <a:avLst/>
          </a:prstGeom>
        </p:spPr>
        <p:txBody>
          <a:bodyPr vert="horz" lIns="93132" tIns="46566" rIns="93132" bIns="46566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519054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90177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9674715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099605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59613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59613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59613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59613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359613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3119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6050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444167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44416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444167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444167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444167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258699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26. 8. 2023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72435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Elektrické sítě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Elektrické sítě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Elektrické sítě TN, TT, IT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132856"/>
            <a:ext cx="8496944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/>
              <a:t>Elektrické</a:t>
            </a:r>
            <a:r>
              <a:rPr lang="en-US" sz="4400" b="1" dirty="0"/>
              <a:t> </a:t>
            </a:r>
            <a:r>
              <a:rPr lang="en-US" sz="4400" b="1" dirty="0" err="1"/>
              <a:t>sítě</a:t>
            </a:r>
            <a:r>
              <a:rPr lang="en-US" sz="4400" b="1" dirty="0"/>
              <a:t> TN, TT, IT</a:t>
            </a:r>
            <a:endParaRPr lang="cs-CZ" sz="4400" b="1" dirty="0"/>
          </a:p>
          <a:p>
            <a:pPr algn="ctr"/>
            <a:endParaRPr lang="cs-CZ" sz="4400" b="1" dirty="0"/>
          </a:p>
          <a:p>
            <a:pPr algn="ctr"/>
            <a:r>
              <a:rPr lang="cs-CZ" sz="2400" b="1" dirty="0"/>
              <a:t>Ing. Jaroslav Bernkopf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92" y="2967186"/>
            <a:ext cx="3848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IT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1846800"/>
            <a:ext cx="4464496" cy="1077218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I </a:t>
            </a:r>
            <a:r>
              <a:rPr lang="cs-CZ" sz="3200" dirty="0"/>
              <a:t>– uzel izolovaný od země (</a:t>
            </a:r>
            <a:r>
              <a:rPr lang="cs-CZ" sz="3200" dirty="0" err="1"/>
              <a:t>Isolé</a:t>
            </a:r>
            <a:r>
              <a:rPr lang="cs-CZ" sz="3200" dirty="0"/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72000" y="1846800"/>
            <a:ext cx="4464496" cy="2062103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T</a:t>
            </a:r>
            <a:r>
              <a:rPr lang="cs-CZ" sz="3200" dirty="0"/>
              <a:t> – neživé části spotřebičů chráněné spojením se zemí (</a:t>
            </a:r>
            <a:r>
              <a:rPr lang="cs-CZ" sz="3200" dirty="0" err="1"/>
              <a:t>Terré</a:t>
            </a:r>
            <a:r>
              <a:rPr lang="cs-CZ" sz="3200" dirty="0"/>
              <a:t>)</a:t>
            </a:r>
          </a:p>
        </p:txBody>
      </p:sp>
      <p:cxnSp>
        <p:nvCxnSpPr>
          <p:cNvPr id="10" name="Přímá spojnice 9"/>
          <p:cNvCxnSpPr/>
          <p:nvPr/>
        </p:nvCxnSpPr>
        <p:spPr>
          <a:xfrm flipH="1">
            <a:off x="2267744" y="1271587"/>
            <a:ext cx="2016224" cy="575213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8" idx="0"/>
          </p:cNvCxnSpPr>
          <p:nvPr/>
        </p:nvCxnSpPr>
        <p:spPr>
          <a:xfrm>
            <a:off x="4788024" y="1340768"/>
            <a:ext cx="2016224" cy="506032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23528" y="2962105"/>
            <a:ext cx="576064" cy="946798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3779912" y="4005064"/>
            <a:ext cx="2160240" cy="1656184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62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/>
              <a:t>TN-S</a:t>
            </a:r>
          </a:p>
        </p:txBody>
      </p:sp>
      <p:cxnSp>
        <p:nvCxnSpPr>
          <p:cNvPr id="11" name="Přímá spojnice 10"/>
          <p:cNvCxnSpPr>
            <a:endCxn id="15" idx="0"/>
          </p:cNvCxnSpPr>
          <p:nvPr/>
        </p:nvCxnSpPr>
        <p:spPr>
          <a:xfrm>
            <a:off x="5004048" y="1271587"/>
            <a:ext cx="1800200" cy="589613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572000" y="1861200"/>
            <a:ext cx="4464496" cy="1569660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S</a:t>
            </a:r>
            <a:r>
              <a:rPr lang="cs-CZ" sz="3200" dirty="0"/>
              <a:t> – </a:t>
            </a:r>
            <a:r>
              <a:rPr lang="cs-CZ" sz="3200" u="sng" dirty="0"/>
              <a:t>střední (N) a ochranný vodič (PE) oddělené </a:t>
            </a:r>
            <a:r>
              <a:rPr lang="cs-CZ" sz="3200" dirty="0"/>
              <a:t>(Separé)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7" y="1700808"/>
            <a:ext cx="4451117" cy="4032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12"/>
          <p:cNvCxnSpPr/>
          <p:nvPr/>
        </p:nvCxnSpPr>
        <p:spPr>
          <a:xfrm flipH="1">
            <a:off x="3995936" y="3356992"/>
            <a:ext cx="3312368" cy="360039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15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/>
              <a:t>TN-C</a:t>
            </a:r>
          </a:p>
        </p:txBody>
      </p:sp>
      <p:cxnSp>
        <p:nvCxnSpPr>
          <p:cNvPr id="11" name="Přímá spojnice 10"/>
          <p:cNvCxnSpPr>
            <a:endCxn id="15" idx="0"/>
          </p:cNvCxnSpPr>
          <p:nvPr/>
        </p:nvCxnSpPr>
        <p:spPr>
          <a:xfrm>
            <a:off x="5004048" y="1271587"/>
            <a:ext cx="1800200" cy="589613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572000" y="1861200"/>
            <a:ext cx="4464496" cy="1938992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000" b="1" dirty="0"/>
              <a:t>C </a:t>
            </a:r>
            <a:r>
              <a:rPr lang="cs-CZ" sz="3000" dirty="0"/>
              <a:t>– </a:t>
            </a:r>
            <a:r>
              <a:rPr lang="cs-CZ" sz="3000" u="sng" dirty="0"/>
              <a:t>ochranný (PE) a střední vodič (N) kombinované </a:t>
            </a:r>
            <a:r>
              <a:rPr lang="cs-CZ" sz="3000" dirty="0"/>
              <a:t>(</a:t>
            </a:r>
            <a:r>
              <a:rPr lang="cs-CZ" sz="3000" b="1" dirty="0" err="1"/>
              <a:t>C</a:t>
            </a:r>
            <a:r>
              <a:rPr lang="cs-CZ" sz="3000" dirty="0" err="1"/>
              <a:t>ombiné</a:t>
            </a:r>
            <a:r>
              <a:rPr lang="cs-CZ" sz="3000" dirty="0"/>
              <a:t>) do jednoho vodiče (PEN)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748012"/>
            <a:ext cx="4399014" cy="398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blouk 16"/>
          <p:cNvSpPr/>
          <p:nvPr/>
        </p:nvSpPr>
        <p:spPr>
          <a:xfrm rot="9770181">
            <a:off x="3656007" y="1036300"/>
            <a:ext cx="8622865" cy="2901656"/>
          </a:xfrm>
          <a:prstGeom prst="arc">
            <a:avLst>
              <a:gd name="adj1" fmla="val 16200000"/>
              <a:gd name="adj2" fmla="val 25816"/>
            </a:avLst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103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u="sng" dirty="0"/>
              <a:t>TN-C-S</a:t>
            </a:r>
          </a:p>
        </p:txBody>
      </p:sp>
      <p:cxnSp>
        <p:nvCxnSpPr>
          <p:cNvPr id="11" name="Přímá spojnice 10"/>
          <p:cNvCxnSpPr>
            <a:endCxn id="15" idx="0"/>
          </p:cNvCxnSpPr>
          <p:nvPr/>
        </p:nvCxnSpPr>
        <p:spPr>
          <a:xfrm>
            <a:off x="5292080" y="1297773"/>
            <a:ext cx="1260140" cy="563427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572000" y="1861200"/>
            <a:ext cx="3960440" cy="4031873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C-S </a:t>
            </a:r>
            <a:r>
              <a:rPr lang="cs-CZ" sz="3200" dirty="0"/>
              <a:t>– </a:t>
            </a:r>
            <a:r>
              <a:rPr lang="cs-CZ" sz="3200" u="sng" dirty="0"/>
              <a:t>ochranný a střední vodič jsou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u="sng" dirty="0"/>
              <a:t>u zdroje kombinované </a:t>
            </a:r>
            <a:r>
              <a:rPr lang="cs-CZ" sz="3200" dirty="0"/>
              <a:t>(</a:t>
            </a:r>
            <a:r>
              <a:rPr lang="cs-CZ" sz="3200" b="1" dirty="0" err="1"/>
              <a:t>C</a:t>
            </a:r>
            <a:r>
              <a:rPr lang="cs-CZ" sz="3200" dirty="0" err="1"/>
              <a:t>ombiné</a:t>
            </a:r>
            <a:r>
              <a:rPr lang="cs-CZ" sz="32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u="sng" dirty="0"/>
              <a:t>u spotřebiče oddělené </a:t>
            </a:r>
            <a:r>
              <a:rPr lang="cs-CZ" sz="3200" dirty="0"/>
              <a:t>(</a:t>
            </a:r>
            <a:r>
              <a:rPr lang="cs-CZ" sz="3200" b="1" dirty="0"/>
              <a:t>S</a:t>
            </a:r>
            <a:r>
              <a:rPr lang="cs-CZ" sz="3200" dirty="0"/>
              <a:t>eparé)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743050"/>
            <a:ext cx="4404490" cy="399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Přímá spojnice 13"/>
          <p:cNvCxnSpPr/>
          <p:nvPr/>
        </p:nvCxnSpPr>
        <p:spPr>
          <a:xfrm flipH="1">
            <a:off x="971600" y="3140968"/>
            <a:ext cx="3672408" cy="396043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 flipV="1">
            <a:off x="3923928" y="3738153"/>
            <a:ext cx="720080" cy="842975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1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Vlastnosti sítí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75" y="2348880"/>
            <a:ext cx="4044626" cy="348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5496" y="1631697"/>
            <a:ext cx="5184576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Ušetří se jeden vodič.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Přerušení ochranného vodiče se snadno zjistí, protože spotřebiče nefungují.</a:t>
            </a:r>
          </a:p>
          <a:p>
            <a:r>
              <a:rPr lang="cs-CZ" sz="2400" b="1" dirty="0"/>
              <a:t>Nevýhody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Ochranný vodič PEN je zároveň pracovní, je zatěžován proudem spotřebičů. </a:t>
            </a:r>
            <a:r>
              <a:rPr lang="cs-CZ" sz="2400" dirty="0"/>
              <a:t>Proto se snadno může </a:t>
            </a:r>
            <a:r>
              <a:rPr lang="cs-CZ" sz="2400" dirty="0" err="1"/>
              <a:t>uprskat</a:t>
            </a:r>
            <a:r>
              <a:rPr lang="cs-CZ" sz="2400" dirty="0"/>
              <a:t>, přerušit.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Přes libovolný zapnutý spotřebič se pak fázové napětí dostává na vodič PEN a přes něj na kostry všech spotřebičů.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TN-C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5496" y="1196752"/>
            <a:ext cx="33123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b="1" dirty="0">
                <a:solidFill>
                  <a:prstClr val="black"/>
                </a:solidFill>
              </a:rPr>
              <a:t>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863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213" y="2348880"/>
            <a:ext cx="3975291" cy="3484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Vlastnosti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TN-S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1380832"/>
            <a:ext cx="5184576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Výhody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Ochranný vodič není pracovní, není zatěžován</a:t>
            </a:r>
            <a:r>
              <a:rPr lang="cs-CZ" sz="2400" dirty="0"/>
              <a:t>. </a:t>
            </a:r>
            <a:r>
              <a:rPr lang="cs-CZ" sz="2400" dirty="0" err="1"/>
              <a:t>Neuprská</a:t>
            </a:r>
            <a:r>
              <a:rPr lang="cs-CZ" sz="2400" dirty="0"/>
              <a:t> se.</a:t>
            </a:r>
          </a:p>
          <a:p>
            <a:r>
              <a:rPr lang="cs-CZ" sz="2400" b="1" dirty="0"/>
              <a:t>Nevýhody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Vodič navíc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Přerušení ochranného vodiče je těžké zjistit</a:t>
            </a:r>
            <a:r>
              <a:rPr lang="cs-CZ" sz="2400" dirty="0"/>
              <a:t>, protože spotřebiče dále fungují. Nutno dělat pravidelné revize.</a:t>
            </a:r>
          </a:p>
        </p:txBody>
      </p:sp>
    </p:spTree>
    <p:extLst>
      <p:ext uri="{BB962C8B-B14F-4D97-AF65-F5344CB8AC3E}">
        <p14:creationId xmlns:p14="http://schemas.microsoft.com/office/powerpoint/2010/main" val="23077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Vlastnosti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TN-C-S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1634024"/>
            <a:ext cx="6048672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Dojde-li k přerušení ochranného vodiče v jeho společné části, tj. PEN, fázové napětí se dostane přes </a:t>
            </a:r>
            <a:r>
              <a:rPr lang="cs-CZ" sz="2400"/>
              <a:t>nulový vodič na </a:t>
            </a:r>
            <a:r>
              <a:rPr lang="cs-CZ" sz="2400" dirty="0"/>
              <a:t>kostru stejně jako v síti TN-C .</a:t>
            </a:r>
          </a:p>
          <a:p>
            <a:endParaRPr lang="cs-CZ" sz="2400" dirty="0"/>
          </a:p>
          <a:p>
            <a:r>
              <a:rPr lang="cs-CZ" sz="2400" dirty="0"/>
              <a:t>Proudový chránič zde obsluhu neuchrání.</a:t>
            </a:r>
          </a:p>
          <a:p>
            <a:r>
              <a:rPr lang="cs-CZ" sz="2400" dirty="0"/>
              <a:t>Proud do člověka proteče chráničem fázovým vodičem tam, nulovým zpět a chránič nemá důvod vypnout.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05401"/>
            <a:ext cx="2448272" cy="467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182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Vlastnosti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TN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1634024"/>
            <a:ext cx="5184576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Při přerušení nulového vodiče, tj. N nebo PEN, vzniká v síti přepětí pro spotřebiče s velkým odporem, na které se dostává sdružené napětí přes spotřebiče s malým odporem.</a:t>
            </a:r>
          </a:p>
          <a:p>
            <a:endParaRPr lang="cs-CZ" sz="2400" dirty="0"/>
          </a:p>
          <a:p>
            <a:r>
              <a:rPr lang="cs-CZ" sz="2400" dirty="0"/>
              <a:t>Je-li na obrázku R1 vařič s malým odporem, R3 žárovka s velkým odporem, dostává se přes vařič R1 na žárovku R3 skoro celé sdružené napětí </a:t>
            </a:r>
            <a:r>
              <a:rPr lang="cs-CZ" sz="2400"/>
              <a:t>z fází L1 a L3, </a:t>
            </a:r>
            <a:r>
              <a:rPr lang="cs-CZ" sz="2400" dirty="0"/>
              <a:t>tj. 400V místo 230V.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78" y="1988840"/>
            <a:ext cx="4128525" cy="3984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352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Ochrana v sítích TN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9356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Vypínací smyčka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1634024"/>
            <a:ext cx="89356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u="sng" dirty="0"/>
              <a:t>Neživé části zařízení musí být spojeny s ochranným vodičem.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504" y="2060848"/>
            <a:ext cx="4176464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Dostane-li se při poruše napětí na neživou část, uzavře se smyčka, kterou proteče zkratový proud (červená čárkovaná čára).</a:t>
            </a:r>
          </a:p>
          <a:p>
            <a:r>
              <a:rPr lang="cs-CZ" sz="2400" dirty="0"/>
              <a:t>Tímto proudem se přepálí pojistka nebo vypne jistič.</a:t>
            </a:r>
          </a:p>
          <a:p>
            <a:pPr lvl="0"/>
            <a:r>
              <a:rPr lang="cs-CZ" sz="2400" u="sng" dirty="0"/>
              <a:t>Impedance vypínací smyčky musí být co </a:t>
            </a:r>
            <a:r>
              <a:rPr lang="cs-CZ" sz="2400" u="sng" dirty="0">
                <a:solidFill>
                  <a:prstClr val="black"/>
                </a:solidFill>
              </a:rPr>
              <a:t>nejmenší, aby zkratový proud byl velký </a:t>
            </a:r>
          </a:p>
          <a:p>
            <a:pPr lvl="0"/>
            <a:r>
              <a:rPr lang="cs-CZ" sz="2400" u="sng" dirty="0">
                <a:solidFill>
                  <a:prstClr val="black"/>
                </a:solidFill>
              </a:rPr>
              <a:t>a k vypnutí došlo co nejdříve.</a:t>
            </a:r>
            <a:endParaRPr lang="cs-CZ" sz="2400" u="sng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2198651"/>
            <a:ext cx="4032448" cy="400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79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Ochrana v sítích TN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9356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Uzemnění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7504" y="1634024"/>
            <a:ext cx="89356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u="sng" dirty="0"/>
              <a:t>Nulový bod v sítích TN se musí uzemňovat: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851945" y="3035969"/>
            <a:ext cx="316835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</a:rPr>
              <a:t>U zdroje, </a:t>
            </a:r>
          </a:p>
          <a:p>
            <a:r>
              <a:rPr lang="cs-CZ" sz="2400" dirty="0">
                <a:solidFill>
                  <a:prstClr val="black"/>
                </a:solidFill>
              </a:rPr>
              <a:t>u přípojkových skříní,</a:t>
            </a:r>
          </a:p>
          <a:p>
            <a:r>
              <a:rPr lang="cs-CZ" sz="2400" dirty="0">
                <a:solidFill>
                  <a:prstClr val="black"/>
                </a:solidFill>
              </a:rPr>
              <a:t>v průběhu vedení.</a:t>
            </a:r>
          </a:p>
          <a:p>
            <a:endParaRPr lang="cs-CZ" sz="2400" u="sng" dirty="0">
              <a:solidFill>
                <a:prstClr val="black"/>
              </a:solidFill>
            </a:endParaRPr>
          </a:p>
          <a:p>
            <a:r>
              <a:rPr lang="cs-CZ" sz="2400" u="sng" dirty="0">
                <a:solidFill>
                  <a:prstClr val="black"/>
                </a:solidFill>
              </a:rPr>
              <a:t>Odpor uzemnění má být co nejmenší.</a:t>
            </a:r>
            <a:endParaRPr lang="cs-CZ" sz="2400" u="sng" dirty="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168035"/>
            <a:ext cx="5635827" cy="3673233"/>
          </a:xfrm>
          <a:prstGeom prst="rect">
            <a:avLst/>
          </a:prstGeom>
        </p:spPr>
      </p:pic>
      <p:cxnSp>
        <p:nvCxnSpPr>
          <p:cNvPr id="15" name="Přímá spojnice 14"/>
          <p:cNvCxnSpPr/>
          <p:nvPr/>
        </p:nvCxnSpPr>
        <p:spPr>
          <a:xfrm flipH="1">
            <a:off x="323528" y="3284984"/>
            <a:ext cx="5528417" cy="1584176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4211961" y="3717032"/>
            <a:ext cx="1639984" cy="1368152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5364088" y="4077073"/>
            <a:ext cx="487858" cy="1080119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05658" y="6024562"/>
            <a:ext cx="89356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u="sng"/>
              <a:t>Odpor nesmí </a:t>
            </a:r>
            <a:r>
              <a:rPr lang="cs-CZ" sz="2400" u="sng" dirty="0"/>
              <a:t>překračovat předepsané hodnoty (jednotky ohmů).</a:t>
            </a:r>
          </a:p>
        </p:txBody>
      </p:sp>
    </p:spTree>
    <p:extLst>
      <p:ext uri="{BB962C8B-B14F-4D97-AF65-F5344CB8AC3E}">
        <p14:creationId xmlns:p14="http://schemas.microsoft.com/office/powerpoint/2010/main" val="217961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45196"/>
            <a:ext cx="8856984" cy="4031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/>
              <a:t>Názvosloví</a:t>
            </a:r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cs-CZ" sz="3200" b="1" dirty="0"/>
              <a:t>zkratky</a:t>
            </a:r>
          </a:p>
          <a:p>
            <a:pPr marL="914400" lvl="1" indent="-457200">
              <a:buFont typeface="Arial" panose="020B0604020202020204" pitchFamily="34" charset="0"/>
              <a:buChar char="‒"/>
            </a:pPr>
            <a:r>
              <a:rPr lang="cs-CZ" sz="3200" b="1" dirty="0"/>
              <a:t>vodič </a:t>
            </a:r>
          </a:p>
          <a:p>
            <a:pPr marL="1371600" lvl="2" indent="-457200">
              <a:buFont typeface="Arial" panose="020B0604020202020204" pitchFamily="34" charset="0"/>
              <a:buChar char="∙"/>
            </a:pPr>
            <a:r>
              <a:rPr lang="cs-CZ" sz="3200" b="1" dirty="0"/>
              <a:t>pracovní</a:t>
            </a:r>
          </a:p>
          <a:p>
            <a:pPr marL="1371600" lvl="2" indent="-457200">
              <a:buFont typeface="Arial" panose="020B0604020202020204" pitchFamily="34" charset="0"/>
              <a:buChar char="∙"/>
            </a:pPr>
            <a:r>
              <a:rPr lang="cs-CZ" sz="3200" b="1" dirty="0"/>
              <a:t>nulový</a:t>
            </a:r>
          </a:p>
          <a:p>
            <a:pPr marL="1371600" lvl="2" indent="-457200">
              <a:buFont typeface="Arial" panose="020B0604020202020204" pitchFamily="34" charset="0"/>
              <a:buChar char="∙"/>
            </a:pPr>
            <a:r>
              <a:rPr lang="cs-CZ" sz="3200" b="1" dirty="0"/>
              <a:t>ochranný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/>
              <a:t>Značení sítí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3200" b="1" dirty="0"/>
              <a:t>Vlastnosti sítí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1470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Názvosloví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02488"/>
              </p:ext>
            </p:extLst>
          </p:nvPr>
        </p:nvGraphicFramePr>
        <p:xfrm>
          <a:off x="104634" y="1340768"/>
          <a:ext cx="8859854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3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Zkratka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Význam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Překlad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Protective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8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ochranná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zem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(fr.)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neutrální,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nulový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Protective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8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cs-CZ" sz="28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eutré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ochranná</a:t>
                      </a:r>
                      <a:r>
                        <a:rPr lang="cs-CZ" sz="2800" b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zem,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cs-CZ" sz="2800" b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nulový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Terré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(fr.)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uzemněný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(fr.)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izolovaný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Combiné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(fr.)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kombinovaný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Separé </a:t>
                      </a:r>
                      <a:r>
                        <a:rPr lang="cs-CZ" sz="2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(fr.)</a:t>
                      </a:r>
                      <a:endParaRPr lang="cs-CZ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oddělený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29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Názvosloví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45196"/>
            <a:ext cx="8856984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Pracovní vodič </a:t>
            </a:r>
            <a:r>
              <a:rPr lang="cs-CZ" sz="2400" dirty="0"/>
              <a:t>- vodič, který </a:t>
            </a:r>
            <a:r>
              <a:rPr lang="cs-CZ" sz="2400" u="sng" dirty="0"/>
              <a:t>slouží k vedení proudu </a:t>
            </a:r>
            <a:r>
              <a:rPr lang="cs-CZ" sz="2400" dirty="0"/>
              <a:t>při provozu zařízení</a:t>
            </a:r>
          </a:p>
          <a:p>
            <a:endParaRPr lang="cs-CZ" sz="2400" dirty="0"/>
          </a:p>
          <a:p>
            <a:r>
              <a:rPr lang="cs-CZ" sz="2400" u="sng" dirty="0"/>
              <a:t>Pracovní vodiče jsou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fázové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u="sng" dirty="0"/>
              <a:t>nulové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r>
              <a:rPr lang="cs-CZ" sz="2400" b="1" u="sng" dirty="0"/>
              <a:t>Nulový vodič </a:t>
            </a:r>
            <a:r>
              <a:rPr lang="cs-CZ" sz="2400" dirty="0"/>
              <a:t>– vodič </a:t>
            </a:r>
            <a:r>
              <a:rPr lang="cs-CZ" sz="2400" u="sng" dirty="0"/>
              <a:t>připojený na nulový bod zdroje</a:t>
            </a:r>
            <a:r>
              <a:rPr lang="cs-CZ" sz="2400" dirty="0"/>
              <a:t>, bez ohledu na to, zda je spojen se zemí či nikoliv </a:t>
            </a:r>
          </a:p>
          <a:p>
            <a:endParaRPr lang="cs-CZ" sz="2400" dirty="0"/>
          </a:p>
          <a:p>
            <a:r>
              <a:rPr lang="cs-CZ" sz="2400" b="1" u="sng" dirty="0"/>
              <a:t>Ochranný vodič </a:t>
            </a:r>
            <a:r>
              <a:rPr lang="cs-CZ" sz="2400" dirty="0"/>
              <a:t>- vodič </a:t>
            </a:r>
            <a:r>
              <a:rPr lang="cs-CZ" sz="2400" u="sng" dirty="0"/>
              <a:t>vedený úmyslně za účelem ochrany </a:t>
            </a:r>
            <a:r>
              <a:rPr lang="cs-CZ" sz="2400" dirty="0"/>
              <a:t>před nebezpečným dotykovým napětím bez ohledu na to, zda je současně vodičem pracovním či nikoliv</a:t>
            </a:r>
          </a:p>
        </p:txBody>
      </p:sp>
    </p:spTree>
    <p:extLst>
      <p:ext uri="{BB962C8B-B14F-4D97-AF65-F5344CB8AC3E}">
        <p14:creationId xmlns:p14="http://schemas.microsoft.com/office/powerpoint/2010/main" val="127088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45196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Vodiče L1, L2, L3 </a:t>
            </a:r>
            <a:r>
              <a:rPr lang="cs-CZ" sz="2400" dirty="0"/>
              <a:t>jsou pracovní – vedou proud.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4565474" y="1916832"/>
            <a:ext cx="4399014" cy="3985244"/>
            <a:chOff x="4434510" y="1916832"/>
            <a:chExt cx="4399014" cy="3985244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34510" y="1916832"/>
              <a:ext cx="4399014" cy="3985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ovéPole 7"/>
            <p:cNvSpPr txBox="1"/>
            <p:nvPr/>
          </p:nvSpPr>
          <p:spPr>
            <a:xfrm>
              <a:off x="6634017" y="2075583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Síť TN-C</a:t>
              </a:r>
            </a:p>
          </p:txBody>
        </p:sp>
      </p:grpSp>
      <p:sp>
        <p:nvSpPr>
          <p:cNvPr id="10" name="TextovéPole 9"/>
          <p:cNvSpPr txBox="1"/>
          <p:nvPr/>
        </p:nvSpPr>
        <p:spPr>
          <a:xfrm>
            <a:off x="259904" y="1916832"/>
            <a:ext cx="409607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Vodič PEN </a:t>
            </a:r>
            <a:r>
              <a:rPr lang="cs-CZ" sz="2400" dirty="0"/>
              <a:t>je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ochranný</a:t>
            </a:r>
            <a:r>
              <a:rPr lang="cs-CZ" sz="2400" dirty="0"/>
              <a:t> – je použit k ochraně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pracovní</a:t>
            </a:r>
            <a:r>
              <a:rPr lang="cs-CZ" sz="2400" dirty="0"/>
              <a:t> – vede proud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nulový</a:t>
            </a:r>
            <a:r>
              <a:rPr lang="cs-CZ" sz="2400" dirty="0"/>
              <a:t> – je spojený s nulovým bodem zdroje</a:t>
            </a:r>
          </a:p>
        </p:txBody>
      </p:sp>
    </p:spTree>
    <p:extLst>
      <p:ext uri="{BB962C8B-B14F-4D97-AF65-F5344CB8AC3E}">
        <p14:creationId xmlns:p14="http://schemas.microsoft.com/office/powerpoint/2010/main" val="335900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45196"/>
            <a:ext cx="88569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Vodiče L1, L2, L3 </a:t>
            </a:r>
            <a:r>
              <a:rPr lang="cs-CZ" sz="2400" dirty="0"/>
              <a:t>jsou pracovní – vedou proud.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504" y="1916832"/>
            <a:ext cx="4248472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Vodič 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je pracovní </a:t>
            </a:r>
            <a:r>
              <a:rPr lang="cs-CZ" sz="2400" dirty="0"/>
              <a:t>– vede proud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je nulový </a:t>
            </a:r>
            <a:r>
              <a:rPr lang="cs-CZ" sz="2400" dirty="0"/>
              <a:t>– je spojený s nulovým bodem zdroje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/>
              <a:t>není ochranný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4513371" y="1916832"/>
            <a:ext cx="4451117" cy="4032447"/>
            <a:chOff x="4513371" y="1916832"/>
            <a:chExt cx="4451117" cy="4032447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3371" y="1916832"/>
              <a:ext cx="4451117" cy="403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ovéPole 11"/>
            <p:cNvSpPr txBox="1"/>
            <p:nvPr/>
          </p:nvSpPr>
          <p:spPr>
            <a:xfrm>
              <a:off x="6764981" y="2075583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Síť TN-S</a:t>
              </a: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107504" y="3938280"/>
            <a:ext cx="424847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Vodič 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je ochranný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je nulový </a:t>
            </a:r>
            <a:r>
              <a:rPr lang="cs-CZ" sz="2400" dirty="0"/>
              <a:t>– je spojený s nulovým bodem zdroje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i="1" dirty="0"/>
              <a:t>není pracovní </a:t>
            </a:r>
            <a:r>
              <a:rPr lang="cs-CZ" sz="2400" i="1" dirty="0"/>
              <a:t>– nevede proud</a:t>
            </a:r>
          </a:p>
        </p:txBody>
      </p:sp>
    </p:spTree>
    <p:extLst>
      <p:ext uri="{BB962C8B-B14F-4D97-AF65-F5344CB8AC3E}">
        <p14:creationId xmlns:p14="http://schemas.microsoft.com/office/powerpoint/2010/main" val="131003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45196"/>
            <a:ext cx="5112568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dirty="0"/>
              <a:t>Značení sítí: </a:t>
            </a:r>
            <a:r>
              <a:rPr lang="cs-CZ" sz="3200" b="1" dirty="0"/>
              <a:t>TN, TT, IT</a:t>
            </a:r>
          </a:p>
          <a:p>
            <a:endParaRPr lang="cs-CZ" sz="2400" dirty="0"/>
          </a:p>
          <a:p>
            <a:pPr algn="ctr"/>
            <a:r>
              <a:rPr lang="cs-CZ" sz="4400" b="1" dirty="0"/>
              <a:t>                        </a:t>
            </a:r>
          </a:p>
          <a:p>
            <a:pPr algn="ctr"/>
            <a:r>
              <a:rPr lang="cs-CZ" sz="4400" b="1" dirty="0"/>
              <a:t>                        TN</a:t>
            </a:r>
            <a:endParaRPr lang="cs-CZ" sz="4400" dirty="0"/>
          </a:p>
          <a:p>
            <a:endParaRPr lang="cs-CZ" sz="2400" dirty="0"/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u="sng" dirty="0"/>
              <a:t>Druhé písmeno: </a:t>
            </a:r>
          </a:p>
          <a:p>
            <a:r>
              <a:rPr lang="cs-CZ" sz="2400" u="sng" dirty="0"/>
              <a:t>neživé části </a:t>
            </a:r>
            <a:r>
              <a:rPr lang="cs-CZ" sz="2400" dirty="0"/>
              <a:t>mohou být pomocí ochranného vodiče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uzemněny, tj. spojeny se zemí (T)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spojeny s uzlem zdroje (N) </a:t>
            </a:r>
          </a:p>
        </p:txBody>
      </p:sp>
      <p:sp>
        <p:nvSpPr>
          <p:cNvPr id="7" name="Oblouk 6"/>
          <p:cNvSpPr/>
          <p:nvPr/>
        </p:nvSpPr>
        <p:spPr>
          <a:xfrm rot="10087506" flipH="1">
            <a:off x="622815" y="2765845"/>
            <a:ext cx="4225962" cy="1666754"/>
          </a:xfrm>
          <a:prstGeom prst="arc">
            <a:avLst>
              <a:gd name="adj1" fmla="val 15029855"/>
              <a:gd name="adj2" fmla="val 26985"/>
            </a:avLst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436096" y="836712"/>
            <a:ext cx="3600400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b="1" u="sng" dirty="0">
                <a:solidFill>
                  <a:prstClr val="black"/>
                </a:solidFill>
              </a:rPr>
              <a:t>První písmeno: </a:t>
            </a:r>
          </a:p>
          <a:p>
            <a:pPr lvl="0"/>
            <a:r>
              <a:rPr lang="cs-CZ" sz="2400" u="sng" dirty="0">
                <a:solidFill>
                  <a:prstClr val="black"/>
                </a:solidFill>
              </a:rPr>
              <a:t>uzel zdroje </a:t>
            </a:r>
            <a:r>
              <a:rPr lang="cs-CZ" sz="2400" dirty="0">
                <a:solidFill>
                  <a:prstClr val="black"/>
                </a:solidFill>
              </a:rPr>
              <a:t>může být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</a:rPr>
              <a:t>izolován od země (I)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</a:rPr>
              <a:t>uzemněn (T)</a:t>
            </a:r>
          </a:p>
          <a:p>
            <a:endParaRPr lang="cs-CZ" dirty="0"/>
          </a:p>
        </p:txBody>
      </p:sp>
      <p:sp>
        <p:nvSpPr>
          <p:cNvPr id="10" name="Oblouk 9"/>
          <p:cNvSpPr/>
          <p:nvPr/>
        </p:nvSpPr>
        <p:spPr>
          <a:xfrm rot="20156220" flipH="1">
            <a:off x="4123052" y="675707"/>
            <a:ext cx="4492066" cy="1580913"/>
          </a:xfrm>
          <a:prstGeom prst="arc">
            <a:avLst>
              <a:gd name="adj1" fmla="val 18922470"/>
              <a:gd name="adj2" fmla="val 26985"/>
            </a:avLst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96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3848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TN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496" y="1846800"/>
            <a:ext cx="4464496" cy="1077218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T </a:t>
            </a:r>
            <a:r>
              <a:rPr lang="cs-CZ" sz="3200" dirty="0"/>
              <a:t>– uzel zdroje uzemněný (</a:t>
            </a:r>
            <a:r>
              <a:rPr lang="cs-CZ" sz="3200" dirty="0" err="1"/>
              <a:t>Terré</a:t>
            </a:r>
            <a:r>
              <a:rPr lang="cs-CZ" sz="3200" dirty="0"/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72000" y="1846800"/>
            <a:ext cx="4464496" cy="2062103"/>
          </a:xfrm>
          <a:prstGeom prst="rect">
            <a:avLst/>
          </a:prstGeom>
          <a:noFill/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N</a:t>
            </a:r>
            <a:r>
              <a:rPr lang="cs-CZ" sz="3200" dirty="0"/>
              <a:t> – neživé části spotřebičů chráněné spojením s ochranným vodičem (</a:t>
            </a:r>
            <a:r>
              <a:rPr lang="cs-CZ" sz="3200" dirty="0" err="1"/>
              <a:t>Neutré</a:t>
            </a:r>
            <a:r>
              <a:rPr lang="cs-CZ" sz="3200" dirty="0"/>
              <a:t>)</a:t>
            </a:r>
          </a:p>
        </p:txBody>
      </p:sp>
      <p:cxnSp>
        <p:nvCxnSpPr>
          <p:cNvPr id="21" name="Přímá spojnice 20"/>
          <p:cNvCxnSpPr/>
          <p:nvPr/>
        </p:nvCxnSpPr>
        <p:spPr>
          <a:xfrm>
            <a:off x="323528" y="2996952"/>
            <a:ext cx="504056" cy="2664296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2915816" y="4005064"/>
            <a:ext cx="3960440" cy="1512168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14176" y="979200"/>
            <a:ext cx="88569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TN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578672" y="1846800"/>
            <a:ext cx="4464496" cy="2062103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N</a:t>
            </a:r>
            <a:r>
              <a:rPr lang="cs-CZ" sz="3200" dirty="0"/>
              <a:t> – neživé části spotřebičů chráněné spojením s ochranným vodičem (</a:t>
            </a:r>
            <a:r>
              <a:rPr lang="cs-CZ" sz="3200" dirty="0" err="1"/>
              <a:t>Neutré</a:t>
            </a:r>
            <a:r>
              <a:rPr lang="cs-CZ" sz="3200" dirty="0"/>
              <a:t>)</a:t>
            </a:r>
          </a:p>
        </p:txBody>
      </p:sp>
      <p:cxnSp>
        <p:nvCxnSpPr>
          <p:cNvPr id="10" name="Přímá spojnice 9"/>
          <p:cNvCxnSpPr>
            <a:endCxn id="7" idx="0"/>
          </p:cNvCxnSpPr>
          <p:nvPr/>
        </p:nvCxnSpPr>
        <p:spPr>
          <a:xfrm flipH="1">
            <a:off x="2267744" y="1271587"/>
            <a:ext cx="2016224" cy="575213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8" idx="0"/>
          </p:cNvCxnSpPr>
          <p:nvPr/>
        </p:nvCxnSpPr>
        <p:spPr>
          <a:xfrm>
            <a:off x="4860032" y="1271587"/>
            <a:ext cx="1944216" cy="575213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514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99" y="3068960"/>
            <a:ext cx="3848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Elektrické sítě TN, TT, IT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Značení sítí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7504" y="979200"/>
            <a:ext cx="88569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TT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519" y="1844824"/>
            <a:ext cx="4464496" cy="1077218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T </a:t>
            </a:r>
            <a:r>
              <a:rPr lang="cs-CZ" sz="3200" dirty="0"/>
              <a:t>– uzel zdroje uzemněný (</a:t>
            </a:r>
            <a:r>
              <a:rPr lang="cs-CZ" sz="3200" dirty="0" err="1"/>
              <a:t>Terré</a:t>
            </a:r>
            <a:r>
              <a:rPr lang="cs-CZ" sz="3200" dirty="0"/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72000" y="1829931"/>
            <a:ext cx="4464496" cy="2062103"/>
          </a:xfrm>
          <a:prstGeom prst="rect">
            <a:avLst/>
          </a:prstGeom>
          <a:solidFill>
            <a:schemeClr val="bg1"/>
          </a:solidFill>
          <a:ln w="2222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T</a:t>
            </a:r>
            <a:r>
              <a:rPr lang="cs-CZ" sz="3200" dirty="0"/>
              <a:t> – neživé části spotřebičů chráněné spojením se zemí (</a:t>
            </a:r>
            <a:r>
              <a:rPr lang="cs-CZ" sz="3200" dirty="0" err="1"/>
              <a:t>Terré</a:t>
            </a:r>
            <a:r>
              <a:rPr lang="cs-CZ" sz="3200" dirty="0"/>
              <a:t>)</a:t>
            </a:r>
          </a:p>
        </p:txBody>
      </p:sp>
      <p:cxnSp>
        <p:nvCxnSpPr>
          <p:cNvPr id="10" name="Přímá spojnice 9"/>
          <p:cNvCxnSpPr>
            <a:endCxn id="7" idx="0"/>
          </p:cNvCxnSpPr>
          <p:nvPr/>
        </p:nvCxnSpPr>
        <p:spPr>
          <a:xfrm flipH="1">
            <a:off x="2253767" y="1271587"/>
            <a:ext cx="2088232" cy="573237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8" idx="0"/>
          </p:cNvCxnSpPr>
          <p:nvPr/>
        </p:nvCxnSpPr>
        <p:spPr>
          <a:xfrm>
            <a:off x="4788024" y="1271587"/>
            <a:ext cx="2016224" cy="558344"/>
          </a:xfrm>
          <a:prstGeom prst="line">
            <a:avLst/>
          </a:prstGeom>
          <a:ln w="222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467596" y="2996952"/>
            <a:ext cx="287980" cy="2808312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3635896" y="3717032"/>
            <a:ext cx="2520280" cy="1944216"/>
          </a:xfrm>
          <a:prstGeom prst="line">
            <a:avLst/>
          </a:prstGeom>
          <a:ln w="2222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912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9719</TotalTime>
  <Words>1338</Words>
  <Application>Microsoft Office PowerPoint</Application>
  <PresentationFormat>On-screen Show (4:3)</PresentationFormat>
  <Paragraphs>283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Úvod</vt:lpstr>
      <vt:lpstr>Osnova</vt:lpstr>
      <vt:lpstr>Názvosloví</vt:lpstr>
      <vt:lpstr>Názvosloví</vt:lpstr>
      <vt:lpstr>Příklady</vt:lpstr>
      <vt:lpstr>Příklady</vt:lpstr>
      <vt:lpstr>Značení sítí</vt:lpstr>
      <vt:lpstr>Značení sítí</vt:lpstr>
      <vt:lpstr>Značení sítí</vt:lpstr>
      <vt:lpstr>Značení sítí</vt:lpstr>
      <vt:lpstr>Značení sítí</vt:lpstr>
      <vt:lpstr>Značení sítí</vt:lpstr>
      <vt:lpstr>Značení sítí</vt:lpstr>
      <vt:lpstr>Vlastnosti sítí</vt:lpstr>
      <vt:lpstr>Vlastnosti sítí</vt:lpstr>
      <vt:lpstr>Vlastnosti sítí</vt:lpstr>
      <vt:lpstr>Vlastnosti sítí</vt:lpstr>
      <vt:lpstr>Ochrana v sítích TN</vt:lpstr>
      <vt:lpstr>Ochrana v sítích TN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520</cp:revision>
  <cp:lastPrinted>2023-08-23T19:09:20Z</cp:lastPrinted>
  <dcterms:created xsi:type="dcterms:W3CDTF">2011-08-12T09:23:29Z</dcterms:created>
  <dcterms:modified xsi:type="dcterms:W3CDTF">2023-08-23T19:46:16Z</dcterms:modified>
</cp:coreProperties>
</file>