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51" r:id="rId4"/>
    <p:sldId id="325" r:id="rId5"/>
    <p:sldId id="350" r:id="rId6"/>
    <p:sldId id="326" r:id="rId7"/>
    <p:sldId id="329" r:id="rId8"/>
    <p:sldId id="327" r:id="rId9"/>
    <p:sldId id="328" r:id="rId10"/>
    <p:sldId id="330" r:id="rId11"/>
    <p:sldId id="332" r:id="rId12"/>
    <p:sldId id="334" r:id="rId13"/>
    <p:sldId id="335" r:id="rId14"/>
    <p:sldId id="336" r:id="rId15"/>
    <p:sldId id="349" r:id="rId16"/>
    <p:sldId id="337" r:id="rId17"/>
    <p:sldId id="338" r:id="rId18"/>
    <p:sldId id="339" r:id="rId19"/>
    <p:sldId id="340" r:id="rId20"/>
    <p:sldId id="341" r:id="rId21"/>
    <p:sldId id="342" r:id="rId22"/>
    <p:sldId id="355" r:id="rId23"/>
    <p:sldId id="343" r:id="rId24"/>
    <p:sldId id="344" r:id="rId25"/>
    <p:sldId id="354" r:id="rId26"/>
    <p:sldId id="345" r:id="rId27"/>
    <p:sldId id="346" r:id="rId28"/>
    <p:sldId id="356" r:id="rId29"/>
    <p:sldId id="347" r:id="rId30"/>
    <p:sldId id="348" r:id="rId31"/>
    <p:sldId id="319" r:id="rId32"/>
    <p:sldId id="320" r:id="rId33"/>
    <p:sldId id="321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48C9-BB34-49A2-963A-68D058F87A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341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0296B-899C-49AB-A8CB-CD89D3FD93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278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DDF9C-93FC-444F-A225-6F9C59939E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302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3EE8A3-529B-4C8C-947F-82F19B02B7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55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1ED48-E3C7-4C66-8003-5888FDC0A7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447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778A0-6C4D-4971-AD7E-1832D2F84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61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0AEEE-CD3F-4C01-8CAA-806ED9D19D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26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1A610-B368-4809-B131-B49BC9F4ED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469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239D2-D94B-4E24-ADE3-4DBE9C2B08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99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08E0A-CA53-4BA4-8D47-821E576328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694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AF660-71A9-4092-9352-33BC467587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6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8816F-0427-494E-B19E-C95500FF88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56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C50805-908B-4016-A5F6-801C80C8A8B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233862"/>
          </a:xfrm>
        </p:spPr>
        <p:txBody>
          <a:bodyPr/>
          <a:lstStyle/>
          <a:p>
            <a:r>
              <a:rPr lang="cs-CZ" altLang="cs-CZ">
                <a:solidFill>
                  <a:srgbClr val="FF3300"/>
                </a:solidFill>
              </a:rPr>
              <a:t>Elektrické přístroje</a:t>
            </a:r>
            <a:br>
              <a:rPr lang="cs-CZ" altLang="cs-CZ">
                <a:solidFill>
                  <a:srgbClr val="FF3300"/>
                </a:solidFill>
              </a:rPr>
            </a:br>
            <a:r>
              <a:rPr lang="cs-CZ" altLang="cs-CZ">
                <a:solidFill>
                  <a:schemeClr val="folHlink"/>
                </a:solidFill>
              </a:rPr>
              <a:t>STYKAČE</a:t>
            </a:r>
            <a:r>
              <a:rPr lang="cs-CZ" altLang="cs-CZ">
                <a:solidFill>
                  <a:srgbClr val="FF3300"/>
                </a:solidFill>
              </a:rPr>
              <a:t> a </a:t>
            </a:r>
            <a:r>
              <a:rPr lang="cs-CZ" altLang="cs-CZ">
                <a:solidFill>
                  <a:srgbClr val="0000FF"/>
                </a:solidFill>
              </a:rPr>
              <a:t>RELÉ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Jaké jsou druhy stykačů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50825" y="1773238"/>
            <a:ext cx="82089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chemeClr val="hlink"/>
                </a:solidFill>
              </a:rPr>
              <a:t>Podle provedení</a:t>
            </a:r>
            <a:r>
              <a:rPr lang="cs-CZ" altLang="cs-CZ" sz="2800" b="1"/>
              <a:t> </a:t>
            </a:r>
            <a:br>
              <a:rPr lang="cs-CZ" altLang="cs-CZ" sz="2800" b="1"/>
            </a:b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- běžné do 25A</a:t>
            </a:r>
            <a:br>
              <a:rPr lang="cs-CZ" altLang="cs-CZ" sz="2800" b="1"/>
            </a:br>
            <a:r>
              <a:rPr lang="cs-CZ" altLang="cs-CZ" sz="2800" b="1"/>
              <a:t>- výkonové nad 25A</a:t>
            </a:r>
            <a:br>
              <a:rPr lang="cs-CZ" altLang="cs-CZ" sz="2800" b="1"/>
            </a:br>
            <a:r>
              <a:rPr lang="cs-CZ" altLang="cs-CZ" sz="2800" b="1"/>
              <a:t>- ministykače do 6A (pomocné)</a:t>
            </a:r>
            <a:br>
              <a:rPr lang="cs-CZ" altLang="cs-CZ" sz="2800" b="1"/>
            </a:br>
            <a:r>
              <a:rPr lang="cs-CZ" altLang="cs-CZ" sz="2800" b="1"/>
              <a:t>- instalační – 1pól, 2pól, 4pól – 25A, 40A, 63A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accent2"/>
                </a:solidFill>
              </a:rPr>
              <a:t>Co to je relé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23850" y="1773238"/>
            <a:ext cx="8229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Elektromagnetický spínací (kontaktní nebo nekontaktní – polovodičový) přístroj </a:t>
            </a:r>
            <a:r>
              <a:rPr lang="cs-CZ" altLang="cs-CZ" sz="2800" b="1">
                <a:solidFill>
                  <a:srgbClr val="FF3300"/>
                </a:solidFill>
              </a:rPr>
              <a:t>s jedním  nebo více kontakty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accent2"/>
                </a:solidFill>
              </a:rPr>
              <a:t>Použití relé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23850" y="1773238"/>
            <a:ext cx="820896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 - ke spínání ovládacích  obvodů</a:t>
            </a:r>
            <a:r>
              <a:rPr lang="cs-CZ" alt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accent2"/>
                </a:solidFill>
              </a:rPr>
              <a:t>Jaké jsou druhy relé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50825" y="1773238"/>
            <a:ext cx="82819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- pomocné</a:t>
            </a:r>
            <a:r>
              <a:rPr lang="cs-CZ" altLang="cs-CZ" sz="2800" b="1"/>
              <a:t> – 1pól až mnoho pólů</a:t>
            </a:r>
            <a:br>
              <a:rPr lang="cs-CZ" altLang="cs-CZ" sz="2800" b="1"/>
            </a:br>
            <a:r>
              <a:rPr lang="cs-CZ" altLang="cs-CZ" sz="2800" b="1">
                <a:solidFill>
                  <a:srgbClr val="FF3300"/>
                </a:solidFill>
              </a:rPr>
              <a:t>- časové</a:t>
            </a:r>
            <a:r>
              <a:rPr lang="cs-CZ" altLang="cs-CZ" sz="2800" b="1"/>
              <a:t> – zpožděný odpad</a:t>
            </a:r>
            <a:r>
              <a:rPr lang="cs-CZ" altLang="cs-CZ" b="1"/>
              <a:t> </a:t>
            </a:r>
            <a:r>
              <a:rPr lang="cs-CZ" altLang="cs-CZ" sz="2800" b="1"/>
              <a:t>nebo přítah</a:t>
            </a:r>
            <a:br>
              <a:rPr lang="cs-CZ" altLang="cs-CZ" sz="2800" b="1"/>
            </a:br>
            <a:r>
              <a:rPr lang="cs-CZ" altLang="cs-CZ" sz="2800" b="1">
                <a:solidFill>
                  <a:srgbClr val="FF3300"/>
                </a:solidFill>
              </a:rPr>
              <a:t>- impulsní</a:t>
            </a:r>
            <a:r>
              <a:rPr lang="cs-CZ" altLang="cs-CZ" sz="2800" b="1"/>
              <a:t> – bistabilní reaguje pouze na impuls 	– zapne/vypne</a:t>
            </a:r>
            <a:br>
              <a:rPr lang="cs-CZ" altLang="cs-CZ" sz="2800" b="1"/>
            </a:br>
            <a:r>
              <a:rPr lang="cs-CZ" altLang="cs-CZ" sz="2800" b="1">
                <a:solidFill>
                  <a:srgbClr val="FF3300"/>
                </a:solidFill>
              </a:rPr>
              <a:t>- přednostní</a:t>
            </a:r>
            <a:r>
              <a:rPr lang="cs-CZ" altLang="cs-CZ" sz="2800" b="1"/>
              <a:t> – umožňuje provoz nějakého 	zařízení před jiným (hlavní jistič 25A) </a:t>
            </a:r>
            <a:br>
              <a:rPr lang="cs-CZ" altLang="cs-CZ" sz="2800" b="1"/>
            </a:br>
            <a:r>
              <a:rPr lang="cs-CZ" altLang="cs-CZ" sz="2800" b="1"/>
              <a:t/>
            </a:r>
            <a:br>
              <a:rPr lang="cs-CZ" altLang="cs-CZ" sz="2800" b="1"/>
            </a:br>
            <a:endParaRPr lang="cs-CZ" altLang="cs-CZ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accent2"/>
                </a:solidFill>
              </a:rPr>
              <a:t>Jaké jsou druhy relé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50825" y="1773238"/>
            <a:ext cx="828198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- proudové</a:t>
            </a:r>
            <a:r>
              <a:rPr lang="cs-CZ" altLang="cs-CZ" sz="2800" b="1"/>
              <a:t> – signalizace dosažení nastaveného 	proudu</a:t>
            </a:r>
            <a:br>
              <a:rPr lang="cs-CZ" altLang="cs-CZ" sz="2800" b="1"/>
            </a:br>
            <a:r>
              <a:rPr lang="cs-CZ" altLang="cs-CZ" sz="2800" b="1">
                <a:solidFill>
                  <a:srgbClr val="FF3300"/>
                </a:solidFill>
              </a:rPr>
              <a:t>- nadproudové</a:t>
            </a:r>
            <a:r>
              <a:rPr lang="cs-CZ" altLang="cs-CZ" sz="2800" b="1"/>
              <a:t> (jistící přístroj) signalizuje ( a 	vypíná stykač ) překročení nastaveného</a:t>
            </a:r>
            <a:r>
              <a:rPr lang="cs-CZ" altLang="cs-CZ" b="1"/>
              <a:t> 	</a:t>
            </a:r>
            <a:r>
              <a:rPr lang="cs-CZ" altLang="cs-CZ" sz="2800" b="1"/>
              <a:t>jmenovitého proudu zátěže – aretovaná 	vypnutá poloha – blokování chodu motoru</a:t>
            </a:r>
            <a:r>
              <a:rPr lang="cs-CZ" altLang="cs-CZ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altLang="cs-CZ"/>
              <a:t>Jednopólová schémata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292725" y="1196975"/>
            <a:ext cx="3311525" cy="3529013"/>
          </a:xfrm>
        </p:spPr>
        <p:txBody>
          <a:bodyPr/>
          <a:lstStyle/>
          <a:p>
            <a:r>
              <a:rPr lang="cs-CZ" altLang="cs-CZ" sz="2800"/>
              <a:t>Kontakt silový</a:t>
            </a:r>
          </a:p>
          <a:p>
            <a:endParaRPr lang="cs-CZ" altLang="cs-CZ" sz="2800"/>
          </a:p>
          <a:p>
            <a:r>
              <a:rPr lang="cs-CZ" altLang="cs-CZ" sz="2800"/>
              <a:t>Kontakt pomocný zapínací</a:t>
            </a:r>
          </a:p>
          <a:p>
            <a:r>
              <a:rPr lang="cs-CZ" altLang="cs-CZ" sz="2800"/>
              <a:t>Cívka</a:t>
            </a:r>
          </a:p>
          <a:p>
            <a:endParaRPr lang="cs-CZ" altLang="cs-CZ" sz="280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>
                <a:solidFill>
                  <a:srgbClr val="FF3300"/>
                </a:solidFill>
              </a:rPr>
              <a:t>Stykač</a:t>
            </a:r>
            <a:endParaRPr lang="cs-CZ" altLang="cs-CZ" sz="2400">
              <a:solidFill>
                <a:srgbClr val="FF3300"/>
              </a:solidFill>
            </a:endParaRPr>
          </a:p>
        </p:txBody>
      </p:sp>
      <p:pic>
        <p:nvPicPr>
          <p:cNvPr id="123909" name="Picture 5" descr="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3057525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0" name="Picture 6" descr="tx438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1492250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1" name="Picture 7" descr="tx3218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1943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2" name="Line 8"/>
          <p:cNvSpPr>
            <a:spLocks noChangeShapeType="1"/>
          </p:cNvSpPr>
          <p:nvPr/>
        </p:nvSpPr>
        <p:spPr bwMode="auto">
          <a:xfrm flipH="1">
            <a:off x="3492500" y="1412875"/>
            <a:ext cx="19431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H="1" flipV="1">
            <a:off x="4211638" y="2924175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3914" name="Picture 10" descr="tx3282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2047875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89363"/>
            <a:ext cx="2508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 čeho se skládá stykač</a:t>
            </a: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50825" y="1773238"/>
            <a:ext cx="828198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Skládá se z:</a:t>
            </a:r>
            <a:br>
              <a:rPr lang="cs-CZ" altLang="cs-CZ" sz="2800" b="1"/>
            </a:b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 - </a:t>
            </a:r>
            <a:r>
              <a:rPr lang="cs-CZ" altLang="cs-CZ" sz="2800" b="1">
                <a:solidFill>
                  <a:srgbClr val="FF3300"/>
                </a:solidFill>
              </a:rPr>
              <a:t>budící cívky</a:t>
            </a:r>
            <a:r>
              <a:rPr lang="cs-CZ" altLang="cs-CZ" sz="2800" b="1"/>
              <a:t> s železným jádrem pohyblivé 	kotvy </a:t>
            </a:r>
            <a:br>
              <a:rPr lang="cs-CZ" altLang="cs-CZ" sz="2800" b="1"/>
            </a:br>
            <a:r>
              <a:rPr lang="cs-CZ" altLang="cs-CZ" sz="2800" b="1"/>
              <a:t> - </a:t>
            </a:r>
            <a:r>
              <a:rPr lang="cs-CZ" altLang="cs-CZ" sz="2800" b="1">
                <a:solidFill>
                  <a:srgbClr val="FF3300"/>
                </a:solidFill>
              </a:rPr>
              <a:t>kontaktů</a:t>
            </a:r>
            <a:r>
              <a:rPr lang="cs-CZ" altLang="cs-CZ" sz="2800" b="1"/>
              <a:t> – silových a pomocného 	(ovládacího) zpravidla jednoho</a:t>
            </a:r>
            <a:br>
              <a:rPr lang="cs-CZ" altLang="cs-CZ" sz="2800" b="1"/>
            </a:b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accent2"/>
                </a:solidFill>
              </a:rPr>
              <a:t>Z čeho se skládá relé 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250825" y="1773238"/>
            <a:ext cx="828198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cs-CZ" altLang="cs-CZ" sz="2800" b="1"/>
              <a:t>Skládá se z:</a:t>
            </a:r>
            <a:br>
              <a:rPr lang="cs-CZ" altLang="cs-CZ" sz="2800" b="1"/>
            </a:b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- </a:t>
            </a:r>
            <a:r>
              <a:rPr lang="cs-CZ" altLang="cs-CZ" sz="2800" b="1">
                <a:solidFill>
                  <a:srgbClr val="FF3300"/>
                </a:solidFill>
              </a:rPr>
              <a:t>budící cívky</a:t>
            </a:r>
            <a:r>
              <a:rPr lang="cs-CZ" altLang="cs-CZ" sz="2800" b="1"/>
              <a:t> s železným jádrem pohyblivé 	kotvy </a:t>
            </a:r>
            <a:br>
              <a:rPr lang="cs-CZ" altLang="cs-CZ" sz="2800" b="1"/>
            </a:br>
            <a:r>
              <a:rPr lang="cs-CZ" altLang="cs-CZ" sz="2800" b="1"/>
              <a:t>- </a:t>
            </a:r>
            <a:r>
              <a:rPr lang="cs-CZ" altLang="cs-CZ" sz="2800" b="1">
                <a:solidFill>
                  <a:srgbClr val="FF3300"/>
                </a:solidFill>
              </a:rPr>
              <a:t>kontaktů</a:t>
            </a:r>
            <a:r>
              <a:rPr lang="cs-CZ" altLang="cs-CZ" sz="2800" b="1"/>
              <a:t> pomocných - jednoho až několika</a:t>
            </a:r>
            <a:br>
              <a:rPr lang="cs-CZ" altLang="cs-CZ" sz="2800" b="1"/>
            </a:b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accent2"/>
                </a:solidFill>
              </a:rPr>
              <a:t>Druhy kontaktů 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50825" y="1773238"/>
            <a:ext cx="828198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podle funkce </a:t>
            </a:r>
            <a:br>
              <a:rPr lang="cs-CZ" altLang="cs-CZ" sz="2800" b="1"/>
            </a:b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- </a:t>
            </a:r>
            <a:r>
              <a:rPr lang="cs-CZ" altLang="cs-CZ" sz="2800" b="1">
                <a:solidFill>
                  <a:srgbClr val="FF3300"/>
                </a:solidFill>
              </a:rPr>
              <a:t>zapínací  NO</a:t>
            </a:r>
            <a:r>
              <a:rPr lang="cs-CZ" altLang="cs-CZ" sz="2800" b="1"/>
              <a:t> v klidovém stavu jsou otevřené, 	při přivedení napětí na cívku sepnou</a:t>
            </a:r>
            <a:br>
              <a:rPr lang="cs-CZ" altLang="cs-CZ" sz="2800" b="1"/>
            </a:br>
            <a:r>
              <a:rPr lang="cs-CZ" altLang="cs-CZ" sz="2800" b="1"/>
              <a:t>- </a:t>
            </a:r>
            <a:r>
              <a:rPr lang="cs-CZ" altLang="cs-CZ" sz="2800" b="1">
                <a:solidFill>
                  <a:srgbClr val="FF3300"/>
                </a:solidFill>
              </a:rPr>
              <a:t>rozpínací NC</a:t>
            </a:r>
            <a:r>
              <a:rPr lang="cs-CZ" altLang="cs-CZ" sz="2800" b="1"/>
              <a:t> v klidovém stavu jsou sepnuté, 	při přivedení napětí na cívku rozepnou</a:t>
            </a:r>
            <a:br>
              <a:rPr lang="cs-CZ" altLang="cs-CZ" sz="2800" b="1"/>
            </a:br>
            <a:r>
              <a:rPr lang="cs-CZ" altLang="cs-CZ" sz="2800" b="1"/>
              <a:t> přepínací</a:t>
            </a:r>
            <a:br>
              <a:rPr lang="cs-CZ" altLang="cs-CZ" sz="2800" b="1"/>
            </a:br>
            <a:endParaRPr lang="cs-CZ" altLang="cs-CZ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Druhy kontaktů</a:t>
            </a: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50825" y="1773238"/>
            <a:ext cx="828198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podle významu</a:t>
            </a:r>
            <a:br>
              <a:rPr lang="cs-CZ" altLang="cs-CZ" sz="2800" b="1"/>
            </a:b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 - </a:t>
            </a:r>
            <a:r>
              <a:rPr lang="cs-CZ" altLang="cs-CZ" sz="2800" b="1">
                <a:solidFill>
                  <a:srgbClr val="FF3300"/>
                </a:solidFill>
              </a:rPr>
              <a:t>silové</a:t>
            </a:r>
            <a:r>
              <a:rPr lang="cs-CZ" altLang="cs-CZ" sz="2800" b="1"/>
              <a:t> - výkonové</a:t>
            </a:r>
            <a:br>
              <a:rPr lang="cs-CZ" altLang="cs-CZ" sz="2800" b="1"/>
            </a:br>
            <a:r>
              <a:rPr lang="cs-CZ" altLang="cs-CZ" sz="2800" b="1"/>
              <a:t> - </a:t>
            </a:r>
            <a:r>
              <a:rPr lang="cs-CZ" altLang="cs-CZ" sz="2800" b="1">
                <a:solidFill>
                  <a:srgbClr val="FF3300"/>
                </a:solidFill>
              </a:rPr>
              <a:t>pomocné</a:t>
            </a:r>
            <a:r>
              <a:rPr lang="cs-CZ" altLang="cs-CZ" sz="2800" b="1"/>
              <a:t> - ovládací</a:t>
            </a:r>
            <a:br>
              <a:rPr lang="cs-CZ" altLang="cs-CZ" sz="2800" b="1"/>
            </a:br>
            <a:endParaRPr lang="cs-CZ" altLang="cs-CZ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rgbClr val="FF3300"/>
                </a:solidFill>
              </a:rPr>
              <a:t>Výukové cíle </a:t>
            </a:r>
            <a:r>
              <a:rPr lang="cs-CZ" altLang="cs-CZ" sz="2400" b="1">
                <a:solidFill>
                  <a:schemeClr val="folHlink"/>
                </a:solidFill>
              </a:rPr>
              <a:t>stykače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23850" y="1773238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FontTx/>
              <a:buChar char="-"/>
            </a:pPr>
            <a:r>
              <a:rPr lang="cs-CZ" altLang="cs-CZ" sz="2800" b="1"/>
              <a:t>Vysvětlíte co to je </a:t>
            </a:r>
            <a:r>
              <a:rPr lang="cs-CZ" altLang="cs-CZ" sz="2800" b="1">
                <a:solidFill>
                  <a:schemeClr val="folHlink"/>
                </a:solidFill>
              </a:rPr>
              <a:t>stykač</a:t>
            </a:r>
            <a:r>
              <a:rPr lang="cs-CZ" altLang="cs-CZ" sz="2800" b="1"/>
              <a:t> a co </a:t>
            </a:r>
            <a:r>
              <a:rPr lang="cs-CZ" altLang="cs-CZ" sz="2800" b="1">
                <a:solidFill>
                  <a:srgbClr val="0000FF"/>
                </a:solidFill>
              </a:rPr>
              <a:t>relé</a:t>
            </a: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- Popíšete na co se používají </a:t>
            </a:r>
            <a:r>
              <a:rPr lang="cs-CZ" altLang="cs-CZ" sz="2800" b="1">
                <a:solidFill>
                  <a:schemeClr val="folHlink"/>
                </a:solidFill>
              </a:rPr>
              <a:t>stykače</a:t>
            </a: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	a na co </a:t>
            </a:r>
            <a:r>
              <a:rPr lang="cs-CZ" altLang="cs-CZ" sz="2800" b="1">
                <a:solidFill>
                  <a:srgbClr val="0000FF"/>
                </a:solidFill>
              </a:rPr>
              <a:t>relé</a:t>
            </a:r>
            <a:r>
              <a:rPr lang="cs-CZ" altLang="cs-CZ" sz="2800" b="1"/>
              <a:t> </a:t>
            </a:r>
            <a:br>
              <a:rPr lang="cs-CZ" altLang="cs-CZ" sz="2800" b="1"/>
            </a:br>
            <a:r>
              <a:rPr lang="cs-CZ" altLang="cs-CZ" sz="2800" b="1"/>
              <a:t>- Vysvětlíte rozdíl mezi výkonovými a 	pomocnými </a:t>
            </a:r>
            <a:r>
              <a:rPr lang="cs-CZ" altLang="cs-CZ" sz="2800" b="1">
                <a:solidFill>
                  <a:schemeClr val="folHlink"/>
                </a:solidFill>
              </a:rPr>
              <a:t>stykači</a:t>
            </a: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- Nakreslíte značky jednotlivých druhů </a:t>
            </a:r>
            <a:r>
              <a:rPr lang="cs-CZ" altLang="cs-CZ" sz="2800" b="1">
                <a:solidFill>
                  <a:schemeClr val="folHlink"/>
                </a:solidFill>
              </a:rPr>
              <a:t>stykačů</a:t>
            </a:r>
            <a:r>
              <a:rPr lang="cs-CZ" altLang="cs-CZ" sz="2800" b="1"/>
              <a:t> </a:t>
            </a:r>
            <a:br>
              <a:rPr lang="cs-CZ" altLang="cs-CZ" sz="2800" b="1"/>
            </a:br>
            <a:r>
              <a:rPr lang="cs-CZ" altLang="cs-CZ" sz="2800" b="1"/>
              <a:t>- Vyjmenujete doporučená ovládací napětí ve 	střídavých obvodech</a:t>
            </a:r>
            <a:br>
              <a:rPr lang="cs-CZ" altLang="cs-CZ" sz="2800" b="1"/>
            </a:br>
            <a:r>
              <a:rPr lang="cs-CZ" altLang="cs-CZ" sz="2800" b="1"/>
              <a:t>- Vysvětlíte co to je spotřebitelská kategorie a 	jaká je nejběžnější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Druhy kontaktů</a:t>
            </a: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250825" y="1773238"/>
            <a:ext cx="828198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 dirty="0"/>
              <a:t>Značení kontaktů</a:t>
            </a:r>
            <a:br>
              <a:rPr lang="cs-CZ" altLang="cs-CZ" sz="2800" b="1" dirty="0"/>
            </a:br>
            <a:r>
              <a:rPr lang="cs-CZ" altLang="cs-CZ" sz="2800" b="1" dirty="0" smtClean="0">
                <a:solidFill>
                  <a:srgbClr val="FF3300"/>
                </a:solidFill>
              </a:rPr>
              <a:t>Hlavní </a:t>
            </a:r>
            <a:r>
              <a:rPr lang="cs-CZ" altLang="cs-CZ" sz="2800" b="1" dirty="0">
                <a:solidFill>
                  <a:srgbClr val="FF3300"/>
                </a:solidFill>
              </a:rPr>
              <a:t>kontakty</a:t>
            </a:r>
            <a:r>
              <a:rPr lang="cs-CZ" altLang="cs-CZ" b="1" dirty="0"/>
              <a:t>  </a:t>
            </a:r>
            <a:br>
              <a:rPr lang="cs-CZ" altLang="cs-CZ" b="1" dirty="0"/>
            </a:br>
            <a:r>
              <a:rPr lang="cs-CZ" altLang="cs-CZ" sz="2800" b="1" dirty="0"/>
              <a:t> jsou označeny jednocifernými čísly na svorky 	s lichými čísly se připojuje sít‘ a na svorky 	se sudými čísly okruhy spotřebičů</a:t>
            </a:r>
            <a:br>
              <a:rPr lang="cs-CZ" altLang="cs-CZ" sz="2800" b="1" dirty="0"/>
            </a:br>
            <a:r>
              <a:rPr lang="cs-CZ" altLang="cs-CZ" sz="2800" b="1" dirty="0"/>
              <a:t/>
            </a:r>
            <a:br>
              <a:rPr lang="cs-CZ" altLang="cs-CZ" sz="2800" b="1" dirty="0"/>
            </a:b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Značení kontaktů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0825" y="1773238"/>
            <a:ext cx="828198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Pomocné kontakty 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/>
              <a:t> mají dvojciferné číselné označení </a:t>
            </a:r>
            <a:br>
              <a:rPr lang="cs-CZ" altLang="cs-CZ" sz="2800" b="1"/>
            </a:br>
            <a:r>
              <a:rPr lang="cs-CZ" altLang="cs-CZ" sz="2800" b="1"/>
              <a:t>- na </a:t>
            </a:r>
            <a:r>
              <a:rPr lang="cs-CZ" altLang="cs-CZ" sz="2800" b="1">
                <a:solidFill>
                  <a:srgbClr val="FF3300"/>
                </a:solidFill>
              </a:rPr>
              <a:t>prvním</a:t>
            </a:r>
            <a:r>
              <a:rPr lang="cs-CZ" altLang="cs-CZ" sz="2800" b="1"/>
              <a:t> místě je pořadové číslo označující 	číslo 	kontaktu, např. kontakty 13, 14 (23, 	24; 11,12; 21,22) patří k sobě </a:t>
            </a:r>
            <a:br>
              <a:rPr lang="cs-CZ" altLang="cs-CZ" sz="2800" b="1"/>
            </a:br>
            <a:r>
              <a:rPr lang="cs-CZ" altLang="cs-CZ" sz="2800" b="1"/>
              <a:t>- na </a:t>
            </a:r>
            <a:r>
              <a:rPr lang="cs-CZ" altLang="cs-CZ" sz="2800" b="1">
                <a:solidFill>
                  <a:srgbClr val="FF3300"/>
                </a:solidFill>
              </a:rPr>
              <a:t>druhém</a:t>
            </a:r>
            <a:r>
              <a:rPr lang="cs-CZ" altLang="cs-CZ" sz="2800" b="1"/>
              <a:t> místě je funkční číslo např. 1, 2 pro 	rozpínací kontakty a 3, 4 pro spínací 	kontakty.</a:t>
            </a:r>
            <a:br>
              <a:rPr lang="cs-CZ" altLang="cs-CZ" sz="2800" b="1"/>
            </a:br>
            <a:endParaRPr lang="cs-CZ" altLang="cs-CZ" sz="28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Spotřebitelské kategorie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Střídavý proud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000"/>
              <a:t>AC-1 	Neinduktivní nebo jen slabě induktivní zátěže, topné odpory</a:t>
            </a:r>
            <a:br>
              <a:rPr lang="cs-CZ" altLang="cs-CZ" sz="2000"/>
            </a:br>
            <a:r>
              <a:rPr lang="cs-CZ" altLang="cs-CZ" sz="2000"/>
              <a:t>AC-3 	Motory s kotvou nakrátko: spouštěni, vypínáni během chodu</a:t>
            </a:r>
            <a:br>
              <a:rPr lang="cs-CZ" altLang="cs-CZ" sz="2000"/>
            </a:br>
            <a:r>
              <a:rPr lang="cs-CZ" altLang="cs-CZ" sz="2000"/>
              <a:t>AC-4 	Motory s kotvou nakrátko: spouštěni, brždění protiproudem, 	reverzace, ťukací provoz</a:t>
            </a:r>
            <a:br>
              <a:rPr lang="cs-CZ" altLang="cs-CZ" sz="2000"/>
            </a:br>
            <a:r>
              <a:rPr lang="cs-CZ" altLang="cs-CZ" sz="2000"/>
              <a:t>AC-5A 	Spínání plynových výbojek</a:t>
            </a:r>
            <a:br>
              <a:rPr lang="cs-CZ" altLang="cs-CZ" sz="2000"/>
            </a:b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800" b="1">
                <a:solidFill>
                  <a:srgbClr val="FF3300"/>
                </a:solidFill>
              </a:rPr>
              <a:t>Stejnosměrný proud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>
                <a:solidFill>
                  <a:srgbClr val="FF3300"/>
                </a:solidFill>
              </a:rPr>
              <a:t> </a:t>
            </a:r>
            <a:r>
              <a:rPr lang="cs-CZ" altLang="cs-CZ" sz="2000"/>
              <a:t>DC-1 	Neinduktivní nebo jen slabě induktivní</a:t>
            </a:r>
            <a:br>
              <a:rPr lang="cs-CZ" altLang="cs-CZ" sz="2000"/>
            </a:br>
            <a:r>
              <a:rPr lang="cs-CZ" altLang="cs-CZ" sz="2000"/>
              <a:t>	zátěže, topné odpory</a:t>
            </a:r>
            <a:br>
              <a:rPr lang="cs-CZ" altLang="cs-CZ" sz="2000"/>
            </a:br>
            <a:r>
              <a:rPr lang="cs-CZ" altLang="cs-CZ" sz="2000"/>
              <a:t>DC-6 	Spínání žárovek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Zapojení stykačů</a:t>
            </a: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Ťukací provoz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/>
              <a:t>- stykač je sepnut </a:t>
            </a:r>
            <a:r>
              <a:rPr lang="cs-CZ" altLang="cs-CZ" sz="2800" b="1">
                <a:solidFill>
                  <a:srgbClr val="FF3300"/>
                </a:solidFill>
              </a:rPr>
              <a:t>pouze při držení zap tlačítka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/>
              <a:t>- použití – zdvihací zařízení, bezpečnostní 	ovládání lisu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Zapojení stykačů</a:t>
            </a:r>
            <a:br>
              <a:rPr lang="cs-CZ" altLang="cs-CZ" sz="2400" b="1">
                <a:solidFill>
                  <a:schemeClr val="folHlink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Zapojení stykače s přidržovacím obvodem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>
                <a:solidFill>
                  <a:srgbClr val="FF3300"/>
                </a:solidFill>
              </a:rPr>
              <a:t>(samodržný kontakt)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/>
              <a:t>- stykač je sepnut zap tlačítkem a vypnut 	rozpínacím tlačítkem</a:t>
            </a:r>
            <a:br>
              <a:rPr lang="cs-CZ" altLang="cs-CZ" sz="2800" b="1"/>
            </a:br>
            <a:r>
              <a:rPr lang="cs-CZ" altLang="cs-CZ" sz="2800" b="1"/>
              <a:t>- použití – ovládání dvojtlačítky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Zapojení stykačů</a:t>
            </a:r>
            <a:br>
              <a:rPr lang="cs-CZ" altLang="cs-CZ" sz="2400" b="1">
                <a:solidFill>
                  <a:schemeClr val="folHlink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cs-CZ" altLang="cs-CZ" sz="2800" b="1"/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0736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Zapojení stykačů</a:t>
            </a: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 </a:t>
            </a:r>
            <a:r>
              <a:rPr lang="cs-CZ" altLang="cs-CZ" sz="2800" b="1">
                <a:solidFill>
                  <a:srgbClr val="FF3300"/>
                </a:solidFill>
              </a:rPr>
              <a:t>Zapojení Y-D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/>
              <a:t> </a:t>
            </a:r>
            <a:r>
              <a:rPr lang="cs-CZ" altLang="cs-CZ" b="1"/>
              <a:t/>
            </a:r>
            <a:br>
              <a:rPr lang="cs-CZ" altLang="cs-CZ" b="1"/>
            </a:br>
            <a:r>
              <a:rPr lang="cs-CZ" altLang="cs-CZ" sz="2800" b="1"/>
              <a:t> - Přepínání zapojení hvězda/trojúhelník 	statorového vinutí asynchronního motoru 	pro bezproblémový rozběh motorů 	s velkým záběrovým proudem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Zapojení stykačů</a:t>
            </a: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Blokování 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>
                <a:solidFill>
                  <a:srgbClr val="FF3300"/>
                </a:solidFill>
              </a:rPr>
              <a:t/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/>
              <a:t> - Při sepnutí jednoho stykače nejde sepnout 	stykač druhý</a:t>
            </a:r>
            <a:r>
              <a:rPr lang="cs-CZ" altLang="cs-CZ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Zapojení stykačů</a:t>
            </a: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cs-CZ" altLang="cs-CZ"/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331913"/>
            <a:ext cx="4843463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Zapojení stykačů</a:t>
            </a: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Reverzace</a:t>
            </a:r>
            <a:r>
              <a:rPr lang="cs-CZ" altLang="cs-CZ"/>
              <a:t> </a:t>
            </a:r>
            <a:r>
              <a:rPr lang="cs-CZ" altLang="cs-CZ" sz="2800" b="1">
                <a:solidFill>
                  <a:srgbClr val="FF3300"/>
                </a:solidFill>
              </a:rPr>
              <a:t/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>
                <a:solidFill>
                  <a:srgbClr val="FF3300"/>
                </a:solidFill>
              </a:rPr>
              <a:t/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/>
              <a:t> Reverzace - přepojovací zapojeni stykačů (pro 	reverzaci otáček asynchronního motoru)</a:t>
            </a:r>
            <a:br>
              <a:rPr lang="cs-CZ" altLang="cs-CZ" sz="2800" b="1"/>
            </a:br>
            <a:r>
              <a:rPr lang="cs-CZ" altLang="cs-CZ" sz="2800" b="1"/>
              <a:t> Dva stykače navzájem blokované přehazují 	navzájem dvě fáze k motoru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rgbClr val="FF3300"/>
                </a:solidFill>
              </a:rPr>
              <a:t>Výukové cíle </a:t>
            </a:r>
            <a:r>
              <a:rPr lang="cs-CZ" altLang="cs-CZ" sz="2400" b="1">
                <a:solidFill>
                  <a:schemeClr val="folHlink"/>
                </a:solidFill>
              </a:rPr>
              <a:t>stykače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23850" y="1773238"/>
            <a:ext cx="82296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- Nakreslíte a popíšete funkci zapojení </a:t>
            </a:r>
            <a:r>
              <a:rPr lang="cs-CZ" altLang="cs-CZ" sz="2800" b="1">
                <a:solidFill>
                  <a:schemeClr val="folHlink"/>
                </a:solidFill>
              </a:rPr>
              <a:t>stykače</a:t>
            </a:r>
            <a:r>
              <a:rPr lang="cs-CZ" altLang="cs-CZ" sz="2800" b="1"/>
              <a:t> 	ovládaného dvojtlačítkem</a:t>
            </a:r>
            <a:r>
              <a:rPr lang="cs-CZ" altLang="cs-CZ" b="1"/>
              <a:t/>
            </a:r>
            <a:br>
              <a:rPr lang="cs-CZ" altLang="cs-CZ" b="1"/>
            </a:br>
            <a:r>
              <a:rPr lang="cs-CZ" altLang="cs-CZ" sz="2800" b="1"/>
              <a:t>- Nakreslíte a popíšete funkci zapojení dvou 	vzájemně blokovaných </a:t>
            </a:r>
            <a:r>
              <a:rPr lang="cs-CZ" altLang="cs-CZ" sz="2800" b="1">
                <a:solidFill>
                  <a:schemeClr val="folHlink"/>
                </a:solidFill>
              </a:rPr>
              <a:t>stykačů</a:t>
            </a: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- Nakreslíte a popíšete funkci zapojení </a:t>
            </a:r>
            <a:r>
              <a:rPr lang="cs-CZ" altLang="cs-CZ" sz="2800" b="1">
                <a:solidFill>
                  <a:schemeClr val="folHlink"/>
                </a:solidFill>
              </a:rPr>
              <a:t>stykačů</a:t>
            </a:r>
            <a:r>
              <a:rPr lang="cs-CZ" altLang="cs-CZ" sz="2800" b="1"/>
              <a:t> 	pro reverzaci</a:t>
            </a:r>
            <a:br>
              <a:rPr lang="cs-CZ" altLang="cs-CZ" sz="2800" b="1"/>
            </a:br>
            <a:r>
              <a:rPr lang="cs-CZ" altLang="cs-CZ" sz="2800" b="1"/>
              <a:t>- Vysvětlíte co je to ťukací provoz a kde se 	používá</a:t>
            </a:r>
            <a:br>
              <a:rPr lang="cs-CZ" altLang="cs-CZ" sz="2800" b="1"/>
            </a:br>
            <a:r>
              <a:rPr lang="cs-CZ" altLang="cs-CZ" sz="2800" b="1"/>
              <a:t>- Popíšete funkci zapojení kombinaci YD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Zapojení stykačů</a:t>
            </a:r>
            <a:br>
              <a:rPr lang="cs-CZ" altLang="cs-CZ" sz="2400" b="1">
                <a:solidFill>
                  <a:schemeClr val="folHlink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/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79388" y="2060575"/>
            <a:ext cx="82819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FF3300"/>
                </a:solidFill>
              </a:rPr>
              <a:t>Postupné zapínání</a:t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>
                <a:solidFill>
                  <a:srgbClr val="FF3300"/>
                </a:solidFill>
              </a:rPr>
              <a:t> </a:t>
            </a:r>
            <a:r>
              <a:rPr lang="cs-CZ" altLang="cs-CZ" sz="2800" b="1"/>
              <a:t>- zapojení stykačů, ve kterém může být jeden 	stykač zapojen až po předchozím zapojení 	jiného stykače</a:t>
            </a:r>
            <a:br>
              <a:rPr lang="cs-CZ" altLang="cs-CZ" sz="2800" b="1"/>
            </a:br>
            <a:r>
              <a:rPr lang="cs-CZ" altLang="cs-CZ" sz="2800" b="1"/>
              <a:t>- použití dva dopravníky za sebou</a:t>
            </a:r>
            <a:br>
              <a:rPr lang="cs-CZ" altLang="cs-CZ" sz="2800" b="1"/>
            </a:br>
            <a:endParaRPr lang="cs-CZ" altLang="cs-CZ" sz="28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altLang="cs-CZ" sz="4000"/>
              <a:t>Liniová schémata</a:t>
            </a:r>
            <a:r>
              <a:rPr lang="cs-CZ" altLang="cs-CZ" sz="2800"/>
              <a:t> 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altLang="cs-CZ" sz="2800"/>
              <a:t>Pomocný kontakt zapínací</a:t>
            </a:r>
          </a:p>
          <a:p>
            <a:r>
              <a:rPr lang="cs-CZ" altLang="cs-CZ" sz="2800"/>
              <a:t>Pomocný kontakt rozpínací </a:t>
            </a:r>
          </a:p>
          <a:p>
            <a:r>
              <a:rPr lang="cs-CZ" altLang="cs-CZ" sz="2800"/>
              <a:t>Cívka stykače</a:t>
            </a:r>
          </a:p>
          <a:p>
            <a:endParaRPr lang="cs-CZ" altLang="cs-CZ" sz="2800"/>
          </a:p>
          <a:p>
            <a:pPr>
              <a:buFontTx/>
              <a:buNone/>
            </a:pPr>
            <a:endParaRPr lang="cs-CZ" altLang="cs-CZ" sz="2800"/>
          </a:p>
        </p:txBody>
      </p:sp>
      <p:pic>
        <p:nvPicPr>
          <p:cNvPr id="78856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4591" r="64978" b="74219"/>
          <a:stretch>
            <a:fillRect/>
          </a:stretch>
        </p:blipFill>
        <p:spPr>
          <a:xfrm>
            <a:off x="468313" y="2420938"/>
            <a:ext cx="990600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1" name="Picture 13" descr="pomvypK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16573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3" name="Picture 15" descr="pomzap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15097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4" name="Picture 16" descr="civkaK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429000"/>
            <a:ext cx="176053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468313" y="1412875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>
                <a:solidFill>
                  <a:schemeClr val="folHlink"/>
                </a:solidFill>
              </a:rPr>
              <a:t>S</a:t>
            </a:r>
            <a:r>
              <a:rPr lang="cs-CZ" altLang="cs-CZ" sz="2400">
                <a:solidFill>
                  <a:schemeClr val="folHlink"/>
                </a:solidFill>
              </a:rPr>
              <a:t>tykač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altLang="cs-CZ"/>
              <a:t>Liniová schémata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altLang="cs-CZ" sz="2800"/>
              <a:t>Kontakt zapínací</a:t>
            </a:r>
          </a:p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/>
              <a:t>Kontakt rozpínací </a:t>
            </a:r>
          </a:p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/>
              <a:t>Cívka relé</a:t>
            </a:r>
          </a:p>
          <a:p>
            <a:endParaRPr lang="cs-CZ" altLang="cs-CZ" sz="2800"/>
          </a:p>
          <a:p>
            <a:pPr>
              <a:buFontTx/>
              <a:buNone/>
            </a:pPr>
            <a:endParaRPr lang="cs-CZ" altLang="cs-CZ" sz="2800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68313" y="1412875"/>
            <a:ext cx="2016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>
                <a:solidFill>
                  <a:srgbClr val="0000FF"/>
                </a:solidFill>
              </a:rPr>
              <a:t>Relé pomocné</a:t>
            </a:r>
            <a:endParaRPr lang="cs-CZ" altLang="cs-CZ" sz="2400">
              <a:solidFill>
                <a:srgbClr val="0000FF"/>
              </a:solidFill>
            </a:endParaRPr>
          </a:p>
        </p:txBody>
      </p:sp>
      <p:pic>
        <p:nvPicPr>
          <p:cNvPr id="79883" name="Picture 11" descr="tx3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114935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6" name="Picture 14" descr="za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84313"/>
            <a:ext cx="15287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7" name="Picture 15" descr="vy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150971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9" name="Picture 17" descr="civka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1689100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altLang="cs-CZ"/>
              <a:t>Liniová schémata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altLang="cs-CZ" sz="2800"/>
              <a:t>Kontakt zapínací zpožděný při přítahu</a:t>
            </a:r>
          </a:p>
          <a:p>
            <a:r>
              <a:rPr lang="cs-CZ" altLang="cs-CZ" sz="2800"/>
              <a:t>Kontakt rozpínací zpožděný při odpadu</a:t>
            </a:r>
          </a:p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/>
              <a:t>Cívka relé</a:t>
            </a:r>
          </a:p>
          <a:p>
            <a:endParaRPr lang="cs-CZ" altLang="cs-CZ" sz="2800"/>
          </a:p>
          <a:p>
            <a:pPr>
              <a:buFontTx/>
              <a:buNone/>
            </a:pPr>
            <a:endParaRPr lang="cs-CZ" altLang="cs-CZ" sz="280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68313" y="1412875"/>
            <a:ext cx="2016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>
                <a:solidFill>
                  <a:srgbClr val="0000FF"/>
                </a:solidFill>
              </a:rPr>
              <a:t>Relé časové</a:t>
            </a:r>
            <a:endParaRPr lang="cs-CZ" altLang="cs-CZ" sz="2400">
              <a:solidFill>
                <a:srgbClr val="0000FF"/>
              </a:solidFill>
            </a:endParaRPr>
          </a:p>
        </p:txBody>
      </p:sp>
      <p:pic>
        <p:nvPicPr>
          <p:cNvPr id="80905" name="Picture 9" descr="civkaK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3463"/>
            <a:ext cx="15097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1" r="68539" b="4202"/>
          <a:stretch>
            <a:fillRect/>
          </a:stretch>
        </p:blipFill>
        <p:spPr bwMode="auto">
          <a:xfrm>
            <a:off x="468313" y="2781300"/>
            <a:ext cx="16891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 descr="zapKTz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150971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vypKTzp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92375"/>
            <a:ext cx="1649412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rgbClr val="FF3300"/>
                </a:solidFill>
              </a:rPr>
              <a:t>Výukové cíle </a:t>
            </a:r>
            <a:r>
              <a:rPr lang="cs-CZ" altLang="cs-CZ" sz="2400" b="1">
                <a:solidFill>
                  <a:srgbClr val="0000FF"/>
                </a:solidFill>
              </a:rPr>
              <a:t>relé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23850" y="1773238"/>
            <a:ext cx="822960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- Popíšete impulsní časová a jazýčkové </a:t>
            </a:r>
            <a:r>
              <a:rPr lang="cs-CZ" altLang="cs-CZ" sz="2400" b="1">
                <a:solidFill>
                  <a:srgbClr val="0000FF"/>
                </a:solidFill>
              </a:rPr>
              <a:t>relé</a:t>
            </a:r>
            <a:r>
              <a:rPr lang="cs-CZ" altLang="cs-CZ" sz="2800" b="1"/>
              <a:t/>
            </a:r>
            <a:br>
              <a:rPr lang="cs-CZ" altLang="cs-CZ" sz="2800" b="1"/>
            </a:br>
            <a:r>
              <a:rPr lang="cs-CZ" altLang="cs-CZ" sz="2800" b="1"/>
              <a:t>- Vysvětlíte co je to zpožděný přítah a odpad</a:t>
            </a:r>
            <a:br>
              <a:rPr lang="cs-CZ" altLang="cs-CZ" sz="2800" b="1"/>
            </a:br>
            <a:r>
              <a:rPr lang="cs-CZ" altLang="cs-CZ" sz="2800" b="1"/>
              <a:t>- Nakreslíte značku výkonového stykače s 	ovládací cívkou a pomocnými kontakty ve</a:t>
            </a:r>
            <a:br>
              <a:rPr lang="cs-CZ" altLang="cs-CZ" sz="2800" b="1"/>
            </a:br>
            <a:r>
              <a:rPr lang="cs-CZ" altLang="cs-CZ" sz="2800" b="1"/>
              <a:t>	schématu trojpólovém a liniovém</a:t>
            </a:r>
            <a:br>
              <a:rPr lang="cs-CZ" altLang="cs-CZ" sz="2800" b="1"/>
            </a:br>
            <a:r>
              <a:rPr lang="cs-CZ" altLang="cs-CZ" sz="2800" b="1"/>
              <a:t>- Nakreslíte značku cívky pomocného a 	časového </a:t>
            </a:r>
            <a:r>
              <a:rPr lang="cs-CZ" altLang="cs-CZ" sz="2400" b="1">
                <a:solidFill>
                  <a:srgbClr val="0000FF"/>
                </a:solidFill>
              </a:rPr>
              <a:t>relé</a:t>
            </a:r>
            <a:r>
              <a:rPr lang="cs-CZ" altLang="cs-CZ" sz="2800" b="1"/>
              <a:t> a jejich kontakty ve 	schématu trojpólovém a liniovém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Co to je stykač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23850" y="1773238"/>
            <a:ext cx="8229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- zpravidla elektromagnetický spínací (kontaktní nebo nekontaktní –polovodičový) přístroj </a:t>
            </a:r>
            <a:r>
              <a:rPr lang="cs-CZ" altLang="cs-CZ" sz="2800" b="1">
                <a:solidFill>
                  <a:srgbClr val="FF3300"/>
                </a:solidFill>
              </a:rPr>
              <a:t>zpravidla trojfázový</a:t>
            </a:r>
            <a:r>
              <a:rPr lang="cs-CZ" altLang="cs-CZ" sz="2800" b="1"/>
              <a:t> – původní určení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Použití stykače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50825" y="1773238"/>
            <a:ext cx="83026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-  k dálkovému spínání silových obvodů </a:t>
            </a:r>
            <a:br>
              <a:rPr lang="cs-CZ" altLang="cs-CZ" sz="2800" b="1"/>
            </a:br>
            <a:r>
              <a:rPr lang="cs-CZ" altLang="cs-CZ" sz="2800" b="1"/>
              <a:t>-  ke spínáni velkých induktivních zátěží </a:t>
            </a:r>
            <a:br>
              <a:rPr lang="cs-CZ" altLang="cs-CZ" sz="2800" b="1"/>
            </a:br>
            <a:r>
              <a:rPr lang="cs-CZ" altLang="cs-CZ" sz="2800" b="1"/>
              <a:t>-  s pomoci časového relé k automatickému 	spínáni </a:t>
            </a:r>
            <a:br>
              <a:rPr lang="cs-CZ" altLang="cs-CZ" sz="2800" b="1"/>
            </a:br>
            <a:r>
              <a:rPr lang="cs-CZ" altLang="cs-CZ" sz="2800" b="1"/>
              <a:t>-  dálkovému ovládání el. přístrojů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Jaké jsou druhy stykačů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50825" y="1773238"/>
            <a:ext cx="83534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chemeClr val="hlink"/>
                </a:solidFill>
              </a:rPr>
              <a:t> Podle způsobu ovládání</a:t>
            </a:r>
            <a:br>
              <a:rPr lang="cs-CZ" altLang="cs-CZ" sz="2800" b="1">
                <a:solidFill>
                  <a:schemeClr val="hlink"/>
                </a:solidFill>
              </a:rPr>
            </a:br>
            <a:r>
              <a:rPr lang="cs-CZ" altLang="cs-CZ" sz="2800" b="1">
                <a:solidFill>
                  <a:schemeClr val="hlink"/>
                </a:solidFill>
              </a:rPr>
              <a:t/>
            </a:r>
            <a:br>
              <a:rPr lang="cs-CZ" altLang="cs-CZ" sz="2800" b="1">
                <a:solidFill>
                  <a:schemeClr val="hlink"/>
                </a:solidFill>
              </a:rPr>
            </a:br>
            <a:r>
              <a:rPr lang="cs-CZ" altLang="cs-CZ" sz="2800" b="1"/>
              <a:t> - elektromagnetické</a:t>
            </a:r>
            <a:br>
              <a:rPr lang="cs-CZ" altLang="cs-CZ" sz="2800" b="1"/>
            </a:br>
            <a:r>
              <a:rPr lang="cs-CZ" altLang="cs-CZ" sz="2800" b="1"/>
              <a:t> - polovodičové</a:t>
            </a:r>
            <a:br>
              <a:rPr lang="cs-CZ" altLang="cs-CZ" sz="2800" b="1"/>
            </a:br>
            <a:r>
              <a:rPr lang="cs-CZ" altLang="cs-CZ" sz="2800" b="1"/>
              <a:t> - pneumatické</a:t>
            </a:r>
            <a:br>
              <a:rPr lang="cs-CZ" altLang="cs-CZ" sz="2800" b="1"/>
            </a:br>
            <a:r>
              <a:rPr lang="cs-CZ" altLang="cs-CZ" sz="2800" b="1"/>
              <a:t> - hydraulické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Jaké jsou druhy stykačů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50825" y="1773238"/>
            <a:ext cx="8302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/>
              <a:t> </a:t>
            </a:r>
            <a:r>
              <a:rPr lang="cs-CZ" altLang="cs-CZ" sz="2800" b="1">
                <a:solidFill>
                  <a:schemeClr val="hlink"/>
                </a:solidFill>
              </a:rPr>
              <a:t>Podle druhu napětí cívky</a:t>
            </a:r>
            <a:br>
              <a:rPr lang="cs-CZ" altLang="cs-CZ" sz="2800" b="1">
                <a:solidFill>
                  <a:schemeClr val="hlink"/>
                </a:solidFill>
              </a:rPr>
            </a:br>
            <a:r>
              <a:rPr lang="cs-CZ" altLang="cs-CZ" sz="2800" b="1">
                <a:solidFill>
                  <a:schemeClr val="hlink"/>
                </a:solidFill>
              </a:rPr>
              <a:t/>
            </a:r>
            <a:br>
              <a:rPr lang="cs-CZ" altLang="cs-CZ" sz="2800" b="1">
                <a:solidFill>
                  <a:schemeClr val="hlink"/>
                </a:solidFill>
              </a:rPr>
            </a:br>
            <a:r>
              <a:rPr lang="cs-CZ" altLang="cs-CZ" sz="2800" b="1"/>
              <a:t>- stejnosměrné  - nejčastěji 12V DC, </a:t>
            </a:r>
            <a:r>
              <a:rPr lang="cs-CZ" altLang="cs-CZ" sz="1800" b="1"/>
              <a:t>24 V DC</a:t>
            </a:r>
            <a:br>
              <a:rPr lang="cs-CZ" altLang="cs-CZ" sz="1800" b="1"/>
            </a:br>
            <a:r>
              <a:rPr lang="cs-CZ" altLang="cs-CZ" sz="2800" b="1"/>
              <a:t>- střídavé - nejčastěji 230V AC, </a:t>
            </a:r>
            <a:r>
              <a:rPr lang="cs-CZ" altLang="cs-CZ" sz="1800" b="1"/>
              <a:t>400V AC, 12V AC, 24V 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r>
              <a:rPr lang="cs-CZ" altLang="cs-CZ" sz="2400">
                <a:solidFill>
                  <a:srgbClr val="FF3300"/>
                </a:solidFill>
              </a:rPr>
              <a:t>STYKAČE a RELÉ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95288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400" b="1">
                <a:solidFill>
                  <a:schemeClr val="folHlink"/>
                </a:solidFill>
              </a:rPr>
              <a:t>Jaké jsou druhy stykačů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50825" y="1773238"/>
            <a:ext cx="8302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cs-CZ" sz="2800" b="1">
                <a:solidFill>
                  <a:schemeClr val="hlink"/>
                </a:solidFill>
              </a:rPr>
              <a:t> Podle spínaného druhu proudu</a:t>
            </a:r>
            <a:br>
              <a:rPr lang="cs-CZ" altLang="cs-CZ" sz="2800" b="1">
                <a:solidFill>
                  <a:schemeClr val="hlink"/>
                </a:solidFill>
              </a:rPr>
            </a:br>
            <a:r>
              <a:rPr lang="cs-CZ" altLang="cs-CZ" sz="2800" b="1">
                <a:solidFill>
                  <a:schemeClr val="hlink"/>
                </a:solidFill>
              </a:rPr>
              <a:t/>
            </a:r>
            <a:br>
              <a:rPr lang="cs-CZ" altLang="cs-CZ" sz="2800" b="1">
                <a:solidFill>
                  <a:schemeClr val="hlink"/>
                </a:solidFill>
              </a:rPr>
            </a:br>
            <a:r>
              <a:rPr lang="cs-CZ" altLang="cs-CZ" sz="2800" b="1"/>
              <a:t> - střídavé </a:t>
            </a:r>
            <a:br>
              <a:rPr lang="cs-CZ" altLang="cs-CZ" sz="2800" b="1"/>
            </a:br>
            <a:r>
              <a:rPr lang="cs-CZ" altLang="cs-CZ" sz="2800" b="1"/>
              <a:t> - stejnosměrné </a:t>
            </a:r>
            <a:endParaRPr lang="cs-CZ" alt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332</Words>
  <Application>Microsoft Office PowerPoint</Application>
  <PresentationFormat>Předvádění na obrazovce (4:3)</PresentationFormat>
  <Paragraphs>107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Arial</vt:lpstr>
      <vt:lpstr>Výchozí návrh</vt:lpstr>
      <vt:lpstr>Elektrické přístroje 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Jednopólová schémata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STYKAČE a RELÉ</vt:lpstr>
      <vt:lpstr>Liniová schémata </vt:lpstr>
      <vt:lpstr>Liniová schémata</vt:lpstr>
      <vt:lpstr>Liniová schémata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Přepětí a ochrana proti blesku</dc:title>
  <dc:creator>Jiří</dc:creator>
  <cp:lastModifiedBy>jaroslav.bernkopf</cp:lastModifiedBy>
  <cp:revision>12</cp:revision>
  <dcterms:created xsi:type="dcterms:W3CDTF">2009-03-10T03:42:12Z</dcterms:created>
  <dcterms:modified xsi:type="dcterms:W3CDTF">2018-10-12T11:01:13Z</dcterms:modified>
</cp:coreProperties>
</file>