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3" r:id="rId16"/>
    <p:sldId id="334" r:id="rId17"/>
    <p:sldId id="332" r:id="rId18"/>
    <p:sldId id="346" r:id="rId19"/>
    <p:sldId id="335" r:id="rId20"/>
    <p:sldId id="336" r:id="rId21"/>
    <p:sldId id="354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6" r:id="rId30"/>
    <p:sldId id="337" r:id="rId31"/>
    <p:sldId id="355" r:id="rId32"/>
    <p:sldId id="338" r:id="rId33"/>
    <p:sldId id="339" r:id="rId34"/>
    <p:sldId id="340" r:id="rId35"/>
    <p:sldId id="342" r:id="rId36"/>
    <p:sldId id="343" r:id="rId37"/>
    <p:sldId id="341" r:id="rId38"/>
    <p:sldId id="345" r:id="rId39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3" userDrawn="1">
          <p15:clr>
            <a:srgbClr val="A4A3A4"/>
          </p15:clr>
        </p15:guide>
        <p15:guide id="2" pos="2120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5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43"/>
        <p:guide pos="212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0" cy="493316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0" cy="493316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0" cy="493316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3316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0" cy="493316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0" cy="493316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4840" tIns="47420" rIns="94840" bIns="474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3316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3316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r">
              <a:defRPr sz="13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269071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29508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018295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18718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80507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144090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179259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282070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018912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470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657272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46985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14.9.2024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Dimenzování vedení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Energetická zařízení - Montér elektrických instalací - Montér elektrických rozvaděčů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Dimenzování vedení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Energetická zařízení - Montér elektrických instalací - Montér elektrických rozvaděčů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MlC2BtrfwU" TargetMode="External"/><Relationship Id="rId6" Type="http://schemas.openxmlformats.org/officeDocument/2006/relationships/hyperlink" Target="https://www.youtube.com/watch?v=2MlC2BtrfwU&amp;utm_source=sendinblue&amp;utm_campaign=brezen_covic-19&amp;utm_medium=email" TargetMode="External"/><Relationship Id="rId5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699200"/>
            <a:ext cx="8496944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dirty="0"/>
              <a:t>Dimenzování vedení</a:t>
            </a:r>
          </a:p>
          <a:p>
            <a:pPr algn="ctr">
              <a:defRPr/>
            </a:pPr>
            <a:endParaRPr lang="cs-CZ" sz="4400" b="1" dirty="0"/>
          </a:p>
          <a:p>
            <a:pPr algn="ctr">
              <a:defRPr/>
            </a:pPr>
            <a:r>
              <a:rPr lang="cs-CZ" sz="2400" b="1" dirty="0"/>
              <a:t>Ing. Jaroslav Bernkopf</a:t>
            </a:r>
          </a:p>
          <a:p>
            <a:pPr algn="ctr">
              <a:defRPr/>
            </a:pP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26618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/>
          <p:cNvSpPr/>
          <p:nvPr/>
        </p:nvSpPr>
        <p:spPr>
          <a:xfrm>
            <a:off x="368300" y="1484784"/>
            <a:ext cx="8092132" cy="4104456"/>
          </a:xfrm>
          <a:prstGeom prst="rect">
            <a:avLst/>
          </a:prstGeom>
          <a:solidFill>
            <a:schemeClr val="bg1"/>
          </a:solidFill>
          <a:ln w="158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0" y="8367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Vedení má odpor. </a:t>
            </a:r>
            <a:r>
              <a:rPr lang="cs-CZ" sz="2800" dirty="0"/>
              <a:t>Na odporu vedení vzniká úbytek. </a:t>
            </a:r>
            <a:endParaRPr lang="pl-PL" sz="2800" dirty="0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6" y="2112596"/>
            <a:ext cx="6397629" cy="28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2226952" y="3156444"/>
            <a:ext cx="1382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zdroj</a:t>
            </a:r>
          </a:p>
          <a:p>
            <a:r>
              <a:rPr lang="cs-CZ" sz="2800" dirty="0"/>
              <a:t>napětí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963256" y="3362781"/>
            <a:ext cx="17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spotřebič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679944" y="2257708"/>
            <a:ext cx="13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vedení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79944" y="4221088"/>
            <a:ext cx="13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vedení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1146832" y="2276872"/>
            <a:ext cx="0" cy="252028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7915584" y="2282557"/>
            <a:ext cx="0" cy="252028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39552" y="3285193"/>
            <a:ext cx="60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U</a:t>
            </a:r>
            <a:r>
              <a:rPr lang="cs-CZ" sz="2800" baseline="-25000" dirty="0"/>
              <a:t>Z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960755" y="3504575"/>
            <a:ext cx="60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U</a:t>
            </a:r>
            <a:endParaRPr lang="cs-CZ" sz="2800" baseline="-250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053964" y="1556792"/>
            <a:ext cx="76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  <a:r>
              <a:rPr lang="cs-CZ" sz="2800" baseline="-25000" dirty="0"/>
              <a:t>V1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079822" y="4941168"/>
            <a:ext cx="76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</a:t>
            </a:r>
            <a:r>
              <a:rPr lang="cs-CZ" sz="2800" baseline="-25000" dirty="0"/>
              <a:t>V1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15900" y="5733256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Na spotřebič se dostane menší napětí.</a:t>
            </a:r>
            <a:endParaRPr lang="pl-PL" sz="28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7020272" y="336278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endParaRPr lang="cs-CZ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59625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36" y="3861047"/>
            <a:ext cx="4847174" cy="24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Vedení má odpor </a:t>
            </a:r>
          </a:p>
          <a:p>
            <a:pPr algn="ctr"/>
            <a:r>
              <a:rPr lang="pl-PL" sz="3200" dirty="0"/>
              <a:t>R</a:t>
            </a:r>
            <a:r>
              <a:rPr lang="pl-PL" sz="3200" baseline="-25000" dirty="0"/>
              <a:t>VC</a:t>
            </a:r>
            <a:r>
              <a:rPr lang="pl-PL" sz="3200" dirty="0"/>
              <a:t> = </a:t>
            </a:r>
            <a:r>
              <a:rPr lang="cs-CZ" sz="3200" dirty="0"/>
              <a:t>R</a:t>
            </a:r>
            <a:r>
              <a:rPr lang="cs-CZ" sz="3200" baseline="-25000" dirty="0"/>
              <a:t>V1</a:t>
            </a:r>
            <a:r>
              <a:rPr lang="pl-PL" sz="3200" dirty="0"/>
              <a:t>+ </a:t>
            </a:r>
            <a:r>
              <a:rPr lang="cs-CZ" sz="3200" dirty="0"/>
              <a:t>R</a:t>
            </a:r>
            <a:r>
              <a:rPr lang="cs-CZ" sz="3200" baseline="-25000" dirty="0"/>
              <a:t>V1 </a:t>
            </a:r>
            <a:r>
              <a:rPr lang="cs-CZ" sz="3200" dirty="0"/>
              <a:t>= 2 * R</a:t>
            </a:r>
            <a:r>
              <a:rPr lang="cs-CZ" sz="3200" baseline="-25000" dirty="0"/>
              <a:t>V1</a:t>
            </a:r>
          </a:p>
          <a:p>
            <a:pPr lvl="0"/>
            <a:endParaRPr lang="cs-CZ" sz="3200" dirty="0">
              <a:solidFill>
                <a:prstClr val="black"/>
              </a:solidFill>
            </a:endParaRPr>
          </a:p>
          <a:p>
            <a:pPr lvl="0"/>
            <a:r>
              <a:rPr lang="cs-CZ" sz="3200" dirty="0">
                <a:solidFill>
                  <a:prstClr val="black"/>
                </a:solidFill>
              </a:rPr>
              <a:t>Na odporu vedení vzniká úbytek </a:t>
            </a:r>
          </a:p>
          <a:p>
            <a:pPr lvl="0" algn="ctr"/>
            <a:r>
              <a:rPr lang="el-GR" sz="3200" dirty="0">
                <a:solidFill>
                  <a:prstClr val="black"/>
                </a:solidFill>
              </a:rPr>
              <a:t>Δ</a:t>
            </a:r>
            <a:r>
              <a:rPr lang="cs-CZ" sz="3200" dirty="0">
                <a:solidFill>
                  <a:prstClr val="black"/>
                </a:solidFill>
              </a:rPr>
              <a:t>U = U</a:t>
            </a:r>
            <a:r>
              <a:rPr lang="cs-CZ" sz="3200" baseline="-25000" dirty="0">
                <a:solidFill>
                  <a:prstClr val="black"/>
                </a:solidFill>
              </a:rPr>
              <a:t>Z</a:t>
            </a:r>
            <a:r>
              <a:rPr lang="cs-CZ" sz="3200" dirty="0">
                <a:solidFill>
                  <a:prstClr val="black"/>
                </a:solidFill>
              </a:rPr>
              <a:t> - U</a:t>
            </a:r>
            <a:endParaRPr lang="pl-PL" sz="3200" dirty="0">
              <a:solidFill>
                <a:prstClr val="black"/>
              </a:solidFill>
            </a:endParaRPr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3500" y="3861048"/>
            <a:ext cx="42924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dirty="0">
                <a:solidFill>
                  <a:prstClr val="black"/>
                </a:solidFill>
              </a:rPr>
              <a:t>Napětí U na spotřebiči</a:t>
            </a:r>
          </a:p>
          <a:p>
            <a:pPr lvl="0"/>
            <a:r>
              <a:rPr lang="pl-PL" sz="3200" dirty="0">
                <a:solidFill>
                  <a:prstClr val="black"/>
                </a:solidFill>
              </a:rPr>
              <a:t>je o </a:t>
            </a:r>
            <a:r>
              <a:rPr lang="el-GR" sz="3200" dirty="0">
                <a:solidFill>
                  <a:prstClr val="black"/>
                </a:solidFill>
              </a:rPr>
              <a:t>Δ</a:t>
            </a:r>
            <a:r>
              <a:rPr lang="cs-CZ" sz="3200" dirty="0">
                <a:solidFill>
                  <a:prstClr val="black"/>
                </a:solidFill>
              </a:rPr>
              <a:t>U menší </a:t>
            </a:r>
          </a:p>
          <a:p>
            <a:pPr lvl="0"/>
            <a:r>
              <a:rPr lang="cs-CZ" sz="3200" dirty="0">
                <a:solidFill>
                  <a:prstClr val="black"/>
                </a:solidFill>
              </a:rPr>
              <a:t>než napětí U</a:t>
            </a:r>
            <a:r>
              <a:rPr lang="cs-CZ" sz="3200" baseline="-25000" dirty="0">
                <a:solidFill>
                  <a:prstClr val="black"/>
                </a:solidFill>
              </a:rPr>
              <a:t>Z</a:t>
            </a:r>
            <a:r>
              <a:rPr lang="cs-CZ" sz="3200" dirty="0">
                <a:solidFill>
                  <a:prstClr val="black"/>
                </a:solidFill>
              </a:rPr>
              <a:t> na zdroji.</a:t>
            </a:r>
            <a:endParaRPr lang="pl-PL" sz="32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32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4796" y="836711"/>
                <a:ext cx="8892480" cy="4310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3200" dirty="0"/>
                  <a:t>Odpor jednoho vodiče vedení 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cs-CZ" sz="3200" b="1" i="1" smtClean="0">
                              <a:latin typeface="Cambria Math"/>
                            </a:rPr>
                            <m:t>𝑽</m:t>
                          </m:r>
                          <m:r>
                            <a:rPr lang="cs-CZ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cs-CZ" sz="3200" b="1" i="1" smtClean="0">
                          <a:latin typeface="Cambria Math"/>
                        </a:rPr>
                        <m:t>=</m:t>
                      </m:r>
                      <m:r>
                        <a:rPr lang="el-GR" sz="3200" b="1" i="1" smtClean="0">
                          <a:latin typeface="Cambria Math"/>
                        </a:rPr>
                        <m:t>𝝆</m:t>
                      </m:r>
                      <m:r>
                        <a:rPr lang="cs-CZ" sz="3200" b="1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1" i="1" smtClean="0">
                              <a:latin typeface="Cambria Math"/>
                            </a:rPr>
                            <m:t>𝒍</m:t>
                          </m:r>
                        </m:num>
                        <m:den>
                          <m:r>
                            <a:rPr lang="cs-CZ" sz="3200" b="1" i="1" smtClean="0">
                              <a:latin typeface="Cambria Math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pl-PL" sz="3200" b="1" dirty="0"/>
              </a:p>
              <a:p>
                <a:r>
                  <a:rPr lang="cs-CZ" sz="3200" dirty="0"/>
                  <a:t>Čím větší (horší) rezistivita </a:t>
                </a:r>
                <a:r>
                  <a:rPr lang="el-GR" sz="3200" dirty="0">
                    <a:latin typeface="Arial"/>
                    <a:cs typeface="Arial"/>
                  </a:rPr>
                  <a:t>ρ</a:t>
                </a:r>
                <a:r>
                  <a:rPr lang="cs-CZ" sz="3200" dirty="0">
                    <a:latin typeface="Arial"/>
                    <a:cs typeface="Arial"/>
                  </a:rPr>
                  <a:t>, tím větší (horší) odpor.</a:t>
                </a:r>
              </a:p>
              <a:p>
                <a:r>
                  <a:rPr lang="cs-CZ" sz="3200" dirty="0"/>
                  <a:t>Čím větší délka </a:t>
                </a:r>
                <a:r>
                  <a:rPr lang="cs-CZ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sz="3200" dirty="0">
                    <a:latin typeface="Arial"/>
                    <a:cs typeface="Arial"/>
                  </a:rPr>
                  <a:t>, tím větší (horší) odpor.</a:t>
                </a:r>
              </a:p>
              <a:p>
                <a:endParaRPr lang="cs-CZ" sz="3200" baseline="-25000" dirty="0"/>
              </a:p>
              <a:p>
                <a:pPr lvl="0"/>
                <a:endParaRPr lang="cs-CZ" sz="3200" dirty="0">
                  <a:solidFill>
                    <a:prstClr val="black"/>
                  </a:solidFill>
                </a:endParaRPr>
              </a:p>
              <a:p>
                <a:pPr lvl="0" algn="ctr"/>
                <a:endParaRPr lang="pl-P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6" y="836711"/>
                <a:ext cx="8892480" cy="4310667"/>
              </a:xfrm>
              <a:prstGeom prst="rect">
                <a:avLst/>
              </a:prstGeom>
              <a:blipFill rotWithShape="1">
                <a:blip r:embed="rId4"/>
                <a:stretch>
                  <a:fillRect l="-1714" t="-1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3500" y="3861048"/>
            <a:ext cx="4292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200" dirty="0"/>
              <a:t>Čím větší průřez S</a:t>
            </a:r>
            <a:r>
              <a:rPr lang="cs-CZ" sz="3200" dirty="0">
                <a:latin typeface="Arial"/>
                <a:cs typeface="Arial"/>
              </a:rPr>
              <a:t>, tím menší (lepší) odpor.</a:t>
            </a:r>
            <a:endParaRPr lang="cs-CZ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36" y="3861047"/>
            <a:ext cx="4847174" cy="24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15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4796" y="836711"/>
                <a:ext cx="8892480" cy="297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3200" dirty="0"/>
                  <a:t>Odpor obou vodičů vedení 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l-PL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cs-CZ" sz="3200" b="1" i="1" smtClean="0">
                                  <a:latin typeface="Cambria Math"/>
                                </a:rPr>
                                <m:t>𝑽𝑪</m:t>
                              </m:r>
                            </m:sub>
                          </m:sSub>
                          <m:r>
                            <a:rPr lang="cs-CZ" sz="3200" b="1" i="1" smtClean="0">
                              <a:latin typeface="Cambria Math"/>
                            </a:rPr>
                            <m:t>=</m:t>
                          </m:r>
                          <m:r>
                            <a:rPr lang="cs-CZ" sz="32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cs-CZ" sz="3200" b="1" i="1" smtClean="0">
                              <a:latin typeface="Cambria Math"/>
                            </a:rPr>
                            <m:t>∗</m:t>
                          </m:r>
                          <m:r>
                            <a:rPr lang="cs-CZ" sz="3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cs-CZ" sz="3200" b="1" i="1" smtClean="0">
                              <a:latin typeface="Cambria Math"/>
                            </a:rPr>
                            <m:t>𝑽</m:t>
                          </m:r>
                          <m:r>
                            <a:rPr lang="cs-CZ" sz="3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cs-CZ" sz="3200" b="1" i="1" smtClean="0">
                          <a:latin typeface="Cambria Math"/>
                        </a:rPr>
                        <m:t>=</m:t>
                      </m:r>
                      <m:r>
                        <a:rPr lang="cs-CZ" sz="3200" b="1" i="1" smtClean="0">
                          <a:latin typeface="Cambria Math"/>
                        </a:rPr>
                        <m:t>𝟐</m:t>
                      </m:r>
                      <m:r>
                        <a:rPr lang="cs-CZ" sz="3200" b="1" i="1" smtClean="0">
                          <a:latin typeface="Cambria Math"/>
                        </a:rPr>
                        <m:t>∗</m:t>
                      </m:r>
                      <m:r>
                        <a:rPr lang="el-GR" sz="3200" b="1" i="1" smtClean="0">
                          <a:latin typeface="Cambria Math"/>
                        </a:rPr>
                        <m:t>𝝆</m:t>
                      </m:r>
                      <m:r>
                        <a:rPr lang="cs-CZ" sz="3200" b="1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1" i="1" smtClean="0">
                              <a:latin typeface="Cambria Math"/>
                            </a:rPr>
                            <m:t>𝒍</m:t>
                          </m:r>
                        </m:num>
                        <m:den>
                          <m:r>
                            <a:rPr lang="cs-CZ" sz="3200" b="1" i="1" smtClean="0">
                              <a:latin typeface="Cambria Math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pl-PL" sz="3200" b="1" dirty="0"/>
              </a:p>
              <a:p>
                <a:r>
                  <a:rPr lang="cs-CZ" sz="3200" dirty="0"/>
                  <a:t>Vedením teče proud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𝑰</m:t>
                      </m:r>
                      <m:r>
                        <a:rPr lang="cs-CZ" sz="32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cs-CZ" sz="3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𝑼</m:t>
                          </m:r>
                        </m:den>
                      </m:f>
                    </m:oMath>
                  </m:oMathPara>
                </a14:m>
                <a:endParaRPr lang="pl-PL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6" y="836711"/>
                <a:ext cx="8892480" cy="2977033"/>
              </a:xfrm>
              <a:prstGeom prst="rect">
                <a:avLst/>
              </a:prstGeom>
              <a:blipFill rotWithShape="1">
                <a:blip r:embed="rId4"/>
                <a:stretch>
                  <a:fillRect l="-1714" t="-2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36" y="3861047"/>
            <a:ext cx="4847174" cy="24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1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4796" y="836711"/>
                <a:ext cx="8892480" cy="3243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3200" dirty="0"/>
                  <a:t>Na odporu vedení vznikne úbytek</a:t>
                </a:r>
              </a:p>
              <a:p>
                <a:endParaRPr lang="pl-PL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1" i="1" smtClean="0">
                          <a:latin typeface="Cambria Math"/>
                        </a:rPr>
                        <m:t>Δ</m:t>
                      </m:r>
                      <m:r>
                        <a:rPr lang="cs-CZ" sz="3200" b="1" i="1" smtClean="0">
                          <a:latin typeface="Cambria Math"/>
                        </a:rPr>
                        <m:t>𝑼</m:t>
                      </m:r>
                      <m:r>
                        <a:rPr lang="cs-CZ" sz="3200" b="1" i="1" smtClean="0">
                          <a:latin typeface="Cambria Math"/>
                        </a:rPr>
                        <m:t>=</m:t>
                      </m:r>
                      <m:r>
                        <a:rPr lang="cs-CZ" sz="3200" b="1" i="1" smtClean="0">
                          <a:latin typeface="Cambria Math"/>
                        </a:rPr>
                        <m:t>𝑰</m:t>
                      </m:r>
                      <m:r>
                        <a:rPr lang="cs-CZ" sz="3200" b="1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cs-CZ" sz="3200" b="1" i="1" smtClean="0">
                              <a:latin typeface="Cambria Math"/>
                            </a:rPr>
                            <m:t>𝑽𝑪</m:t>
                          </m:r>
                        </m:sub>
                      </m:sSub>
                    </m:oMath>
                  </m:oMathPara>
                </a14:m>
                <a:endParaRPr lang="pl-PL" sz="3200" b="1" dirty="0"/>
              </a:p>
              <a:p>
                <a:endParaRPr lang="cs-CZ" sz="32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1" i="1">
                          <a:latin typeface="Cambria Math"/>
                        </a:rPr>
                        <m:t>Δ</m:t>
                      </m:r>
                      <m:r>
                        <a:rPr lang="cs-CZ" sz="3200" b="1" i="1">
                          <a:latin typeface="Cambria Math"/>
                        </a:rPr>
                        <m:t>𝑼</m:t>
                      </m:r>
                      <m:r>
                        <a:rPr lang="cs-CZ" sz="3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cs-CZ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𝑼</m:t>
                          </m:r>
                        </m:den>
                      </m:f>
                      <m:r>
                        <a:rPr lang="cs-CZ" sz="3200" b="1" i="1">
                          <a:solidFill>
                            <a:prstClr val="black"/>
                          </a:solidFill>
                          <a:latin typeface="Cambria Math"/>
                        </a:rPr>
                        <m:t>∗</m:t>
                      </m:r>
                      <m:r>
                        <a:rPr lang="cs-CZ" sz="3200" b="1" i="1">
                          <a:latin typeface="Cambria Math"/>
                        </a:rPr>
                        <m:t>𝟐</m:t>
                      </m:r>
                      <m:r>
                        <a:rPr lang="cs-CZ" sz="3200" b="1" i="1">
                          <a:latin typeface="Cambria Math"/>
                        </a:rPr>
                        <m:t>∗</m:t>
                      </m:r>
                      <m:r>
                        <a:rPr lang="el-GR" sz="3200" b="1" i="1">
                          <a:latin typeface="Cambria Math"/>
                        </a:rPr>
                        <m:t>𝝆</m:t>
                      </m:r>
                      <m:r>
                        <a:rPr lang="cs-CZ" sz="3200" b="1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cs-CZ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1" i="1">
                              <a:latin typeface="Cambria Math"/>
                            </a:rPr>
                            <m:t>𝒍</m:t>
                          </m:r>
                        </m:num>
                        <m:den>
                          <m:r>
                            <a:rPr lang="cs-CZ" sz="3200" b="1" i="1">
                              <a:latin typeface="Cambria Math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pl-PL" sz="3200" b="1" dirty="0"/>
              </a:p>
              <a:p>
                <a:endParaRPr lang="pl-PL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6" y="836711"/>
                <a:ext cx="8892480" cy="3243708"/>
              </a:xfrm>
              <a:prstGeom prst="rect">
                <a:avLst/>
              </a:prstGeom>
              <a:blipFill rotWithShape="1">
                <a:blip r:embed="rId4"/>
                <a:stretch>
                  <a:fillRect l="-1714" t="-2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36" y="3861047"/>
            <a:ext cx="4847174" cy="24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ál 8"/>
          <p:cNvSpPr/>
          <p:nvPr/>
        </p:nvSpPr>
        <p:spPr>
          <a:xfrm>
            <a:off x="3923928" y="2538052"/>
            <a:ext cx="432048" cy="109354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572000" y="2479470"/>
            <a:ext cx="1872208" cy="1165554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4195136" y="2047422"/>
            <a:ext cx="325900" cy="432048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148064" y="2047422"/>
            <a:ext cx="216024" cy="432048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3500" y="3861048"/>
                <a:ext cx="4076452" cy="2492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dirty="0"/>
                  <a:t>Po přerovnání:</a:t>
                </a:r>
              </a:p>
              <a:p>
                <a:endParaRPr lang="cs-CZ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b="1" i="1" smtClean="0">
                          <a:latin typeface="Cambria Math"/>
                          <a:cs typeface="Arial"/>
                        </a:rPr>
                        <m:t>Δ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𝑼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cs-CZ" sz="4000" b="1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𝟐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𝑷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l-GR" sz="4000" b="1" i="1" smtClean="0">
                              <a:latin typeface="Cambria Math"/>
                              <a:cs typeface="Arial"/>
                            </a:rPr>
                            <m:t>ρ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𝒍</m:t>
                          </m:r>
                        </m:num>
                        <m:den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𝑼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4000" b="1" dirty="0">
                  <a:latin typeface="Arial"/>
                  <a:cs typeface="Arial"/>
                </a:endParaRPr>
              </a:p>
              <a:p>
                <a:endParaRPr lang="pl-PL" sz="3200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3861048"/>
                <a:ext cx="4076452" cy="2492734"/>
              </a:xfrm>
              <a:prstGeom prst="rect">
                <a:avLst/>
              </a:prstGeom>
              <a:blipFill rotWithShape="1">
                <a:blip r:embed="rId6"/>
                <a:stretch>
                  <a:fillRect l="-3737" t="-31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46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4796" y="836711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Čím větší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výkon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rezistivita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délka</a:t>
            </a:r>
          </a:p>
          <a:p>
            <a:r>
              <a:rPr lang="pl-PL" sz="3200" dirty="0"/>
              <a:t>tím větší úbytek.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36" y="3861047"/>
            <a:ext cx="4847174" cy="24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-8508" y="4615645"/>
                <a:ext cx="4292476" cy="1261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b="1" i="1" smtClean="0">
                          <a:latin typeface="Cambria Math"/>
                          <a:cs typeface="Arial"/>
                        </a:rPr>
                        <m:t>Δ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𝑼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cs-CZ" sz="4000" b="1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𝟐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𝑷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l-GR" sz="4000" b="1" i="1" smtClean="0">
                              <a:latin typeface="Cambria Math"/>
                              <a:cs typeface="Arial"/>
                            </a:rPr>
                            <m:t>ρ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𝒍</m:t>
                          </m:r>
                        </m:num>
                        <m:den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𝑼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pl-PL" sz="4000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08" y="4615645"/>
                <a:ext cx="4292476" cy="12616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79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4796" y="836711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Čím větší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napětí (při stejném výkonu)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/>
              <a:t>průřez</a:t>
            </a:r>
          </a:p>
          <a:p>
            <a:r>
              <a:rPr lang="pl-PL" sz="3200" dirty="0"/>
              <a:t>tím menší úbytek.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36" y="3861047"/>
            <a:ext cx="4847174" cy="24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-8508" y="4615645"/>
                <a:ext cx="4292476" cy="1261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b="1" i="1" smtClean="0">
                          <a:latin typeface="Cambria Math"/>
                          <a:cs typeface="Arial"/>
                        </a:rPr>
                        <m:t>Δ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𝑼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cs-CZ" sz="4000" b="1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𝟐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𝑷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l-GR" sz="4000" b="1" i="1" smtClean="0">
                              <a:latin typeface="Cambria Math"/>
                              <a:cs typeface="Arial"/>
                            </a:rPr>
                            <m:t>ρ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𝒍</m:t>
                          </m:r>
                        </m:num>
                        <m:den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𝑼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pl-PL" sz="4000" b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08" y="4615645"/>
                <a:ext cx="4292476" cy="12616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36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36" y="3861047"/>
            <a:ext cx="4847174" cy="24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3500" y="835200"/>
                <a:ext cx="8756972" cy="2492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dirty="0"/>
                  <a:t>Dalším přerovnáním dostaneme průřez S:</a:t>
                </a:r>
              </a:p>
              <a:p>
                <a:endParaRPr lang="cs-CZ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𝑺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=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𝟐</m:t>
                      </m:r>
                      <m:r>
                        <a:rPr lang="cs-CZ" sz="4000" b="1" i="1" smtClean="0">
                          <a:latin typeface="Cambria Math"/>
                          <a:cs typeface="Arial"/>
                        </a:rPr>
                        <m:t>∗</m:t>
                      </m:r>
                      <m:f>
                        <m:fPr>
                          <m:ctrlPr>
                            <a:rPr lang="cs-CZ" sz="4000" b="1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𝑷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el-GR" sz="4000" b="1" i="1" smtClean="0">
                              <a:latin typeface="Cambria Math"/>
                              <a:cs typeface="Arial"/>
                            </a:rPr>
                            <m:t>𝝆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𝒍</m:t>
                          </m:r>
                        </m:num>
                        <m:den>
                          <m:r>
                            <a:rPr lang="el-GR" sz="4000" b="1" i="1" smtClean="0">
                              <a:latin typeface="Cambria Math"/>
                              <a:cs typeface="Arial"/>
                            </a:rPr>
                            <m:t>𝜟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𝑼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4000" b="1" i="1" smtClean="0">
                              <a:latin typeface="Cambria Math"/>
                              <a:cs typeface="Arial"/>
                            </a:rPr>
                            <m:t>𝑼</m:t>
                          </m:r>
                        </m:den>
                      </m:f>
                    </m:oMath>
                  </m:oMathPara>
                </a14:m>
                <a:endParaRPr lang="cs-CZ" sz="4000" b="1" dirty="0">
                  <a:latin typeface="Arial"/>
                  <a:cs typeface="Arial"/>
                </a:endParaRPr>
              </a:p>
              <a:p>
                <a:endParaRPr lang="pl-PL" sz="3200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835200"/>
                <a:ext cx="8756972" cy="2492734"/>
              </a:xfrm>
              <a:prstGeom prst="rect">
                <a:avLst/>
              </a:prstGeom>
              <a:blipFill rotWithShape="1">
                <a:blip r:embed="rId5"/>
                <a:stretch>
                  <a:fillRect l="-1740" t="-31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5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Doporučení:</a:t>
            </a:r>
          </a:p>
          <a:p>
            <a:endParaRPr lang="cs-CZ" sz="1600" dirty="0"/>
          </a:p>
          <a:p>
            <a:r>
              <a:rPr lang="cs-CZ" sz="2000" b="1" dirty="0">
                <a:latin typeface="Arial"/>
                <a:cs typeface="Arial"/>
              </a:rPr>
              <a:t>Zapomeňte všechny vzorce kromě Ohmova zákona.</a:t>
            </a:r>
          </a:p>
          <a:p>
            <a:endParaRPr lang="cs-CZ" sz="2000" dirty="0">
              <a:latin typeface="Arial"/>
              <a:cs typeface="Arial"/>
            </a:endParaRPr>
          </a:p>
          <a:p>
            <a:r>
              <a:rPr lang="cs-CZ" sz="2000" dirty="0">
                <a:latin typeface="Arial"/>
                <a:cs typeface="Arial"/>
              </a:rPr>
              <a:t>Přemýšlejte, na čem záleží odpor vodiče: rezistivita, průřez, délka.</a:t>
            </a:r>
          </a:p>
          <a:p>
            <a:r>
              <a:rPr lang="cs-CZ" sz="2000" dirty="0">
                <a:latin typeface="Arial"/>
                <a:cs typeface="Arial"/>
              </a:rPr>
              <a:t>Čím horší materiál (rezistivita), čím delší (délka), čím tenčí (průřez), tím horší, tj. větší, odpor.</a:t>
            </a:r>
          </a:p>
          <a:p>
            <a:r>
              <a:rPr lang="cs-CZ" sz="2000" dirty="0">
                <a:latin typeface="Arial"/>
                <a:cs typeface="Arial"/>
              </a:rPr>
              <a:t>Nezapomeňte, že proud jde jedním vodičem tam, druhým zpátky, tj. </a:t>
            </a:r>
            <a:r>
              <a:rPr lang="en-US" sz="2000" dirty="0" err="1">
                <a:latin typeface="Arial"/>
                <a:cs typeface="Arial"/>
              </a:rPr>
              <a:t>odpor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vedení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cestou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užije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dvakrát.</a:t>
            </a:r>
          </a:p>
          <a:p>
            <a:r>
              <a:rPr lang="cs-CZ" sz="2000" dirty="0">
                <a:latin typeface="Arial"/>
                <a:cs typeface="Arial"/>
              </a:rPr>
              <a:t>Takto vypočítejte odpor.</a:t>
            </a:r>
          </a:p>
          <a:p>
            <a:r>
              <a:rPr lang="cs-CZ" sz="2000" dirty="0">
                <a:latin typeface="Arial"/>
                <a:cs typeface="Arial"/>
              </a:rPr>
              <a:t>Z výkonu spotřebiče a napětí vypočtěte proud, který vedením poteče.</a:t>
            </a:r>
          </a:p>
          <a:p>
            <a:r>
              <a:rPr lang="cs-CZ" sz="2000" dirty="0">
                <a:latin typeface="Arial"/>
                <a:cs typeface="Arial"/>
              </a:rPr>
              <a:t>Z odporu a proudu pak podle Ohmova zákona vypočtěte napětí, tj. úbytek na vedení.</a:t>
            </a:r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4320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Úbytek na vedení – příklad výpočtu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3500" y="835200"/>
                <a:ext cx="8756972" cy="5759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00FF"/>
                    </a:solidFill>
                  </a:rPr>
                  <a:t>Spotřebič o příkonu 600W na napětí 230V bude napájen dvojvodičovým měděným vedením o délce 240m. Vypočtěte průřez vedení tak, aby úbytek napětí na vedení nebyl větší než 10V.</a:t>
                </a:r>
                <a:endParaRPr lang="cs-CZ" sz="1600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𝑺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𝟐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∗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𝑷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𝝆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𝒍</m:t>
                          </m:r>
                        </m:num>
                        <m:den>
                          <m: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𝜟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𝑼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𝑼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endParaRPr lang="cs-CZ" sz="2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𝑺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𝟐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∗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𝟔𝟎𝟎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𝟏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,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𝟔𝟗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/>
                                </a:rPr>
                                <m:t>−</m:t>
                              </m:r>
                              <m:r>
                                <a:rPr lang="cs-CZ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/>
                                </a:rPr>
                                <m:t>𝟖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𝟐𝟒𝟎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𝟏𝟎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∗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𝟐𝟑𝟎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endParaRPr lang="cs-CZ" sz="2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𝑺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𝟐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,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𝟏𝟐</m:t>
                      </m:r>
                      <m:r>
                        <a:rPr lang="cs-CZ" sz="20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∗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𝟏𝟎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−</m:t>
                          </m:r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endParaRPr lang="cs-CZ" sz="2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𝑺</m:t>
                      </m:r>
                      <m:r>
                        <a:rPr lang="cs-CZ" sz="20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=</m:t>
                      </m:r>
                      <m:r>
                        <a:rPr lang="cs-CZ" sz="20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𝟐</m:t>
                      </m:r>
                      <m:r>
                        <a:rPr lang="cs-CZ" sz="20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,</m:t>
                      </m:r>
                      <m:r>
                        <a:rPr lang="cs-CZ" sz="20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𝟏𝟐</m:t>
                      </m:r>
                      <m:sSup>
                        <m:sSupPr>
                          <m:ctrlPr>
                            <a:rPr lang="cs-CZ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cs-CZ" sz="2000" b="1" i="1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𝒎𝒎</m:t>
                          </m:r>
                        </m:e>
                        <m:sup>
                          <m:r>
                            <a:rPr lang="cs-CZ" sz="2000" b="1" i="1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 lvl="0"/>
                <a:endParaRPr lang="cs-CZ" sz="2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 lvl="0"/>
                <a:r>
                  <a:rPr lang="cs-CZ" sz="2400" dirty="0">
                    <a:solidFill>
                      <a:srgbClr val="0000FF"/>
                    </a:solidFill>
                  </a:rPr>
                  <a:t>Volíme nejbližší vyšší normalizovaný průřez, tj.</a:t>
                </a:r>
              </a:p>
              <a:p>
                <a:pPr lvl="0"/>
                <a:endParaRPr lang="cs-CZ" sz="800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𝑺</m:t>
                      </m:r>
                      <m:r>
                        <a:rPr lang="cs-CZ" sz="32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=</m:t>
                      </m:r>
                      <m:r>
                        <a:rPr lang="cs-CZ" sz="32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𝟐</m:t>
                      </m:r>
                      <m:r>
                        <a:rPr lang="cs-CZ" sz="3200" b="1" i="1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,</m:t>
                      </m:r>
                      <m:r>
                        <a:rPr lang="cs-CZ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/>
                        </a:rPr>
                        <m:t>𝟓</m:t>
                      </m:r>
                      <m:sSup>
                        <m:sSupPr>
                          <m:ctrlPr>
                            <a:rPr lang="cs-CZ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cs-CZ" sz="3200" b="1" i="1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𝒎𝒎</m:t>
                          </m:r>
                        </m:e>
                        <m:sup>
                          <m:r>
                            <a:rPr lang="cs-CZ" sz="3200" b="1" i="1">
                              <a:solidFill>
                                <a:srgbClr val="0000FF"/>
                              </a:solidFill>
                              <a:latin typeface="Cambria Math"/>
                              <a:cs typeface="Arial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l-PL" sz="3200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835200"/>
                <a:ext cx="8756972" cy="5759525"/>
              </a:xfrm>
              <a:prstGeom prst="rect">
                <a:avLst/>
              </a:prstGeom>
              <a:blipFill rotWithShape="0">
                <a:blip r:embed="rId4"/>
                <a:stretch>
                  <a:fillRect l="-1044" t="-741" r="-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01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Požadavky</a:t>
            </a:r>
          </a:p>
          <a:p>
            <a:endParaRPr lang="cs-CZ" sz="1400" dirty="0"/>
          </a:p>
          <a:p>
            <a:r>
              <a:rPr lang="cs-CZ" sz="3600" dirty="0"/>
              <a:t>Průřez vodiče musí vyhovovat z těchto hledisek: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pl-PL" sz="3600" dirty="0"/>
              <a:t>proudové zatížení </a:t>
            </a:r>
          </a:p>
          <a:p>
            <a:pPr marL="1200150" lvl="1" indent="-742950">
              <a:buFont typeface="+mj-lt"/>
              <a:buAutoNum type="alphaLcParenR"/>
            </a:pPr>
            <a:r>
              <a:rPr lang="cs-CZ" sz="3600" dirty="0"/>
              <a:t>zkratové proudy</a:t>
            </a:r>
          </a:p>
          <a:p>
            <a:pPr marL="1200150" lvl="1" indent="-742950">
              <a:buFont typeface="+mj-lt"/>
              <a:buAutoNum type="alphaLcParenR"/>
            </a:pPr>
            <a:r>
              <a:rPr lang="cs-CZ" sz="3600" dirty="0"/>
              <a:t>ochrana před úrazem</a:t>
            </a:r>
          </a:p>
          <a:p>
            <a:pPr marL="1200150" lvl="1" indent="-742950">
              <a:buFont typeface="+mj-lt"/>
              <a:buAutoNum type="alphaLcParenR"/>
            </a:pPr>
            <a:r>
              <a:rPr lang="pl-PL" sz="3600" dirty="0"/>
              <a:t>dovolený úbytek napětí</a:t>
            </a:r>
          </a:p>
          <a:p>
            <a:pPr marL="1200150" lvl="1" indent="-742950">
              <a:buFont typeface="+mj-lt"/>
              <a:buAutoNum type="alphaLcParenR"/>
            </a:pPr>
            <a:r>
              <a:rPr lang="cs-CZ" sz="3600" dirty="0"/>
              <a:t>mechanické namáhání</a:t>
            </a:r>
          </a:p>
          <a:p>
            <a:pPr marL="1200150" lvl="1" indent="-742950">
              <a:buFont typeface="+mj-lt"/>
              <a:buAutoNum type="alphaLcParenR"/>
            </a:pPr>
            <a:r>
              <a:rPr lang="cs-CZ" sz="3600" dirty="0"/>
              <a:t>hospodárnost</a:t>
            </a:r>
          </a:p>
        </p:txBody>
      </p:sp>
    </p:spTree>
    <p:extLst>
      <p:ext uri="{BB962C8B-B14F-4D97-AF65-F5344CB8AC3E}">
        <p14:creationId xmlns:p14="http://schemas.microsoft.com/office/powerpoint/2010/main" val="382012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Proudov</a:t>
            </a:r>
            <a:r>
              <a:rPr lang="en-US" sz="3200" b="1" dirty="0"/>
              <a:t>á</a:t>
            </a:r>
            <a:r>
              <a:rPr lang="cs-CZ" sz="3200" b="1" dirty="0"/>
              <a:t> zatížitelnost </a:t>
            </a:r>
            <a:r>
              <a:rPr lang="cs-CZ" sz="3200" dirty="0"/>
              <a:t>vodičů </a:t>
            </a:r>
            <a:r>
              <a:rPr lang="en-US" sz="3200" dirty="0"/>
              <a:t>je proud, </a:t>
            </a:r>
            <a:r>
              <a:rPr lang="en-US" sz="3200" dirty="0" err="1"/>
              <a:t>kterým</a:t>
            </a:r>
            <a:r>
              <a:rPr lang="en-US" sz="3200" dirty="0"/>
              <a:t> je </a:t>
            </a:r>
            <a:r>
              <a:rPr lang="en-US" sz="3200" dirty="0" err="1"/>
              <a:t>možno</a:t>
            </a:r>
            <a:r>
              <a:rPr lang="en-US" sz="3200" dirty="0"/>
              <a:t> </a:t>
            </a:r>
            <a:r>
              <a:rPr lang="en-US" sz="3200" dirty="0" err="1"/>
              <a:t>vodiče</a:t>
            </a:r>
            <a:r>
              <a:rPr lang="en-US" sz="3200" dirty="0"/>
              <a:t> </a:t>
            </a:r>
            <a:r>
              <a:rPr lang="en-US" sz="3200" dirty="0" err="1"/>
              <a:t>zatížit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při</a:t>
            </a:r>
            <a:r>
              <a:rPr lang="en-US" sz="3200" dirty="0"/>
              <a:t> </a:t>
            </a:r>
            <a:r>
              <a:rPr lang="en-US" sz="3200" dirty="0" err="1"/>
              <a:t>uvážení</a:t>
            </a:r>
            <a:r>
              <a:rPr lang="en-US" sz="3200" dirty="0"/>
              <a:t> </a:t>
            </a:r>
            <a:r>
              <a:rPr lang="en-US" sz="3200" dirty="0" err="1"/>
              <a:t>všech</a:t>
            </a:r>
            <a:r>
              <a:rPr lang="en-US" sz="3200" dirty="0"/>
              <a:t> </a:t>
            </a:r>
            <a:r>
              <a:rPr lang="en-US" sz="3200" dirty="0" err="1"/>
              <a:t>nepříznivých</a:t>
            </a:r>
            <a:r>
              <a:rPr lang="en-US" sz="3200" dirty="0"/>
              <a:t> </a:t>
            </a:r>
            <a:r>
              <a:rPr lang="en-US" sz="3200" dirty="0" err="1"/>
              <a:t>vlivů</a:t>
            </a:r>
            <a:r>
              <a:rPr lang="en-US" sz="3200" dirty="0"/>
              <a:t>, </a:t>
            </a:r>
          </a:p>
          <a:p>
            <a:pPr algn="ctr"/>
            <a:r>
              <a:rPr lang="en-US" sz="3200" dirty="0" err="1"/>
              <a:t>kterým</a:t>
            </a:r>
            <a:r>
              <a:rPr lang="en-US" sz="3200" dirty="0"/>
              <a:t> </a:t>
            </a:r>
            <a:r>
              <a:rPr lang="en-US" sz="3200" dirty="0" err="1"/>
              <a:t>budou</a:t>
            </a:r>
            <a:r>
              <a:rPr lang="en-US" sz="3200" dirty="0"/>
              <a:t> </a:t>
            </a:r>
            <a:r>
              <a:rPr lang="en-US" sz="3200" dirty="0" err="1"/>
              <a:t>vodiče</a:t>
            </a:r>
            <a:r>
              <a:rPr lang="en-US" sz="3200" dirty="0"/>
              <a:t> v </a:t>
            </a:r>
            <a:r>
              <a:rPr lang="en-US" sz="3200" dirty="0" err="1"/>
              <a:t>provozu</a:t>
            </a:r>
            <a:r>
              <a:rPr lang="en-US" sz="3200" dirty="0"/>
              <a:t> </a:t>
            </a:r>
            <a:r>
              <a:rPr lang="en-US" sz="3200" dirty="0" err="1"/>
              <a:t>vystaveny</a:t>
            </a:r>
            <a:r>
              <a:rPr lang="en-US" sz="3200" dirty="0"/>
              <a:t>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/>
              <a:t>Cílem</a:t>
            </a:r>
            <a:r>
              <a:rPr lang="en-US" sz="3200" dirty="0"/>
              <a:t> </a:t>
            </a:r>
            <a:r>
              <a:rPr lang="en-US" sz="3200" dirty="0" err="1"/>
              <a:t>výpočtu</a:t>
            </a:r>
            <a:r>
              <a:rPr lang="en-US" sz="3200" dirty="0"/>
              <a:t> </a:t>
            </a:r>
            <a:r>
              <a:rPr lang="en-US" sz="3200" dirty="0" err="1"/>
              <a:t>proudové</a:t>
            </a:r>
            <a:r>
              <a:rPr lang="en-US" sz="3200" dirty="0"/>
              <a:t> </a:t>
            </a:r>
            <a:r>
              <a:rPr lang="en-US" sz="3200" dirty="0" err="1"/>
              <a:t>zatížitelnosti</a:t>
            </a:r>
            <a:r>
              <a:rPr lang="en-US" sz="3200" dirty="0"/>
              <a:t> je </a:t>
            </a:r>
            <a:r>
              <a:rPr lang="en-US" sz="3200" dirty="0" err="1"/>
              <a:t>zajistit</a:t>
            </a:r>
            <a:r>
              <a:rPr lang="en-US" sz="3200" dirty="0"/>
              <a:t>, </a:t>
            </a:r>
          </a:p>
          <a:p>
            <a:pPr algn="ctr"/>
            <a:r>
              <a:rPr lang="en-US" sz="3200" dirty="0"/>
              <a:t>aby se </a:t>
            </a:r>
            <a:r>
              <a:rPr lang="en-US" sz="3200" dirty="0" err="1"/>
              <a:t>vedení</a:t>
            </a:r>
            <a:r>
              <a:rPr lang="en-US" sz="3200" dirty="0"/>
              <a:t> </a:t>
            </a:r>
            <a:r>
              <a:rPr lang="en-US" sz="3200" dirty="0" err="1"/>
              <a:t>nezahřívalo</a:t>
            </a:r>
            <a:r>
              <a:rPr lang="en-US" sz="3200" dirty="0"/>
              <a:t> </a:t>
            </a:r>
            <a:r>
              <a:rPr lang="en-US" sz="3200" dirty="0" err="1"/>
              <a:t>nad</a:t>
            </a:r>
            <a:r>
              <a:rPr lang="en-US" sz="3200" dirty="0"/>
              <a:t> </a:t>
            </a:r>
            <a:r>
              <a:rPr lang="en-US" sz="3200" dirty="0" err="1"/>
              <a:t>přípustnou</a:t>
            </a:r>
            <a:r>
              <a:rPr lang="en-US" sz="3200" dirty="0"/>
              <a:t> </a:t>
            </a:r>
            <a:r>
              <a:rPr lang="en-US" sz="3200" dirty="0" err="1"/>
              <a:t>mez</a:t>
            </a:r>
            <a:r>
              <a:rPr lang="en-US" sz="3200" dirty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0088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Proudovou zatížitelnost </a:t>
            </a:r>
            <a:r>
              <a:rPr lang="cs-CZ" sz="3200" dirty="0"/>
              <a:t>vodičů ovlivňuje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200" dirty="0"/>
              <a:t>průřez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200" dirty="0"/>
              <a:t>počet zatížených žil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200" dirty="0"/>
              <a:t>izolace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200" dirty="0"/>
              <a:t>konstrukce kabelu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200" dirty="0"/>
              <a:t>způsob uložení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200" dirty="0"/>
              <a:t>teplota okolí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200" dirty="0"/>
              <a:t>seskupení kabelů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4834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Proudovou zatížitelnost </a:t>
            </a:r>
            <a:r>
              <a:rPr lang="cs-CZ" sz="3200" dirty="0"/>
              <a:t>vodičů ovlivňuje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200" dirty="0"/>
              <a:t>průřez</a:t>
            </a:r>
            <a:endParaRPr lang="en-US" sz="3200" dirty="0"/>
          </a:p>
          <a:p>
            <a:pPr marL="971550" lvl="1" indent="-514350">
              <a:buFont typeface="+mj-lt"/>
              <a:buAutoNum type="arabicParenR"/>
            </a:pPr>
            <a:endParaRPr lang="en-US" sz="3200" dirty="0"/>
          </a:p>
          <a:p>
            <a:pPr lvl="1"/>
            <a:r>
              <a:rPr lang="en-US" sz="3200" dirty="0" err="1"/>
              <a:t>Čím</a:t>
            </a:r>
            <a:r>
              <a:rPr lang="en-US" sz="3200" dirty="0"/>
              <a:t> </a:t>
            </a:r>
            <a:r>
              <a:rPr lang="en-US" sz="3200" dirty="0" err="1"/>
              <a:t>větší</a:t>
            </a:r>
            <a:r>
              <a:rPr lang="en-US" sz="3200" dirty="0"/>
              <a:t> </a:t>
            </a:r>
            <a:r>
              <a:rPr lang="en-US" sz="3200" dirty="0" err="1"/>
              <a:t>průřez</a:t>
            </a:r>
            <a:r>
              <a:rPr lang="en-US" sz="3200" dirty="0"/>
              <a:t>, </a:t>
            </a:r>
            <a:r>
              <a:rPr lang="en-US" sz="3200" dirty="0" err="1"/>
              <a:t>tím</a:t>
            </a:r>
            <a:r>
              <a:rPr lang="en-US" sz="3200" dirty="0"/>
              <a:t> </a:t>
            </a:r>
            <a:r>
              <a:rPr lang="en-US" sz="3200" dirty="0" err="1"/>
              <a:t>méně</a:t>
            </a:r>
            <a:r>
              <a:rPr lang="en-US" sz="3200" dirty="0"/>
              <a:t> se </a:t>
            </a:r>
            <a:r>
              <a:rPr lang="en-US" sz="3200" dirty="0" err="1"/>
              <a:t>vodič</a:t>
            </a:r>
            <a:r>
              <a:rPr lang="en-US" sz="3200" dirty="0"/>
              <a:t> </a:t>
            </a:r>
            <a:r>
              <a:rPr lang="en-US" sz="3200" dirty="0" err="1"/>
              <a:t>bude</a:t>
            </a:r>
            <a:r>
              <a:rPr lang="en-US" sz="3200" dirty="0"/>
              <a:t> </a:t>
            </a:r>
            <a:r>
              <a:rPr lang="en-US" sz="3200" dirty="0" err="1"/>
              <a:t>zahřívat</a:t>
            </a:r>
            <a:r>
              <a:rPr lang="en-US" sz="3200" dirty="0"/>
              <a:t>, </a:t>
            </a:r>
            <a:r>
              <a:rPr lang="en-US" sz="3200" dirty="0" err="1"/>
              <a:t>tím</a:t>
            </a:r>
            <a:r>
              <a:rPr lang="en-US" sz="3200" dirty="0"/>
              <a:t> </a:t>
            </a:r>
            <a:r>
              <a:rPr lang="en-US" sz="3200" dirty="0" err="1"/>
              <a:t>větší</a:t>
            </a:r>
            <a:r>
              <a:rPr lang="en-US" sz="3200" dirty="0"/>
              <a:t> </a:t>
            </a:r>
            <a:r>
              <a:rPr lang="en-US" sz="3200" dirty="0" err="1"/>
              <a:t>proudovou</a:t>
            </a:r>
            <a:r>
              <a:rPr lang="en-US" sz="3200" dirty="0"/>
              <a:t> </a:t>
            </a:r>
            <a:r>
              <a:rPr lang="en-US" sz="3200" dirty="0" err="1"/>
              <a:t>zatížitelnost</a:t>
            </a:r>
            <a:r>
              <a:rPr lang="en-US" sz="3200" dirty="0"/>
              <a:t> </a:t>
            </a:r>
            <a:r>
              <a:rPr lang="en-US" sz="3200" dirty="0" err="1"/>
              <a:t>bude</a:t>
            </a:r>
            <a:r>
              <a:rPr lang="en-US" sz="3200" dirty="0"/>
              <a:t> </a:t>
            </a:r>
            <a:r>
              <a:rPr lang="en-US" sz="3200" dirty="0" err="1"/>
              <a:t>mí</a:t>
            </a:r>
            <a:r>
              <a:rPr lang="cs-CZ" sz="3200"/>
              <a:t>t</a:t>
            </a:r>
            <a:r>
              <a:rPr lang="en-US" sz="320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2997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Proudovou zatížitelnost </a:t>
            </a:r>
            <a:r>
              <a:rPr lang="cs-CZ" sz="3200" dirty="0"/>
              <a:t>vodičů ovlivňuje</a:t>
            </a:r>
          </a:p>
          <a:p>
            <a:pPr marL="971550" lvl="1" indent="-514350">
              <a:buFont typeface="+mj-lt"/>
              <a:buAutoNum type="arabicParenR" startAt="2"/>
            </a:pPr>
            <a:r>
              <a:rPr lang="cs-CZ" sz="3200" dirty="0"/>
              <a:t>počet zatížených žil</a:t>
            </a:r>
          </a:p>
          <a:p>
            <a:pPr marL="971550" lvl="1" indent="-514350">
              <a:buFont typeface="+mj-lt"/>
              <a:buAutoNum type="arabicParenR" startAt="2"/>
            </a:pPr>
            <a:endParaRPr lang="cs-CZ" sz="3200" dirty="0"/>
          </a:p>
          <a:p>
            <a:pPr lvl="1"/>
            <a:r>
              <a:rPr lang="cs-CZ" sz="3200" dirty="0"/>
              <a:t>Čím více žil je v kabelu zatíženo, tím více se kabel zahřívá, tím menší má proudovou zatížitelnost.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Dva kabely stejných parametrů, ale jeden má tři vodiče (L, N, PE), druhý má jen dva (L</a:t>
            </a:r>
            <a:r>
              <a:rPr lang="cs-CZ" sz="2000"/>
              <a:t>, PE):</a:t>
            </a:r>
            <a:endParaRPr lang="cs-CZ" sz="2000" dirty="0"/>
          </a:p>
          <a:p>
            <a:pPr lvl="1"/>
            <a:r>
              <a:rPr lang="cs-CZ" sz="2000" dirty="0"/>
              <a:t>Kabel třívodičový je možno zatěžovat víc, protože vodič PEN nevede proud, nezahřívá se, naopak odvádí teplo ze zatížených vodičů L, N.</a:t>
            </a:r>
          </a:p>
        </p:txBody>
      </p:sp>
    </p:spTree>
    <p:extLst>
      <p:ext uri="{BB962C8B-B14F-4D97-AF65-F5344CB8AC3E}">
        <p14:creationId xmlns:p14="http://schemas.microsoft.com/office/powerpoint/2010/main" val="197131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Proudovou zatížitelnost </a:t>
            </a:r>
            <a:r>
              <a:rPr lang="cs-CZ" sz="3200" dirty="0"/>
              <a:t>vodičů ovlivňuje</a:t>
            </a:r>
          </a:p>
          <a:p>
            <a:pPr marL="971550" lvl="1" indent="-514350">
              <a:buFont typeface="+mj-lt"/>
              <a:buAutoNum type="arabicParenR" startAt="3"/>
            </a:pPr>
            <a:r>
              <a:rPr lang="cs-CZ" sz="3200" dirty="0"/>
              <a:t>izolace</a:t>
            </a:r>
            <a:endParaRPr lang="en-US" sz="3200" dirty="0"/>
          </a:p>
          <a:p>
            <a:pPr marL="971550" lvl="1" indent="-514350">
              <a:buFont typeface="+mj-lt"/>
              <a:buAutoNum type="arabicParenR" startAt="3"/>
            </a:pPr>
            <a:endParaRPr lang="en-US" sz="3200" dirty="0"/>
          </a:p>
          <a:p>
            <a:pPr lvl="1"/>
            <a:r>
              <a:rPr lang="en-US" sz="3200" dirty="0" err="1"/>
              <a:t>Elektrická</a:t>
            </a:r>
            <a:r>
              <a:rPr lang="en-US" sz="3200" dirty="0"/>
              <a:t> </a:t>
            </a:r>
            <a:r>
              <a:rPr lang="en-US" sz="3200" dirty="0" err="1"/>
              <a:t>izolace</a:t>
            </a:r>
            <a:r>
              <a:rPr lang="en-US" sz="3200" dirty="0"/>
              <a:t> </a:t>
            </a:r>
            <a:r>
              <a:rPr lang="en-US" sz="3200" dirty="0" err="1"/>
              <a:t>izoluje</a:t>
            </a:r>
            <a:r>
              <a:rPr lang="en-US" sz="3200" dirty="0"/>
              <a:t> </a:t>
            </a:r>
            <a:r>
              <a:rPr lang="en-US" sz="3200" dirty="0" err="1"/>
              <a:t>vodič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tepelně</a:t>
            </a:r>
            <a:r>
              <a:rPr lang="en-US" sz="3200" dirty="0"/>
              <a:t>, </a:t>
            </a:r>
            <a:r>
              <a:rPr lang="en-US" sz="3200" dirty="0" err="1"/>
              <a:t>tj</a:t>
            </a:r>
            <a:r>
              <a:rPr lang="en-US" sz="3200" dirty="0"/>
              <a:t>. </a:t>
            </a:r>
            <a:r>
              <a:rPr lang="en-US" sz="3200" dirty="0" err="1"/>
              <a:t>brání</a:t>
            </a:r>
            <a:r>
              <a:rPr lang="en-US" sz="3200" dirty="0"/>
              <a:t> </a:t>
            </a:r>
            <a:r>
              <a:rPr lang="en-US" sz="3200" dirty="0" err="1"/>
              <a:t>jeho</a:t>
            </a:r>
            <a:r>
              <a:rPr lang="en-US" sz="3200" dirty="0"/>
              <a:t> </a:t>
            </a:r>
            <a:r>
              <a:rPr lang="en-US" sz="3200" dirty="0" err="1"/>
              <a:t>chlazení</a:t>
            </a:r>
            <a:r>
              <a:rPr lang="en-US" sz="3200" dirty="0"/>
              <a:t>.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err="1"/>
              <a:t>Má</a:t>
            </a:r>
            <a:r>
              <a:rPr lang="en-US" sz="2000" dirty="0"/>
              <a:t>-li </a:t>
            </a:r>
            <a:r>
              <a:rPr lang="en-US" sz="2000" dirty="0" err="1"/>
              <a:t>izolační</a:t>
            </a:r>
            <a:r>
              <a:rPr lang="en-US" sz="2000" dirty="0"/>
              <a:t> </a:t>
            </a:r>
            <a:r>
              <a:rPr lang="en-US" sz="2000" dirty="0" err="1"/>
              <a:t>materiál</a:t>
            </a:r>
            <a:r>
              <a:rPr lang="en-US" sz="2000" dirty="0"/>
              <a:t> </a:t>
            </a:r>
            <a:r>
              <a:rPr lang="en-US" sz="2000" dirty="0" err="1"/>
              <a:t>dobrou</a:t>
            </a:r>
            <a:r>
              <a:rPr lang="en-US" sz="2000" dirty="0"/>
              <a:t> </a:t>
            </a:r>
            <a:r>
              <a:rPr lang="en-US" sz="2000" dirty="0" err="1"/>
              <a:t>tepelnou</a:t>
            </a:r>
            <a:r>
              <a:rPr lang="en-US" sz="2000" dirty="0"/>
              <a:t> </a:t>
            </a:r>
            <a:r>
              <a:rPr lang="en-US" sz="2000" dirty="0" err="1"/>
              <a:t>vodivost</a:t>
            </a:r>
            <a:r>
              <a:rPr lang="en-US" sz="2000" dirty="0"/>
              <a:t>, </a:t>
            </a:r>
            <a:r>
              <a:rPr lang="en-US" sz="2000" dirty="0" err="1"/>
              <a:t>odvádí</a:t>
            </a:r>
            <a:r>
              <a:rPr lang="en-US" sz="2000" dirty="0"/>
              <a:t> </a:t>
            </a:r>
            <a:r>
              <a:rPr lang="en-US" sz="2000" dirty="0" err="1"/>
              <a:t>teplo</a:t>
            </a:r>
            <a:r>
              <a:rPr lang="en-US" sz="2000" dirty="0"/>
              <a:t> z </a:t>
            </a:r>
            <a:r>
              <a:rPr lang="en-US" sz="2000" dirty="0" err="1"/>
              <a:t>vodiče</a:t>
            </a:r>
            <a:r>
              <a:rPr lang="en-US" sz="2000" dirty="0"/>
              <a:t> </a:t>
            </a:r>
            <a:r>
              <a:rPr lang="en-US" sz="2000" dirty="0" err="1"/>
              <a:t>lépe</a:t>
            </a:r>
            <a:r>
              <a:rPr lang="en-US" sz="2000" dirty="0"/>
              <a:t>, </a:t>
            </a:r>
            <a:r>
              <a:rPr lang="en-US" sz="2000" dirty="0" err="1"/>
              <a:t>vodič</a:t>
            </a:r>
            <a:r>
              <a:rPr lang="en-US" sz="2000" dirty="0"/>
              <a:t> je </a:t>
            </a:r>
            <a:r>
              <a:rPr lang="en-US" sz="2000" dirty="0" err="1"/>
              <a:t>možno</a:t>
            </a:r>
            <a:r>
              <a:rPr lang="en-US" sz="2000" dirty="0"/>
              <a:t> </a:t>
            </a:r>
            <a:r>
              <a:rPr lang="en-US" sz="2000" dirty="0" err="1"/>
              <a:t>zatížit</a:t>
            </a:r>
            <a:r>
              <a:rPr lang="en-US" sz="2000" dirty="0"/>
              <a:t> </a:t>
            </a:r>
            <a:r>
              <a:rPr lang="en-US" sz="2000" dirty="0" err="1"/>
              <a:t>více</a:t>
            </a:r>
            <a:r>
              <a:rPr lang="en-US" sz="2000" dirty="0"/>
              <a:t>.</a:t>
            </a:r>
          </a:p>
          <a:p>
            <a:pPr marL="971550" lvl="1" indent="-514350">
              <a:buFont typeface="+mj-lt"/>
              <a:buAutoNum type="arabicParenR" startAt="3"/>
            </a:pPr>
            <a:endParaRPr lang="en-US" sz="3200" dirty="0"/>
          </a:p>
          <a:p>
            <a:pPr lvl="1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34648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Proudovou zatížitelnost </a:t>
            </a:r>
            <a:r>
              <a:rPr lang="cs-CZ" sz="3200" dirty="0"/>
              <a:t>vodičů ovlivňuje</a:t>
            </a:r>
          </a:p>
          <a:p>
            <a:pPr marL="971550" lvl="1" indent="-514350">
              <a:buFont typeface="+mj-lt"/>
              <a:buAutoNum type="arabicParenR" startAt="4"/>
            </a:pPr>
            <a:r>
              <a:rPr lang="cs-CZ" sz="3200" dirty="0"/>
              <a:t>konstrukce kabelu</a:t>
            </a:r>
            <a:endParaRPr lang="en-US" sz="3200" dirty="0"/>
          </a:p>
          <a:p>
            <a:pPr marL="971550" lvl="1" indent="-514350">
              <a:buFont typeface="+mj-lt"/>
              <a:buAutoNum type="arabicParenR" startAt="4"/>
            </a:pPr>
            <a:endParaRPr lang="en-US" sz="3200" dirty="0"/>
          </a:p>
          <a:p>
            <a:pPr lvl="1"/>
            <a:r>
              <a:rPr lang="en-US" sz="3200" dirty="0" err="1"/>
              <a:t>Konstrukce</a:t>
            </a:r>
            <a:r>
              <a:rPr lang="en-US" sz="3200" dirty="0"/>
              <a:t> </a:t>
            </a:r>
            <a:r>
              <a:rPr lang="en-US" sz="3200" dirty="0" err="1"/>
              <a:t>kabelu</a:t>
            </a:r>
            <a:r>
              <a:rPr lang="en-US" sz="3200" dirty="0"/>
              <a:t> </a:t>
            </a:r>
            <a:r>
              <a:rPr lang="en-US" sz="3200" dirty="0" err="1"/>
              <a:t>ovlivňuje</a:t>
            </a:r>
            <a:r>
              <a:rPr lang="en-US" sz="3200" dirty="0"/>
              <a:t> </a:t>
            </a:r>
            <a:r>
              <a:rPr lang="en-US" sz="3200" dirty="0" err="1"/>
              <a:t>odvod</a:t>
            </a:r>
            <a:r>
              <a:rPr lang="en-US" sz="3200" dirty="0"/>
              <a:t> </a:t>
            </a:r>
            <a:r>
              <a:rPr lang="en-US" sz="3200" dirty="0" err="1"/>
              <a:t>tepla</a:t>
            </a:r>
            <a:r>
              <a:rPr lang="en-US" sz="3200" dirty="0"/>
              <a:t> z </a:t>
            </a:r>
            <a:r>
              <a:rPr lang="en-US" sz="3200" dirty="0" err="1"/>
              <a:t>vodičů</a:t>
            </a:r>
            <a:r>
              <a:rPr lang="en-US" sz="3200" dirty="0"/>
              <a:t>.</a:t>
            </a:r>
          </a:p>
          <a:p>
            <a:pPr lvl="1"/>
            <a:endParaRPr lang="en-US" sz="3200" dirty="0"/>
          </a:p>
          <a:p>
            <a:pPr lvl="1"/>
            <a:r>
              <a:rPr lang="en-US" sz="2000" dirty="0" err="1"/>
              <a:t>Vliv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uspořádání</a:t>
            </a:r>
            <a:r>
              <a:rPr lang="en-US" sz="2000" dirty="0"/>
              <a:t> </a:t>
            </a:r>
            <a:r>
              <a:rPr lang="en-US" sz="2000" dirty="0" err="1"/>
              <a:t>vodičů</a:t>
            </a:r>
            <a:r>
              <a:rPr lang="en-US" sz="2000" dirty="0"/>
              <a:t> v </a:t>
            </a:r>
            <a:r>
              <a:rPr lang="en-US" sz="2000" dirty="0" err="1"/>
              <a:t>kabelu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kabel</a:t>
            </a:r>
            <a:r>
              <a:rPr lang="en-US" sz="2000" dirty="0"/>
              <a:t> </a:t>
            </a:r>
            <a:r>
              <a:rPr lang="en-US" sz="2000" dirty="0" err="1"/>
              <a:t>plochý</a:t>
            </a:r>
            <a:r>
              <a:rPr lang="en-US" sz="2000" dirty="0"/>
              <a:t>, </a:t>
            </a:r>
            <a:r>
              <a:rPr lang="en-US" sz="2000" dirty="0" err="1"/>
              <a:t>kulatý</a:t>
            </a: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konstrukce</a:t>
            </a:r>
            <a:r>
              <a:rPr lang="en-US" sz="2000" dirty="0"/>
              <a:t> </a:t>
            </a:r>
            <a:r>
              <a:rPr lang="en-US" sz="2000" dirty="0" err="1"/>
              <a:t>izolace</a:t>
            </a:r>
            <a:r>
              <a:rPr lang="en-US" sz="2000" dirty="0"/>
              <a:t> a </a:t>
            </a:r>
            <a:r>
              <a:rPr lang="en-US" sz="2000" dirty="0" err="1"/>
              <a:t>pláště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kabel</a:t>
            </a:r>
            <a:r>
              <a:rPr lang="en-US" sz="2000" dirty="0"/>
              <a:t> s </a:t>
            </a:r>
            <a:r>
              <a:rPr lang="en-US" sz="2000" dirty="0" err="1"/>
              <a:t>dvojitou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zesílenou</a:t>
            </a:r>
            <a:r>
              <a:rPr lang="en-US" sz="2000" dirty="0"/>
              <a:t> </a:t>
            </a:r>
            <a:r>
              <a:rPr lang="en-US" sz="2000" dirty="0" err="1"/>
              <a:t>izolací</a:t>
            </a:r>
            <a:r>
              <a:rPr lang="en-US" sz="2000" dirty="0"/>
              <a:t>, </a:t>
            </a:r>
            <a:r>
              <a:rPr lang="en-US" sz="2000" dirty="0" err="1"/>
              <a:t>pancéřovaný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0496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Proudovou zatížitelnost </a:t>
            </a:r>
            <a:r>
              <a:rPr lang="cs-CZ" sz="3200" dirty="0"/>
              <a:t>vodičů ovlivňuje</a:t>
            </a:r>
          </a:p>
          <a:p>
            <a:pPr marL="971550" lvl="1" indent="-514350">
              <a:buFont typeface="+mj-lt"/>
              <a:buAutoNum type="arabicParenR" startAt="5"/>
            </a:pPr>
            <a:r>
              <a:rPr lang="cs-CZ" sz="3200" dirty="0"/>
              <a:t>způsob uložení</a:t>
            </a:r>
            <a:endParaRPr lang="en-US" sz="3200" dirty="0"/>
          </a:p>
          <a:p>
            <a:pPr marL="971550" lvl="1" indent="-514350">
              <a:buFont typeface="+mj-lt"/>
              <a:buAutoNum type="arabicParenR" startAt="5"/>
            </a:pPr>
            <a:endParaRPr lang="en-US" sz="3200" dirty="0"/>
          </a:p>
          <a:p>
            <a:pPr lvl="1"/>
            <a:r>
              <a:rPr lang="en-US" sz="3200" dirty="0" err="1"/>
              <a:t>Vodiče</a:t>
            </a:r>
            <a:r>
              <a:rPr lang="en-US" sz="3200" dirty="0"/>
              <a:t> </a:t>
            </a:r>
            <a:r>
              <a:rPr lang="en-US" sz="3200" dirty="0" err="1"/>
              <a:t>vedené</a:t>
            </a:r>
            <a:r>
              <a:rPr lang="en-US" sz="3200" dirty="0"/>
              <a:t> </a:t>
            </a:r>
            <a:r>
              <a:rPr lang="en-US" sz="3200" dirty="0" err="1"/>
              <a:t>volně</a:t>
            </a:r>
            <a:r>
              <a:rPr lang="en-US" sz="3200" dirty="0"/>
              <a:t> </a:t>
            </a:r>
            <a:r>
              <a:rPr lang="en-US" sz="3200" dirty="0" err="1"/>
              <a:t>po</a:t>
            </a:r>
            <a:r>
              <a:rPr lang="en-US" sz="3200" dirty="0"/>
              <a:t> </a:t>
            </a:r>
            <a:r>
              <a:rPr lang="en-US" sz="3200" dirty="0" err="1"/>
              <a:t>zdi</a:t>
            </a:r>
            <a:r>
              <a:rPr lang="en-US" sz="3200" dirty="0"/>
              <a:t> </a:t>
            </a:r>
            <a:r>
              <a:rPr lang="en-US" sz="3200" dirty="0" err="1"/>
              <a:t>jsou</a:t>
            </a:r>
            <a:r>
              <a:rPr lang="en-US" sz="3200" dirty="0"/>
              <a:t> </a:t>
            </a:r>
            <a:r>
              <a:rPr lang="en-US" sz="3200" dirty="0" err="1"/>
              <a:t>chlazené</a:t>
            </a:r>
            <a:r>
              <a:rPr lang="en-US" sz="3200" dirty="0"/>
              <a:t> </a:t>
            </a:r>
            <a:r>
              <a:rPr lang="en-US" sz="3200" dirty="0" err="1"/>
              <a:t>lépe</a:t>
            </a:r>
            <a:r>
              <a:rPr lang="en-US" sz="3200" dirty="0"/>
              <a:t> </a:t>
            </a:r>
            <a:r>
              <a:rPr lang="en-US" sz="3200" dirty="0" err="1"/>
              <a:t>než</a:t>
            </a:r>
            <a:r>
              <a:rPr lang="en-US" sz="3200" dirty="0"/>
              <a:t> ty, </a:t>
            </a:r>
            <a:r>
              <a:rPr lang="en-US" sz="3200" dirty="0" err="1"/>
              <a:t>které</a:t>
            </a:r>
            <a:r>
              <a:rPr lang="en-US" sz="3200" dirty="0"/>
              <a:t> </a:t>
            </a:r>
            <a:r>
              <a:rPr lang="en-US" sz="3200" dirty="0" err="1"/>
              <a:t>jsou</a:t>
            </a:r>
            <a:r>
              <a:rPr lang="en-US" sz="3200" dirty="0"/>
              <a:t> </a:t>
            </a:r>
            <a:r>
              <a:rPr lang="en-US" sz="3200" dirty="0" err="1"/>
              <a:t>uložené</a:t>
            </a:r>
            <a:r>
              <a:rPr lang="en-US" sz="3200" dirty="0"/>
              <a:t> v </a:t>
            </a:r>
            <a:r>
              <a:rPr lang="en-US" sz="3200" dirty="0" err="1"/>
              <a:t>uzavřeném</a:t>
            </a:r>
            <a:r>
              <a:rPr lang="en-US" sz="3200" dirty="0"/>
              <a:t> </a:t>
            </a:r>
            <a:r>
              <a:rPr lang="en-US" sz="3200" dirty="0" err="1"/>
              <a:t>kanálu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Proto </a:t>
            </a:r>
            <a:r>
              <a:rPr lang="en-US" sz="3200" dirty="0" err="1"/>
              <a:t>vodiče</a:t>
            </a:r>
            <a:r>
              <a:rPr lang="en-US" sz="3200" dirty="0"/>
              <a:t> </a:t>
            </a:r>
            <a:r>
              <a:rPr lang="en-US" sz="3200" dirty="0" err="1"/>
              <a:t>vedené</a:t>
            </a:r>
            <a:r>
              <a:rPr lang="en-US" sz="3200" dirty="0"/>
              <a:t> </a:t>
            </a:r>
            <a:r>
              <a:rPr lang="en-US" sz="3200" dirty="0" err="1"/>
              <a:t>volně</a:t>
            </a:r>
            <a:r>
              <a:rPr lang="en-US" sz="3200" dirty="0"/>
              <a:t> </a:t>
            </a:r>
            <a:r>
              <a:rPr lang="en-US" sz="3200" dirty="0" err="1"/>
              <a:t>mají</a:t>
            </a:r>
            <a:r>
              <a:rPr lang="en-US" sz="3200" dirty="0"/>
              <a:t> </a:t>
            </a:r>
            <a:r>
              <a:rPr lang="en-US" sz="3200" dirty="0" err="1"/>
              <a:t>větší</a:t>
            </a:r>
            <a:r>
              <a:rPr lang="en-US" sz="3200" dirty="0"/>
              <a:t> </a:t>
            </a:r>
            <a:r>
              <a:rPr lang="en-US" sz="3200" dirty="0" err="1"/>
              <a:t>proudovou</a:t>
            </a:r>
            <a:r>
              <a:rPr lang="en-US" sz="3200" dirty="0"/>
              <a:t> </a:t>
            </a:r>
            <a:r>
              <a:rPr lang="en-US" sz="3200" dirty="0" err="1"/>
              <a:t>zatížitelnost</a:t>
            </a:r>
            <a:r>
              <a:rPr lang="en-US" sz="3200" dirty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39062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Proudovou zatížitelnost </a:t>
            </a:r>
            <a:r>
              <a:rPr lang="cs-CZ" sz="3200" dirty="0"/>
              <a:t>vodičů ovlivňuje</a:t>
            </a:r>
          </a:p>
          <a:p>
            <a:pPr marL="971550" lvl="1" indent="-514350">
              <a:buFont typeface="+mj-lt"/>
              <a:buAutoNum type="arabicParenR" startAt="6"/>
            </a:pPr>
            <a:r>
              <a:rPr lang="cs-CZ" sz="3200" dirty="0"/>
              <a:t>teplota okolí</a:t>
            </a:r>
            <a:endParaRPr lang="en-US" sz="3200" dirty="0"/>
          </a:p>
          <a:p>
            <a:pPr marL="971550" lvl="1" indent="-514350">
              <a:buFont typeface="+mj-lt"/>
              <a:buAutoNum type="arabicParenR" startAt="6"/>
            </a:pPr>
            <a:endParaRPr lang="en-US" sz="3200" dirty="0"/>
          </a:p>
          <a:p>
            <a:pPr lvl="1"/>
            <a:r>
              <a:rPr lang="en-US" sz="3200" dirty="0" err="1"/>
              <a:t>Čím</a:t>
            </a:r>
            <a:r>
              <a:rPr lang="en-US" sz="3200" dirty="0"/>
              <a:t> </a:t>
            </a:r>
            <a:r>
              <a:rPr lang="en-US" sz="3200" dirty="0" err="1"/>
              <a:t>vyšší</a:t>
            </a:r>
            <a:r>
              <a:rPr lang="en-US" sz="3200" dirty="0"/>
              <a:t> je </a:t>
            </a:r>
            <a:r>
              <a:rPr lang="en-US" sz="3200" dirty="0" err="1"/>
              <a:t>teplota</a:t>
            </a:r>
            <a:r>
              <a:rPr lang="en-US" sz="3200" dirty="0"/>
              <a:t> </a:t>
            </a:r>
            <a:r>
              <a:rPr lang="en-US" sz="3200" dirty="0" err="1"/>
              <a:t>okolí</a:t>
            </a:r>
            <a:r>
              <a:rPr lang="en-US" sz="3200" dirty="0"/>
              <a:t>, </a:t>
            </a:r>
            <a:r>
              <a:rPr lang="en-US" sz="3200" dirty="0" err="1"/>
              <a:t>tím</a:t>
            </a:r>
            <a:r>
              <a:rPr lang="en-US" sz="3200" dirty="0"/>
              <a:t> </a:t>
            </a:r>
            <a:r>
              <a:rPr lang="en-US" sz="3200" dirty="0" err="1"/>
              <a:t>menší</a:t>
            </a:r>
            <a:r>
              <a:rPr lang="en-US" sz="3200" dirty="0"/>
              <a:t> je </a:t>
            </a:r>
            <a:r>
              <a:rPr lang="en-US" sz="3200" dirty="0" err="1"/>
              <a:t>proudová</a:t>
            </a:r>
            <a:r>
              <a:rPr lang="en-US" sz="3200" dirty="0"/>
              <a:t> </a:t>
            </a:r>
            <a:r>
              <a:rPr lang="en-US" sz="3200" dirty="0" err="1"/>
              <a:t>zatížitelnost</a:t>
            </a:r>
            <a:r>
              <a:rPr lang="en-US" sz="3200" dirty="0"/>
              <a:t> </a:t>
            </a:r>
            <a:r>
              <a:rPr lang="en-US" sz="3200" dirty="0" err="1"/>
              <a:t>vodičů</a:t>
            </a:r>
            <a:r>
              <a:rPr lang="en-US" sz="3200" dirty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66250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Proudovou zatížitelnost </a:t>
            </a:r>
            <a:r>
              <a:rPr lang="cs-CZ" sz="3200" dirty="0"/>
              <a:t>vodičů ovlivňuje</a:t>
            </a:r>
          </a:p>
          <a:p>
            <a:pPr marL="971550" lvl="1" indent="-514350">
              <a:buFont typeface="+mj-lt"/>
              <a:buAutoNum type="arabicParenR" startAt="7"/>
            </a:pPr>
            <a:r>
              <a:rPr lang="cs-CZ" sz="3200" dirty="0"/>
              <a:t>seskupení kabelů</a:t>
            </a:r>
            <a:endParaRPr lang="en-US" sz="3200" dirty="0"/>
          </a:p>
          <a:p>
            <a:pPr marL="971550" lvl="1" indent="-514350">
              <a:buFont typeface="+mj-lt"/>
              <a:buAutoNum type="arabicParenR" startAt="7"/>
            </a:pPr>
            <a:endParaRPr lang="en-US" sz="3200" dirty="0"/>
          </a:p>
          <a:p>
            <a:pPr lvl="1"/>
            <a:r>
              <a:rPr lang="en-US" sz="3200" dirty="0"/>
              <a:t>Je-li </a:t>
            </a:r>
            <a:r>
              <a:rPr lang="en-US" sz="3200" dirty="0" err="1"/>
              <a:t>více</a:t>
            </a:r>
            <a:r>
              <a:rPr lang="en-US" sz="3200" dirty="0"/>
              <a:t> </a:t>
            </a:r>
            <a:r>
              <a:rPr lang="en-US" sz="3200" dirty="0" err="1"/>
              <a:t>kabelů</a:t>
            </a:r>
            <a:r>
              <a:rPr lang="en-US" sz="3200" dirty="0"/>
              <a:t> </a:t>
            </a:r>
            <a:r>
              <a:rPr lang="en-US" sz="3200" dirty="0" err="1"/>
              <a:t>uložených</a:t>
            </a:r>
            <a:r>
              <a:rPr lang="en-US" sz="3200" dirty="0"/>
              <a:t> ve </a:t>
            </a:r>
            <a:r>
              <a:rPr lang="en-US" sz="3200" dirty="0" err="1"/>
              <a:t>svazku</a:t>
            </a:r>
            <a:r>
              <a:rPr lang="en-US" sz="3200" dirty="0"/>
              <a:t>, </a:t>
            </a:r>
            <a:r>
              <a:rPr lang="en-US" sz="3200" dirty="0" err="1"/>
              <a:t>pak</a:t>
            </a:r>
            <a:r>
              <a:rPr lang="en-US" sz="3200" dirty="0"/>
              <a:t> </a:t>
            </a:r>
            <a:r>
              <a:rPr lang="en-US" sz="3200" dirty="0" err="1"/>
              <a:t>jednotlivé</a:t>
            </a:r>
            <a:r>
              <a:rPr lang="en-US" sz="3200" dirty="0"/>
              <a:t> </a:t>
            </a:r>
            <a:r>
              <a:rPr lang="en-US" sz="3200" dirty="0" err="1"/>
              <a:t>kabely</a:t>
            </a:r>
            <a:r>
              <a:rPr lang="en-US" sz="3200" dirty="0"/>
              <a:t> </a:t>
            </a:r>
            <a:r>
              <a:rPr lang="en-US" sz="3200" dirty="0" err="1"/>
              <a:t>nejen</a:t>
            </a:r>
            <a:r>
              <a:rPr lang="en-US" sz="3200" dirty="0"/>
              <a:t> </a:t>
            </a:r>
            <a:r>
              <a:rPr lang="en-US" sz="3200" dirty="0" err="1"/>
              <a:t>brání</a:t>
            </a:r>
            <a:r>
              <a:rPr lang="en-US" sz="3200" dirty="0"/>
              <a:t> </a:t>
            </a:r>
            <a:r>
              <a:rPr lang="en-US" sz="3200" dirty="0" err="1"/>
              <a:t>chlazení</a:t>
            </a:r>
            <a:r>
              <a:rPr lang="en-US" sz="3200" dirty="0"/>
              <a:t> </a:t>
            </a:r>
            <a:r>
              <a:rPr lang="en-US" sz="3200" dirty="0" err="1"/>
              <a:t>sousedních</a:t>
            </a:r>
            <a:r>
              <a:rPr lang="en-US" sz="3200" dirty="0"/>
              <a:t>, ale </a:t>
            </a:r>
            <a:r>
              <a:rPr lang="en-US" sz="3200" dirty="0" err="1"/>
              <a:t>navíc</a:t>
            </a:r>
            <a:r>
              <a:rPr lang="en-US" sz="3200" dirty="0"/>
              <a:t> je </a:t>
            </a:r>
            <a:r>
              <a:rPr lang="en-US" sz="3200" dirty="0" err="1"/>
              <a:t>ještě</a:t>
            </a:r>
            <a:r>
              <a:rPr lang="en-US" sz="3200" dirty="0"/>
              <a:t> </a:t>
            </a:r>
            <a:r>
              <a:rPr lang="en-US" sz="3200" dirty="0" err="1"/>
              <a:t>zahřívají</a:t>
            </a:r>
            <a:r>
              <a:rPr lang="en-US" sz="3200" dirty="0"/>
              <a:t>.</a:t>
            </a:r>
          </a:p>
          <a:p>
            <a:pPr lvl="1"/>
            <a:r>
              <a:rPr lang="en-US" sz="3200" dirty="0" err="1"/>
              <a:t>Proudová</a:t>
            </a:r>
            <a:r>
              <a:rPr lang="en-US" sz="3200" dirty="0"/>
              <a:t> </a:t>
            </a:r>
            <a:r>
              <a:rPr lang="en-US" sz="3200" dirty="0" err="1"/>
              <a:t>zatížitelnost</a:t>
            </a:r>
            <a:r>
              <a:rPr lang="en-US" sz="3200" dirty="0"/>
              <a:t> se </a:t>
            </a:r>
            <a:r>
              <a:rPr lang="en-US" sz="3200" dirty="0" err="1"/>
              <a:t>zmenšuje</a:t>
            </a:r>
            <a:r>
              <a:rPr lang="en-US" sz="3200" dirty="0"/>
              <a:t>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46543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err="1"/>
              <a:t>Konec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-59828" y="2427957"/>
            <a:ext cx="875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Až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sem</a:t>
            </a:r>
            <a:r>
              <a:rPr lang="en-US" sz="3200" b="1" dirty="0">
                <a:solidFill>
                  <a:srgbClr val="FF0000"/>
                </a:solidFill>
              </a:rPr>
              <a:t> se to </a:t>
            </a:r>
            <a:r>
              <a:rPr lang="en-US" sz="3200" b="1" dirty="0" err="1">
                <a:solidFill>
                  <a:srgbClr val="FF0000"/>
                </a:solidFill>
              </a:rPr>
              <a:t>naučte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6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pl-PL" sz="3600" b="1" dirty="0"/>
              <a:t>Proudové zatížení </a:t>
            </a:r>
          </a:p>
          <a:p>
            <a:pPr marL="742950" indent="-742950">
              <a:buAutoNum type="alphaLcParenR"/>
            </a:pPr>
            <a:endParaRPr lang="pl-PL" sz="1600" dirty="0"/>
          </a:p>
          <a:p>
            <a:r>
              <a:rPr lang="pl-PL" sz="3600" dirty="0"/>
              <a:t>Průchodem proudu se vedení zahřívá.</a:t>
            </a:r>
          </a:p>
          <a:p>
            <a:endParaRPr lang="pl-PL" sz="1600" dirty="0"/>
          </a:p>
          <a:p>
            <a:r>
              <a:rPr lang="pl-PL" sz="3600" dirty="0"/>
              <a:t>Vysoká teplota může poškodit izolaci nebo způsobit požár.</a:t>
            </a:r>
          </a:p>
          <a:p>
            <a:endParaRPr lang="pl-PL" sz="1600" dirty="0"/>
          </a:p>
          <a:p>
            <a:r>
              <a:rPr lang="pl-PL" sz="3600" dirty="0"/>
              <a:t>Na oteplení má vliv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proud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teplota okolí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uložení vodiče</a:t>
            </a:r>
          </a:p>
        </p:txBody>
      </p:sp>
    </p:spTree>
    <p:extLst>
      <p:ext uri="{BB962C8B-B14F-4D97-AF65-F5344CB8AC3E}">
        <p14:creationId xmlns:p14="http://schemas.microsoft.com/office/powerpoint/2010/main" val="3215799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 – příklad 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1994064"/>
            <a:ext cx="9080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Následující</a:t>
            </a:r>
            <a:r>
              <a:rPr lang="en-US" sz="3200" dirty="0"/>
              <a:t> </a:t>
            </a:r>
            <a:r>
              <a:rPr lang="en-US" sz="3200" dirty="0" err="1"/>
              <a:t>příklad</a:t>
            </a:r>
            <a:r>
              <a:rPr lang="en-US" sz="3200" dirty="0"/>
              <a:t> </a:t>
            </a:r>
            <a:r>
              <a:rPr lang="en-US" sz="3200" dirty="0" err="1"/>
              <a:t>slouží</a:t>
            </a:r>
            <a:r>
              <a:rPr lang="en-US" sz="3200" dirty="0"/>
              <a:t> </a:t>
            </a:r>
            <a:r>
              <a:rPr lang="en-US" sz="3200" dirty="0" err="1"/>
              <a:t>jako</a:t>
            </a:r>
            <a:r>
              <a:rPr lang="en-US" sz="3200" dirty="0"/>
              <a:t> </a:t>
            </a:r>
            <a:r>
              <a:rPr lang="en-US" sz="3200" dirty="0" err="1"/>
              <a:t>ilustrace</a:t>
            </a:r>
            <a:r>
              <a:rPr lang="en-US" sz="3200" dirty="0"/>
              <a:t> </a:t>
            </a:r>
            <a:r>
              <a:rPr lang="en-US" sz="3200" dirty="0" err="1"/>
              <a:t>možného</a:t>
            </a:r>
            <a:r>
              <a:rPr lang="en-US" sz="3200" dirty="0"/>
              <a:t> </a:t>
            </a:r>
            <a:r>
              <a:rPr lang="en-US" sz="3200" dirty="0" err="1"/>
              <a:t>postupu</a:t>
            </a:r>
            <a:r>
              <a:rPr lang="en-US" sz="3200" dirty="0"/>
              <a:t> </a:t>
            </a:r>
            <a:r>
              <a:rPr lang="en-US" sz="3200" dirty="0" err="1"/>
              <a:t>při</a:t>
            </a:r>
            <a:r>
              <a:rPr lang="en-US" sz="3200" dirty="0"/>
              <a:t> </a:t>
            </a:r>
            <a:r>
              <a:rPr lang="en-US" sz="3200" dirty="0" err="1"/>
              <a:t>výpočtu</a:t>
            </a:r>
            <a:r>
              <a:rPr lang="en-US" sz="3200" dirty="0"/>
              <a:t> </a:t>
            </a:r>
            <a:r>
              <a:rPr lang="en-US" sz="3200" dirty="0" err="1"/>
              <a:t>proudové</a:t>
            </a:r>
            <a:r>
              <a:rPr lang="en-US" sz="3200" dirty="0"/>
              <a:t> </a:t>
            </a:r>
            <a:r>
              <a:rPr lang="en-US" sz="3200" dirty="0" err="1"/>
              <a:t>zatížitelnost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 err="1">
                <a:solidFill>
                  <a:srgbClr val="FF0000"/>
                </a:solidFill>
              </a:rPr>
              <a:t>Projděte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jej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prohlédněte</a:t>
            </a:r>
            <a:r>
              <a:rPr lang="en-US" sz="3200" dirty="0">
                <a:solidFill>
                  <a:srgbClr val="FF0000"/>
                </a:solidFill>
              </a:rPr>
              <a:t>, ale </a:t>
            </a:r>
            <a:r>
              <a:rPr lang="en-US" sz="3200" dirty="0" err="1">
                <a:solidFill>
                  <a:srgbClr val="FF0000"/>
                </a:solidFill>
              </a:rPr>
              <a:t>nestudujte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/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439015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 – příklad 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908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</a:rPr>
              <a:t>Zásobník teplé vody o příkonu P = 4kW je připojený jednofázovou přípojkou realizovanou třížilovým kabelem s izolací PVC délky </a:t>
            </a:r>
          </a:p>
          <a:p>
            <a:r>
              <a:rPr lang="cs-CZ" sz="2400" dirty="0">
                <a:solidFill>
                  <a:srgbClr val="0000FF"/>
                </a:solidFill>
              </a:rPr>
              <a:t>l = 35 m. Kabel je uložen s dalšími třemi kabely v instalačním kanálu.</a:t>
            </a:r>
            <a:endParaRPr lang="pl-PL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12" y="2060848"/>
            <a:ext cx="66767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3500" y="5589241"/>
            <a:ext cx="8972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</a:rPr>
              <a:t>S ohledem na jmenovitou zatížitelnost vedení </a:t>
            </a:r>
            <a:r>
              <a:rPr lang="cs-CZ" sz="2400" b="1" dirty="0">
                <a:solidFill>
                  <a:srgbClr val="0000FF"/>
                </a:solidFill>
              </a:rPr>
              <a:t>určete jmenovitý proud I</a:t>
            </a:r>
            <a:r>
              <a:rPr lang="cs-CZ" sz="2400" b="1" baseline="-25000" dirty="0">
                <a:solidFill>
                  <a:srgbClr val="0000FF"/>
                </a:solidFill>
              </a:rPr>
              <a:t>n</a:t>
            </a:r>
            <a:r>
              <a:rPr lang="cs-CZ" sz="2400" b="1" dirty="0">
                <a:solidFill>
                  <a:srgbClr val="0000FF"/>
                </a:solidFill>
              </a:rPr>
              <a:t> nadproudové ochrany a průřez S vodičů</a:t>
            </a:r>
            <a:r>
              <a:rPr lang="cs-CZ" sz="2400" dirty="0">
                <a:solidFill>
                  <a:srgbClr val="0000FF"/>
                </a:solidFill>
              </a:rPr>
              <a:t>.</a:t>
            </a:r>
            <a:endParaRPr lang="pl-P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8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 – příklad 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3500" y="835200"/>
                <a:ext cx="8756972" cy="528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00FF"/>
                    </a:solidFill>
                  </a:rPr>
                  <a:t>Provozní proud: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φ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4000</m:t>
                          </m:r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230</m:t>
                          </m:r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=17,4</m:t>
                      </m:r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cs-CZ" sz="2400" b="0" dirty="0">
                  <a:solidFill>
                    <a:srgbClr val="0000FF"/>
                  </a:solidFill>
                </a:endParaRPr>
              </a:p>
              <a:p>
                <a:endParaRPr lang="pl-PL" sz="2400" dirty="0">
                  <a:solidFill>
                    <a:srgbClr val="0000FF"/>
                  </a:solidFill>
                </a:endParaRPr>
              </a:p>
              <a:p>
                <a:r>
                  <a:rPr lang="pl-PL" sz="2400" dirty="0">
                    <a:solidFill>
                      <a:srgbClr val="0000FF"/>
                    </a:solidFill>
                  </a:rPr>
                  <a:t>Jmenovitý proud I</a:t>
                </a:r>
                <a:r>
                  <a:rPr lang="pl-PL" sz="2400" baseline="-25000" dirty="0">
                    <a:solidFill>
                      <a:srgbClr val="0000FF"/>
                    </a:solidFill>
                  </a:rPr>
                  <a:t>n</a:t>
                </a:r>
                <a:r>
                  <a:rPr lang="pl-PL" sz="2400" dirty="0">
                    <a:solidFill>
                      <a:srgbClr val="0000FF"/>
                    </a:solidFill>
                  </a:rPr>
                  <a:t> nadproudové ochrany musí být větší než provozní proud I</a:t>
                </a:r>
                <a:r>
                  <a:rPr lang="pl-PL" sz="2400" baseline="-25000" dirty="0">
                    <a:solidFill>
                      <a:srgbClr val="0000FF"/>
                    </a:solidFill>
                  </a:rPr>
                  <a:t>b</a:t>
                </a:r>
                <a:r>
                  <a:rPr lang="pl-PL" sz="2400" dirty="0">
                    <a:solidFill>
                      <a:srgbClr val="0000FF"/>
                    </a:solidFill>
                  </a:rPr>
                  <a:t> = 17,4A, aby nadproudová ochrana nevypínala už při normálním provozním proudu.</a:t>
                </a:r>
              </a:p>
              <a:p>
                <a:endParaRPr lang="pl-PL" sz="2400" dirty="0">
                  <a:solidFill>
                    <a:srgbClr val="0000FF"/>
                  </a:solidFill>
                </a:endParaRPr>
              </a:p>
              <a:p>
                <a:r>
                  <a:rPr lang="pl-PL" sz="2400" dirty="0">
                    <a:solidFill>
                      <a:srgbClr val="0000FF"/>
                    </a:solidFill>
                  </a:rPr>
                  <a:t>Zvolíme </a:t>
                </a:r>
                <a:r>
                  <a:rPr lang="pl-PL" sz="2400" b="1" dirty="0">
                    <a:solidFill>
                      <a:srgbClr val="0000FF"/>
                    </a:solidFill>
                  </a:rPr>
                  <a:t>jmenovitý proud nadproudové ochrany I</a:t>
                </a:r>
                <a:r>
                  <a:rPr lang="pl-PL" sz="2400" b="1" baseline="-25000" dirty="0">
                    <a:solidFill>
                      <a:srgbClr val="0000FF"/>
                    </a:solidFill>
                  </a:rPr>
                  <a:t>n</a:t>
                </a:r>
                <a:r>
                  <a:rPr lang="pl-PL" sz="2400" b="1" dirty="0">
                    <a:solidFill>
                      <a:srgbClr val="0000FF"/>
                    </a:solidFill>
                  </a:rPr>
                  <a:t> = 20A.</a:t>
                </a:r>
              </a:p>
              <a:p>
                <a:endParaRPr lang="pl-PL" sz="2400" dirty="0">
                  <a:solidFill>
                    <a:srgbClr val="0000FF"/>
                  </a:solidFill>
                </a:endParaRPr>
              </a:p>
              <a:p>
                <a:r>
                  <a:rPr lang="pl-PL" sz="2400" dirty="0">
                    <a:solidFill>
                      <a:srgbClr val="0000FF"/>
                    </a:solidFill>
                  </a:rPr>
                  <a:t>Proudová zatížitelnost vedení I</a:t>
                </a:r>
                <a:r>
                  <a:rPr lang="pl-PL" sz="2400" baseline="-25000" dirty="0">
                    <a:solidFill>
                      <a:srgbClr val="0000FF"/>
                    </a:solidFill>
                  </a:rPr>
                  <a:t>z</a:t>
                </a:r>
                <a:r>
                  <a:rPr lang="pl-PL" sz="2400" dirty="0">
                    <a:solidFill>
                      <a:srgbClr val="0000FF"/>
                    </a:solidFill>
                  </a:rPr>
                  <a:t> musí v dalším výpočtu vyjít větší, než jmenovitý proud nadproudové ochrany I</a:t>
                </a:r>
                <a:r>
                  <a:rPr lang="pl-PL" sz="2400" baseline="-25000" dirty="0">
                    <a:solidFill>
                      <a:srgbClr val="0000FF"/>
                    </a:solidFill>
                  </a:rPr>
                  <a:t>n</a:t>
                </a:r>
                <a:r>
                  <a:rPr lang="pl-PL" sz="2400" dirty="0">
                    <a:solidFill>
                      <a:srgbClr val="0000FF"/>
                    </a:solidFill>
                  </a:rPr>
                  <a:t> (aby vedení vydrželo případný nadproud, který ještě ochranu nevypne).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pl-PL" sz="24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pl-PL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835200"/>
                <a:ext cx="8756972" cy="5280676"/>
              </a:xfrm>
              <a:prstGeom prst="rect">
                <a:avLst/>
              </a:prstGeom>
              <a:blipFill rotWithShape="0">
                <a:blip r:embed="rId4"/>
                <a:stretch>
                  <a:fillRect l="-1044" t="-808" r="-16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371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 – příklad 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3356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Najdeme 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typ uložení:</a:t>
            </a:r>
          </a:p>
          <a:p>
            <a:endParaRPr lang="cs-CZ" sz="2400" dirty="0">
              <a:solidFill>
                <a:srgbClr val="0000FF"/>
              </a:solidFill>
            </a:endParaRPr>
          </a:p>
          <a:p>
            <a:r>
              <a:rPr lang="cs-CZ" sz="2400" dirty="0">
                <a:solidFill>
                  <a:srgbClr val="0000FF"/>
                </a:solidFill>
              </a:rPr>
              <a:t>Vícežilový kabel uložený v instalačním kanálu =&gt; B2.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586090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3266663" y="3146747"/>
            <a:ext cx="495201" cy="432048"/>
          </a:xfrm>
          <a:prstGeom prst="ellipse">
            <a:avLst/>
          </a:prstGeom>
          <a:noFill/>
          <a:ln w="412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060575" y="2924944"/>
            <a:ext cx="1143273" cy="360040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179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 – příklad 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Najdeme koeficient f</a:t>
            </a:r>
            <a:r>
              <a:rPr lang="cs-CZ" sz="2400" b="1" baseline="-25000" dirty="0">
                <a:solidFill>
                  <a:srgbClr val="0000FF"/>
                </a:solidFill>
              </a:rPr>
              <a:t>1</a:t>
            </a:r>
            <a:r>
              <a:rPr lang="cs-CZ" sz="2400" b="1" dirty="0">
                <a:solidFill>
                  <a:srgbClr val="0000FF"/>
                </a:solidFill>
              </a:rPr>
              <a:t> </a:t>
            </a:r>
            <a:r>
              <a:rPr lang="cs-CZ" sz="2400" dirty="0">
                <a:solidFill>
                  <a:srgbClr val="0000FF"/>
                </a:solidFill>
              </a:rPr>
              <a:t>vyjadřující vliv teploty okolí:</a:t>
            </a:r>
            <a:endParaRPr lang="pl-PL" sz="24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28799"/>
            <a:ext cx="8972996" cy="170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ál 9"/>
          <p:cNvSpPr/>
          <p:nvPr/>
        </p:nvSpPr>
        <p:spPr>
          <a:xfrm>
            <a:off x="4139952" y="2348880"/>
            <a:ext cx="495201" cy="432048"/>
          </a:xfrm>
          <a:prstGeom prst="ellipse">
            <a:avLst/>
          </a:prstGeom>
          <a:noFill/>
          <a:ln w="412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4549998" y="2780928"/>
            <a:ext cx="1030115" cy="864096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3500" y="3645024"/>
            <a:ext cx="875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</a:rPr>
              <a:t>Pro teplotu okolí 25°C a izolaci PVC je </a:t>
            </a:r>
            <a:r>
              <a:rPr lang="cs-CZ" sz="2400" b="1" dirty="0">
                <a:solidFill>
                  <a:srgbClr val="0000FF"/>
                </a:solidFill>
              </a:rPr>
              <a:t>f</a:t>
            </a:r>
            <a:r>
              <a:rPr lang="cs-CZ" sz="2400" b="1" baseline="-25000" dirty="0">
                <a:solidFill>
                  <a:srgbClr val="0000FF"/>
                </a:solidFill>
              </a:rPr>
              <a:t>1</a:t>
            </a:r>
            <a:r>
              <a:rPr lang="cs-CZ" sz="2400" b="1" dirty="0">
                <a:solidFill>
                  <a:srgbClr val="0000FF"/>
                </a:solidFill>
              </a:rPr>
              <a:t> = 1,06</a:t>
            </a:r>
            <a:r>
              <a:rPr lang="cs-CZ" sz="2400" dirty="0">
                <a:solidFill>
                  <a:srgbClr val="0000FF"/>
                </a:solidFill>
              </a:rPr>
              <a:t>.</a:t>
            </a:r>
            <a:endParaRPr lang="pl-P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73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" y="1360368"/>
            <a:ext cx="8971814" cy="34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 – příklad 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Najdeme koeficient f</a:t>
            </a:r>
            <a:r>
              <a:rPr lang="cs-CZ" sz="2400" b="1" baseline="-25000" dirty="0">
                <a:solidFill>
                  <a:srgbClr val="0000FF"/>
                </a:solidFill>
              </a:rPr>
              <a:t>2</a:t>
            </a:r>
            <a:r>
              <a:rPr lang="cs-CZ" sz="2400" b="1" dirty="0">
                <a:solidFill>
                  <a:srgbClr val="0000FF"/>
                </a:solidFill>
              </a:rPr>
              <a:t> </a:t>
            </a:r>
            <a:r>
              <a:rPr lang="cs-CZ" sz="2400" dirty="0">
                <a:solidFill>
                  <a:srgbClr val="0000FF"/>
                </a:solidFill>
              </a:rPr>
              <a:t>vyjadřující vliv umístění s jinými kabely:</a:t>
            </a:r>
            <a:endParaRPr lang="pl-PL" sz="2400" dirty="0">
              <a:solidFill>
                <a:srgbClr val="0000FF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868144" y="2862736"/>
            <a:ext cx="495201" cy="432048"/>
          </a:xfrm>
          <a:prstGeom prst="ellipse">
            <a:avLst/>
          </a:prstGeom>
          <a:noFill/>
          <a:ln w="412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6206182" y="3356992"/>
            <a:ext cx="515056" cy="1656184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3500" y="4911551"/>
            <a:ext cx="875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</a:rPr>
              <a:t>Pro čtyři zatížená vedení seskupená v kanálu je </a:t>
            </a:r>
            <a:r>
              <a:rPr lang="cs-CZ" sz="2400" b="1" dirty="0">
                <a:solidFill>
                  <a:srgbClr val="0000FF"/>
                </a:solidFill>
              </a:rPr>
              <a:t>f</a:t>
            </a:r>
            <a:r>
              <a:rPr lang="cs-CZ" sz="2400" b="1" baseline="-25000" dirty="0">
                <a:solidFill>
                  <a:srgbClr val="0000FF"/>
                </a:solidFill>
              </a:rPr>
              <a:t>2</a:t>
            </a:r>
            <a:r>
              <a:rPr lang="cs-CZ" sz="2400" b="1" dirty="0">
                <a:solidFill>
                  <a:srgbClr val="0000FF"/>
                </a:solidFill>
              </a:rPr>
              <a:t> = 0,65</a:t>
            </a:r>
            <a:r>
              <a:rPr lang="cs-CZ" sz="2400" dirty="0">
                <a:solidFill>
                  <a:srgbClr val="0000FF"/>
                </a:solidFill>
              </a:rPr>
              <a:t>.</a:t>
            </a:r>
            <a:endParaRPr lang="pl-P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1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 – příklad 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3500" y="835200"/>
                <a:ext cx="8756972" cy="3805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00FF"/>
                    </a:solidFill>
                  </a:rPr>
                  <a:t>Jmenovitá zatížitelnost vedení I</a:t>
                </a:r>
                <a:r>
                  <a:rPr lang="cs-CZ" sz="2400" b="1" baseline="-25000" dirty="0">
                    <a:solidFill>
                      <a:srgbClr val="0000FF"/>
                    </a:solidFill>
                  </a:rPr>
                  <a:t>r </a:t>
                </a:r>
                <a:r>
                  <a:rPr lang="cs-CZ" sz="2400" dirty="0">
                    <a:solidFill>
                      <a:srgbClr val="0000FF"/>
                    </a:solidFill>
                  </a:rPr>
                  <a:t>je (musí být)</a:t>
                </a:r>
              </a:p>
              <a:p>
                <a:endParaRPr lang="cs-CZ" sz="2400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1,06∗0,65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=29</m:t>
                      </m:r>
                      <m:r>
                        <a:rPr lang="cs-CZ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cs-CZ" sz="2400" b="0" dirty="0">
                  <a:solidFill>
                    <a:srgbClr val="0000FF"/>
                  </a:solidFill>
                </a:endParaRPr>
              </a:p>
              <a:p>
                <a:endParaRPr lang="pl-PL" sz="2400" dirty="0">
                  <a:solidFill>
                    <a:srgbClr val="0000FF"/>
                  </a:solidFill>
                </a:endParaRPr>
              </a:p>
              <a:p>
                <a:r>
                  <a:rPr lang="pl-PL" sz="2400" dirty="0">
                    <a:solidFill>
                      <a:srgbClr val="0000FF"/>
                    </a:solidFill>
                  </a:rPr>
                  <a:t>I</a:t>
                </a:r>
                <a:r>
                  <a:rPr lang="pl-PL" sz="2400" baseline="-25000" dirty="0">
                    <a:solidFill>
                      <a:srgbClr val="0000FF"/>
                    </a:solidFill>
                  </a:rPr>
                  <a:t>z </a:t>
                </a:r>
                <a:r>
                  <a:rPr lang="pl-PL" sz="2400" dirty="0">
                    <a:solidFill>
                      <a:srgbClr val="0000FF"/>
                    </a:solidFill>
                  </a:rPr>
                  <a:t>- proudová zatížitelnost vedení</a:t>
                </a:r>
              </a:p>
              <a:p>
                <a:endParaRPr lang="pl-PL" sz="2400" dirty="0">
                  <a:solidFill>
                    <a:srgbClr val="0000FF"/>
                  </a:solidFill>
                </a:endParaRPr>
              </a:p>
              <a:p>
                <a:r>
                  <a:rPr lang="pl-PL" sz="2400" dirty="0">
                    <a:solidFill>
                      <a:srgbClr val="0000FF"/>
                    </a:solidFill>
                  </a:rPr>
                  <a:t>Jmenovitá zatížitelnost vedení I</a:t>
                </a:r>
                <a:r>
                  <a:rPr lang="pl-PL" sz="2400" baseline="-25000" dirty="0">
                    <a:solidFill>
                      <a:srgbClr val="0000FF"/>
                    </a:solidFill>
                  </a:rPr>
                  <a:t>r</a:t>
                </a:r>
                <a:r>
                  <a:rPr lang="pl-PL" sz="2400" dirty="0">
                    <a:solidFill>
                      <a:srgbClr val="0000FF"/>
                    </a:solidFill>
                  </a:rPr>
                  <a:t> vychází větší (tj. horší, musí být silnější dráty) než I</a:t>
                </a:r>
                <a:r>
                  <a:rPr lang="pl-PL" sz="2400" baseline="-25000" dirty="0">
                    <a:solidFill>
                      <a:srgbClr val="0000FF"/>
                    </a:solidFill>
                  </a:rPr>
                  <a:t>z</a:t>
                </a:r>
                <a:r>
                  <a:rPr lang="pl-PL" sz="2400" dirty="0">
                    <a:solidFill>
                      <a:srgbClr val="0000FF"/>
                    </a:solidFill>
                  </a:rPr>
                  <a:t>, protože v ní je započítán vliv nepříznivých podmínek.</a:t>
                </a: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835200"/>
                <a:ext cx="8756972" cy="3805594"/>
              </a:xfrm>
              <a:prstGeom prst="rect">
                <a:avLst/>
              </a:prstGeom>
              <a:blipFill rotWithShape="0">
                <a:blip r:embed="rId4"/>
                <a:stretch>
                  <a:fillRect l="-1044" t="-1122" b="-2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68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Proudová zatížitelnost – příklad 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835200"/>
            <a:ext cx="875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Najdeme průřez S:</a:t>
            </a:r>
            <a:endParaRPr lang="pl-PL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268760"/>
            <a:ext cx="8972996" cy="38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3500" y="5229200"/>
            <a:ext cx="875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</a:rPr>
              <a:t>Pro uložení B2, 2 zatížené vodiče v kabelu </a:t>
            </a:r>
          </a:p>
          <a:p>
            <a:r>
              <a:rPr lang="cs-CZ" sz="2400" dirty="0">
                <a:solidFill>
                  <a:srgbClr val="0000FF"/>
                </a:solidFill>
              </a:rPr>
              <a:t>a jmenovitou zatížitelnost </a:t>
            </a:r>
            <a:r>
              <a:rPr lang="pl-PL" sz="2400" dirty="0">
                <a:solidFill>
                  <a:srgbClr val="0000FF"/>
                </a:solidFill>
              </a:rPr>
              <a:t>vedení I</a:t>
            </a:r>
            <a:r>
              <a:rPr lang="pl-PL" sz="2400" baseline="-25000" dirty="0">
                <a:solidFill>
                  <a:srgbClr val="0000FF"/>
                </a:solidFill>
              </a:rPr>
              <a:t>r</a:t>
            </a:r>
            <a:r>
              <a:rPr lang="pl-PL" sz="2400" dirty="0">
                <a:solidFill>
                  <a:srgbClr val="0000FF"/>
                </a:solidFill>
              </a:rPr>
              <a:t> = 29A </a:t>
            </a:r>
          </a:p>
          <a:p>
            <a:r>
              <a:rPr lang="pl-PL" sz="2400" dirty="0">
                <a:solidFill>
                  <a:srgbClr val="0000FF"/>
                </a:solidFill>
              </a:rPr>
              <a:t>je průřez vodičů </a:t>
            </a:r>
            <a:r>
              <a:rPr lang="pl-PL" sz="2400" b="1" dirty="0">
                <a:solidFill>
                  <a:srgbClr val="0000FF"/>
                </a:solidFill>
              </a:rPr>
              <a:t>S = 4mm</a:t>
            </a:r>
            <a:r>
              <a:rPr lang="pl-PL" sz="2400" b="1" baseline="30000" dirty="0">
                <a:solidFill>
                  <a:srgbClr val="0000FF"/>
                </a:solidFill>
              </a:rPr>
              <a:t>2</a:t>
            </a:r>
            <a:r>
              <a:rPr lang="pl-PL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" name="Ovál 10"/>
          <p:cNvSpPr/>
          <p:nvPr/>
        </p:nvSpPr>
        <p:spPr>
          <a:xfrm>
            <a:off x="5353219" y="2348880"/>
            <a:ext cx="495201" cy="432048"/>
          </a:xfrm>
          <a:prstGeom prst="ellipse">
            <a:avLst/>
          </a:prstGeom>
          <a:noFill/>
          <a:ln w="412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1990712" y="2132856"/>
            <a:ext cx="3597585" cy="3185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5620618" y="1988840"/>
            <a:ext cx="495201" cy="432048"/>
          </a:xfrm>
          <a:prstGeom prst="ellipse">
            <a:avLst/>
          </a:prstGeom>
          <a:noFill/>
          <a:ln w="412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340697" y="3693785"/>
            <a:ext cx="495201" cy="216024"/>
          </a:xfrm>
          <a:prstGeom prst="ellipse">
            <a:avLst/>
          </a:prstGeom>
          <a:noFill/>
          <a:ln w="412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12874" y="3693785"/>
            <a:ext cx="495201" cy="216024"/>
          </a:xfrm>
          <a:prstGeom prst="ellipse">
            <a:avLst/>
          </a:prstGeom>
          <a:noFill/>
          <a:ln w="412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>
            <a:endCxn id="11" idx="3"/>
          </p:cNvCxnSpPr>
          <p:nvPr/>
        </p:nvCxnSpPr>
        <p:spPr>
          <a:xfrm flipV="1">
            <a:off x="2483768" y="2717656"/>
            <a:ext cx="2941972" cy="26002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652120" y="3909809"/>
            <a:ext cx="72008" cy="173489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1043608" y="3909810"/>
            <a:ext cx="1944216" cy="211147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4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MlC2Btrfw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75" y="1282770"/>
            <a:ext cx="9138537" cy="5140427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0" y="6458266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Video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500" y="692696"/>
            <a:ext cx="875697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Dimenzování vedení</a:t>
            </a:r>
          </a:p>
          <a:p>
            <a:r>
              <a:rPr lang="pl-PL" sz="1050" dirty="0">
                <a:hlinkClick r:id="rId6"/>
              </a:rPr>
              <a:t>https://www.youtube.com/watch?v=2MlC2BtrfwU&amp;utm_source=sendinblue&amp;utm_campaign=brezen_covic-19&amp;utm_medium=email</a:t>
            </a:r>
            <a:endParaRPr lang="pl-PL" sz="105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2708920"/>
            <a:ext cx="5756310" cy="18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b) Zkratové proudy</a:t>
            </a:r>
          </a:p>
          <a:p>
            <a:pPr marL="742950" indent="-742950">
              <a:buAutoNum type="alphaLcParenR"/>
            </a:pPr>
            <a:endParaRPr lang="pl-PL" sz="1600" dirty="0"/>
          </a:p>
          <a:p>
            <a:r>
              <a:rPr lang="pl-PL" sz="3600" dirty="0"/>
              <a:t>Při zkratu se obvod rozpojí jističem nebo pojistkou. Do té doby ale vedením teče proud mnohokrát větší než jmenovitý.</a:t>
            </a:r>
          </a:p>
          <a:p>
            <a:endParaRPr lang="pl-PL" sz="1600" dirty="0"/>
          </a:p>
          <a:p>
            <a:r>
              <a:rPr lang="pl-PL" sz="3600" dirty="0"/>
              <a:t>Zkratový proud namáhá vodiče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b="1" dirty="0"/>
              <a:t>mechanicky</a:t>
            </a:r>
            <a:r>
              <a:rPr lang="pl-PL" sz="3600" dirty="0"/>
              <a:t> – vodiče protékané proudem na sebe působí silou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b="1" dirty="0"/>
              <a:t>tepelně</a:t>
            </a:r>
            <a:r>
              <a:rPr lang="pl-PL" sz="3600" dirty="0"/>
              <a:t> – zahřátí může poškodit izolaci nebo způsobit požár</a:t>
            </a:r>
          </a:p>
        </p:txBody>
      </p:sp>
    </p:spTree>
    <p:extLst>
      <p:ext uri="{BB962C8B-B14F-4D97-AF65-F5344CB8AC3E}">
        <p14:creationId xmlns:p14="http://schemas.microsoft.com/office/powerpoint/2010/main" val="380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c) Ochrana před úrazem</a:t>
            </a:r>
          </a:p>
          <a:p>
            <a:endParaRPr lang="pl-PL" sz="1600" dirty="0"/>
          </a:p>
          <a:p>
            <a:r>
              <a:rPr lang="pl-PL" sz="3600" dirty="0"/>
              <a:t>Průřez vedení musí být tak velký, aby impedance vypínací smyčky byla dostatečně malá a při poruše umožnila vypnutí ochranného prvku v požadované době.</a:t>
            </a:r>
          </a:p>
          <a:p>
            <a:endParaRPr lang="pl-PL" sz="1600" dirty="0"/>
          </a:p>
          <a:p>
            <a:r>
              <a:rPr lang="pl-PL" sz="3600" dirty="0"/>
              <a:t>Je-li průřez malý, impedance velká, jistič nevypne včas.</a:t>
            </a:r>
          </a:p>
        </p:txBody>
      </p:sp>
    </p:spTree>
    <p:extLst>
      <p:ext uri="{BB962C8B-B14F-4D97-AF65-F5344CB8AC3E}">
        <p14:creationId xmlns:p14="http://schemas.microsoft.com/office/powerpoint/2010/main" val="212491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d) Úbytek napětí</a:t>
            </a:r>
          </a:p>
          <a:p>
            <a:endParaRPr lang="pl-PL" sz="1600" dirty="0"/>
          </a:p>
          <a:p>
            <a:r>
              <a:rPr lang="pl-PL" sz="3600" dirty="0"/>
              <a:t>Úbytek napětí na vedení způsobuje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ztráty přenášeného výkonu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snížení napětí na spotřebiči</a:t>
            </a:r>
          </a:p>
        </p:txBody>
      </p:sp>
    </p:spTree>
    <p:extLst>
      <p:ext uri="{BB962C8B-B14F-4D97-AF65-F5344CB8AC3E}">
        <p14:creationId xmlns:p14="http://schemas.microsoft.com/office/powerpoint/2010/main" val="101859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8924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e) Mechanické hledisko</a:t>
            </a:r>
          </a:p>
          <a:p>
            <a:endParaRPr lang="pl-PL" sz="1600" dirty="0"/>
          </a:p>
          <a:p>
            <a:r>
              <a:rPr lang="pl-PL" sz="3600" dirty="0"/>
              <a:t>Vedení je mechanicky namáháno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montáží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pohybem za provozu (pohyblivé přívody)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zkratovými proudy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povětrností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pl-PL" sz="3600" dirty="0"/>
              <a:t>námrazou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pl-PL" sz="3600" dirty="0"/>
              <a:t>větrem</a:t>
            </a:r>
          </a:p>
        </p:txBody>
      </p:sp>
    </p:spTree>
    <p:extLst>
      <p:ext uri="{BB962C8B-B14F-4D97-AF65-F5344CB8AC3E}">
        <p14:creationId xmlns:p14="http://schemas.microsoft.com/office/powerpoint/2010/main" val="179104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e) Mechanické hledisko</a:t>
            </a:r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2" y="2636912"/>
            <a:ext cx="5764672" cy="239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148064" y="1772816"/>
            <a:ext cx="38884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/>
              <a:t>Jádro z pozinkovaných ocelových drátů – mechanická pevnost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35002" y="5391768"/>
            <a:ext cx="80854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/>
              <a:t>Opletení z hliníkových drátů – elektrická vodivost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4572000" y="2204864"/>
            <a:ext cx="648072" cy="1512168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1691680" y="4221088"/>
            <a:ext cx="368896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9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Dimenzování vedení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Energetická zařízení - Montér elektrických instalací - Montér elektrických rozvaděčů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f) Hospodárnost</a:t>
            </a:r>
          </a:p>
          <a:p>
            <a:endParaRPr lang="pl-PL" sz="3600" b="1" dirty="0"/>
          </a:p>
          <a:p>
            <a:r>
              <a:rPr lang="pl-PL" sz="3600" dirty="0"/>
              <a:t>Musí být co nejmenší náklady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investiční (při stavbě)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3600" dirty="0"/>
              <a:t>provozní (elektrické ztráty)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pl-PL" sz="3600" dirty="0"/>
          </a:p>
          <a:p>
            <a:pPr marL="0" lvl="1"/>
            <a:r>
              <a:rPr lang="pl-PL" sz="3600" dirty="0"/>
              <a:t>Čím větší průřez, tím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r>
              <a:rPr lang="pl-PL" sz="3600" dirty="0"/>
              <a:t>větší investice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r>
              <a:rPr lang="pl-PL" sz="3600" dirty="0"/>
              <a:t>menší ztráty</a:t>
            </a:r>
          </a:p>
        </p:txBody>
      </p:sp>
      <p:sp>
        <p:nvSpPr>
          <p:cNvPr id="8" name="AutoShape 2" descr="http://www.google.com/url?sa=i&amp;source=images&amp;cd=&amp;docid=oTdCL2hTk5wZ1M&amp;tbnid=0wxLncEXh-3faM:&amp;ved=0CAUQjBw&amp;url=http%3A%2F%2Fkatalog.variapraha.cz%2Fimages%2Fal%2FAL_LANA_OCEL_DUSA.jpg&amp;ei=W4-pUtCNDdSShQfq-IA4&amp;psig=AFQjCNFaZSna8D8gXvUoYbIRY2tqkVaDfQ&amp;ust=13869303952998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416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12511</TotalTime>
  <Words>2442</Words>
  <Application>Microsoft Office PowerPoint</Application>
  <PresentationFormat>Předvádění na obrazovce (4:3)</PresentationFormat>
  <Paragraphs>529</Paragraphs>
  <Slides>38</Slides>
  <Notes>38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 </vt:lpstr>
      <vt:lpstr>Požadavky</vt:lpstr>
      <vt:lpstr>Požadavky</vt:lpstr>
      <vt:lpstr>Požadavky</vt:lpstr>
      <vt:lpstr>Požadavky</vt:lpstr>
      <vt:lpstr>Požadavky</vt:lpstr>
      <vt:lpstr>Požadavky</vt:lpstr>
      <vt:lpstr>Požadavky</vt:lpstr>
      <vt:lpstr>Požadavky</vt:lpstr>
      <vt:lpstr>Úbytek na vedení</vt:lpstr>
      <vt:lpstr>Úbytek na vedení</vt:lpstr>
      <vt:lpstr>Úbytek na vedení</vt:lpstr>
      <vt:lpstr>Úbytek na vedení</vt:lpstr>
      <vt:lpstr>Úbytek na vedení</vt:lpstr>
      <vt:lpstr>Úbytek na vedení</vt:lpstr>
      <vt:lpstr>Úbytek na vedení</vt:lpstr>
      <vt:lpstr>Úbytek na vedení</vt:lpstr>
      <vt:lpstr>Úbytek na vedení</vt:lpstr>
      <vt:lpstr>Úbytek na vedení – příklad výpočtu</vt:lpstr>
      <vt:lpstr>Proudová zatížitelnost</vt:lpstr>
      <vt:lpstr>Proudová zatížitelnost</vt:lpstr>
      <vt:lpstr>Proudová zatížitelnost</vt:lpstr>
      <vt:lpstr>Proudová zatížitelnost</vt:lpstr>
      <vt:lpstr>Proudová zatížitelnost</vt:lpstr>
      <vt:lpstr>Proudová zatížitelnost</vt:lpstr>
      <vt:lpstr>Proudová zatížitelnost</vt:lpstr>
      <vt:lpstr>Proudová zatížitelnost</vt:lpstr>
      <vt:lpstr>Proudová zatížitelnost</vt:lpstr>
      <vt:lpstr>Konec</vt:lpstr>
      <vt:lpstr>Proudová zatížitelnost – příklad </vt:lpstr>
      <vt:lpstr>Proudová zatížitelnost – příklad </vt:lpstr>
      <vt:lpstr>Proudová zatížitelnost – příklad </vt:lpstr>
      <vt:lpstr>Proudová zatížitelnost – příklad </vt:lpstr>
      <vt:lpstr>Proudová zatížitelnost – příklad </vt:lpstr>
      <vt:lpstr>Proudová zatížitelnost – příklad </vt:lpstr>
      <vt:lpstr>Proudová zatížitelnost – příklad </vt:lpstr>
      <vt:lpstr>Proudová zatížitelnost – příklad </vt:lpstr>
      <vt:lpstr>Video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626</cp:revision>
  <cp:lastPrinted>2024-09-12T07:16:59Z</cp:lastPrinted>
  <dcterms:created xsi:type="dcterms:W3CDTF">2011-08-12T09:23:29Z</dcterms:created>
  <dcterms:modified xsi:type="dcterms:W3CDTF">2024-09-12T07:37:53Z</dcterms:modified>
</cp:coreProperties>
</file>