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90" r:id="rId2"/>
    <p:sldId id="297" r:id="rId3"/>
    <p:sldId id="298" r:id="rId4"/>
    <p:sldId id="299" r:id="rId5"/>
    <p:sldId id="330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10" r:id="rId14"/>
    <p:sldId id="307" r:id="rId15"/>
    <p:sldId id="331" r:id="rId16"/>
    <p:sldId id="332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5" r:id="rId32"/>
    <p:sldId id="327" r:id="rId33"/>
    <p:sldId id="326" r:id="rId34"/>
    <p:sldId id="328" r:id="rId35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63300"/>
    <a:srgbClr val="0099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0" autoAdjust="0"/>
    <p:restoredTop sz="94620" autoAdjust="0"/>
  </p:normalViewPr>
  <p:slideViewPr>
    <p:cSldViewPr>
      <p:cViewPr varScale="1">
        <p:scale>
          <a:sx n="133" d="100"/>
          <a:sy n="133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83410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954600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256165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83107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Uložení elektrických vedení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Montér elektrických instalací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Uložení elektrických vedení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Montér elektrických instalací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wK_fPXsiU" TargetMode="Externa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g1wK_fPXsiU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T3sGrcCU34" TargetMode="External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Ky2KVBO1g" TargetMode="External"/><Relationship Id="rId6" Type="http://schemas.openxmlformats.org/officeDocument/2006/relationships/hyperlink" Target="https://www.youtube.com/watch?v=thKy2KVBO1g&amp;utm_source=sendinblue&amp;utm_campaign=brezen_covic-19&amp;utm_medium=email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Uložení elektrických vedení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132856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4400" b="1" dirty="0"/>
              <a:t>Uložení elektrických vedení</a:t>
            </a:r>
          </a:p>
          <a:p>
            <a:pPr algn="ctr">
              <a:defRPr/>
            </a:pPr>
            <a:endParaRPr lang="pl-PL" sz="4400" b="1" dirty="0"/>
          </a:p>
          <a:p>
            <a:pPr algn="ctr">
              <a:defRPr/>
            </a:pPr>
            <a:r>
              <a:rPr lang="pl-PL" sz="2400" b="1" dirty="0"/>
              <a:t>Ing. Jaroslav Bernkopf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Plášťové svorky</a:t>
            </a:r>
          </a:p>
          <a:p>
            <a:r>
              <a:rPr lang="cs-CZ" sz="2400" dirty="0"/>
              <a:t>Vodič uvnitř proříznutého svorníku velkého průměru je stlačován vnější maticí.</a:t>
            </a:r>
            <a:endParaRPr lang="cs-CZ" sz="2400" b="1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29" y="1785572"/>
            <a:ext cx="27003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ttp://cz.traconelectric.com/files/ckfinder/images/A01/YCSK_ok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0336"/>
            <a:ext cx="2610169" cy="39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9538" y="2966893"/>
            <a:ext cx="4364121" cy="23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Příložkové svorky</a:t>
            </a:r>
          </a:p>
          <a:p>
            <a:r>
              <a:rPr lang="cs-CZ" sz="2400" dirty="0"/>
              <a:t>Vodič je svírán mezi pevnou částí a příložkou pomocí šroubů.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943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elektrickeohradniky.cz/data/z/002843_003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4679" y="2977341"/>
            <a:ext cx="4555526" cy="19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eurovolt.cz/data/dehn/pict/DEHN_454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4834508" cy="26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Sevření kabelových ok </a:t>
            </a:r>
            <a:endParaRPr lang="cs-CZ" sz="2400" dirty="0"/>
          </a:p>
          <a:p>
            <a:r>
              <a:rPr lang="cs-CZ" sz="2400" dirty="0"/>
              <a:t>Spojení dvou plochých částí šroubem.</a:t>
            </a:r>
            <a:endParaRPr lang="cs-CZ" sz="2400" b="1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11079" r="22768"/>
          <a:stretch/>
        </p:blipFill>
        <p:spPr bwMode="auto">
          <a:xfrm>
            <a:off x="4882978" y="1952935"/>
            <a:ext cx="3969947" cy="36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2935"/>
            <a:ext cx="4530719" cy="36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0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Ploché násuvné spoje</a:t>
            </a:r>
          </a:p>
          <a:p>
            <a:r>
              <a:rPr lang="cs-CZ" sz="2400" dirty="0"/>
              <a:t>S</a:t>
            </a:r>
            <a:r>
              <a:rPr lang="pt-BR" sz="2400" dirty="0"/>
              <a:t>estava tvořená pružnou kovovou dutinkou a</a:t>
            </a:r>
            <a:r>
              <a:rPr lang="cs-CZ" sz="2400" dirty="0"/>
              <a:t> plochým tuhým kolíkem, který lze do dutinky zasunout.</a:t>
            </a:r>
          </a:p>
        </p:txBody>
      </p:sp>
      <p:pic>
        <p:nvPicPr>
          <p:cNvPr id="27650" name="Picture 2" descr="http://www.elmar-eshop.sk/fotky4532/fotos/_vyrn_424SSL27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20888"/>
            <a:ext cx="40561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1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Bezšroubové svorky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Umožňují odpojitelné připojení vodičů jinak než šrouby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Stačí konce vodičů pouze odizolovat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Odpojení vodiče nesmí být možné pouhým vytažením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1" y="2279016"/>
            <a:ext cx="2743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elektrika.cz/obr/11wago_2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75" y="2282529"/>
            <a:ext cx="3398843" cy="226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elektrika.cz/obr/11wago_4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04" y="4149080"/>
            <a:ext cx="3428380" cy="23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www.elektrika.cz/obr/09_wago_MINI_05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2534"/>
            <a:ext cx="3528392" cy="21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89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en-US" sz="2400" dirty="0" err="1"/>
              <a:t>Ner</a:t>
            </a:r>
            <a:r>
              <a:rPr lang="cs-CZ" sz="2400" dirty="0" err="1"/>
              <a:t>ozebíratelné</a:t>
            </a:r>
            <a:r>
              <a:rPr lang="cs-CZ" sz="2400" dirty="0"/>
              <a:t>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11601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800" b="1"/>
              <a:t>Nerozebíratelný spoj je takový, </a:t>
            </a:r>
          </a:p>
          <a:p>
            <a:pPr lvl="1" algn="ctr"/>
            <a:r>
              <a:rPr lang="cs-CZ" sz="2800" b="1" dirty="0"/>
              <a:t>který se nedá rozebrat a opět složit, </a:t>
            </a:r>
          </a:p>
          <a:p>
            <a:pPr lvl="1" algn="ctr"/>
            <a:r>
              <a:rPr lang="cs-CZ" sz="2800" b="1" dirty="0"/>
              <a:t>aniž by došlo k jeho poškození.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180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en-US" sz="2400" dirty="0" err="1"/>
              <a:t>Ner</a:t>
            </a:r>
            <a:r>
              <a:rPr lang="cs-CZ" sz="2400" dirty="0" err="1"/>
              <a:t>ozebíratelné</a:t>
            </a:r>
            <a:r>
              <a:rPr lang="cs-CZ" sz="2400" dirty="0"/>
              <a:t>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Upínací jednotky prorážející izolaci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Umožňuje připojit izolované neupravené vodiče tím, že prorazí nebo prořízne izolaci.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Může být připojen jeden nebo i více vodičů.</a:t>
            </a:r>
          </a:p>
        </p:txBody>
      </p:sp>
      <p:pic>
        <p:nvPicPr>
          <p:cNvPr id="25602" name="Picture 2" descr="http://pandatron.cz/elektronika3/sos_ptpm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" y="2334364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img.tomshardware.com/us/2005/11/23/pc_interfaces_101/rj_45_cab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 bwMode="auto">
          <a:xfrm>
            <a:off x="2411760" y="4005064"/>
            <a:ext cx="4048125" cy="24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gme.cz/img/cache/800x600/731/334/krimpovaci-kleste-pro-konektory-rj11-rj12-a-rj45-pro-skit-cp-376tr-obrazek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5"/>
          <a:stretch/>
        </p:blipFill>
        <p:spPr bwMode="auto">
          <a:xfrm>
            <a:off x="5508104" y="2328310"/>
            <a:ext cx="3505895" cy="24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1wK_fPXsi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en-US" sz="2400" dirty="0"/>
              <a:t>Ne/r</a:t>
            </a:r>
            <a:r>
              <a:rPr lang="cs-CZ" sz="2400" dirty="0" err="1"/>
              <a:t>ozebíratelné</a:t>
            </a:r>
            <a:r>
              <a:rPr lang="cs-CZ" sz="2400" dirty="0"/>
              <a:t> spoje</a:t>
            </a:r>
            <a:r>
              <a:rPr lang="en-US" sz="2400" dirty="0"/>
              <a:t>?</a:t>
            </a:r>
            <a:endParaRPr lang="cs-CZ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344" y="80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Mini PCB connectors with fast connection - Phoenix Contact</a:t>
            </a:r>
            <a:endParaRPr lang="cs-CZ" sz="1400" b="1" dirty="0"/>
          </a:p>
          <a:p>
            <a:r>
              <a:rPr lang="en-US" sz="1400" b="1" dirty="0">
                <a:hlinkClick r:id="rId5"/>
              </a:rPr>
              <a:t>https://www.youtube.com/watch?v=g1wK_fPXsiU</a:t>
            </a:r>
            <a:r>
              <a:rPr lang="en-US" sz="1400" b="1" dirty="0"/>
              <a:t> </a:t>
            </a:r>
            <a:endParaRPr lang="cs-CZ" sz="1400" dirty="0"/>
          </a:p>
        </p:txBody>
      </p:sp>
      <p:pic>
        <p:nvPicPr>
          <p:cNvPr id="266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1401966"/>
            <a:ext cx="9133656" cy="49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Ukládání vedení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Vedení je možno ukládat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na omítku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do omítky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pod omítku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do trubek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do dutých stěn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do instalačních kanálů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do přístrojových kanálů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do lišt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/>
              <a:t>na kabelové nosné systémy </a:t>
            </a:r>
          </a:p>
        </p:txBody>
      </p:sp>
    </p:spTree>
    <p:extLst>
      <p:ext uri="{BB962C8B-B14F-4D97-AF65-F5344CB8AC3E}">
        <p14:creationId xmlns:p14="http://schemas.microsoft.com/office/powerpoint/2010/main" val="107566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na omítku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Jen vodorovně a svisle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Poloměr oblouku R ≥ 4 *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Upevňovat příchytkami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Krajní příchytky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80 mm od krabice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50 mm od oblouku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Rozteč max. 250 mm</a:t>
            </a:r>
          </a:p>
          <a:p>
            <a:endParaRPr lang="cs-CZ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4" y="4181024"/>
            <a:ext cx="3894094" cy="176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37" y="781322"/>
            <a:ext cx="4846253" cy="538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4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Osnova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dirty="0"/>
              <a:t>Spojování vodičů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druhy a provedení</a:t>
            </a:r>
          </a:p>
          <a:p>
            <a:pPr lvl="1"/>
            <a:r>
              <a:rPr lang="cs-CZ" sz="2400" dirty="0"/>
              <a:t>Ukládání vedení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na omítku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do omítky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pod omítku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do trubek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do dutých stěn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do instalačních kanálů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do lišt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na kabelové nosné systémy </a:t>
            </a:r>
          </a:p>
          <a:p>
            <a:pPr lvl="1"/>
            <a:r>
              <a:rPr lang="cs-CZ" sz="2400" dirty="0"/>
              <a:t>Prostupy vedení zdí a konstrukcemi</a:t>
            </a:r>
          </a:p>
          <a:p>
            <a:pPr lvl="1"/>
            <a:r>
              <a:rPr lang="cs-CZ" sz="2400" dirty="0"/>
              <a:t>Uložení pohyblivých přívodů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2092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do omítky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Ploché kabely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Aspoň 4 mm pod omítkou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Nikdy na dřevo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 dutinách i bez omítky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Upevnění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sádrové můstky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hřebíky s izolací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lepení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Oblouky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rozdělení vodičů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ohybem</a:t>
            </a:r>
          </a:p>
          <a:p>
            <a:endParaRPr lang="cs-CZ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778462"/>
            <a:ext cx="2755049" cy="19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96097"/>
            <a:ext cx="2749128" cy="18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54" y="3398524"/>
            <a:ext cx="2027075" cy="19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944216" cy="18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V="1">
            <a:off x="3203848" y="2420889"/>
            <a:ext cx="1152128" cy="792087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275856" y="2996952"/>
            <a:ext cx="3096344" cy="576065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3563888" y="4581128"/>
            <a:ext cx="720080" cy="432048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195736" y="5445224"/>
            <a:ext cx="4248472" cy="191035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3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pod omítku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Do drážek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Vyfrézovat krabice, pak drážky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Krabice upevnit hřebíky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Před omítkou sádrové můstky</a:t>
            </a:r>
          </a:p>
          <a:p>
            <a:endParaRPr lang="cs-CZ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58" y="747965"/>
            <a:ext cx="4159575" cy="368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7302"/>
            <a:ext cx="4536504" cy="298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13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do trubek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Poloměry ohybů dostatečné, hlavně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mezi stěnou a stropem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mezi dvěma stěnami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Nezdeformovat provizorním uchycením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 10 m protahovací krabice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Trubky zatahovat až do krabic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Spojovat spojkami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81" y="3446821"/>
            <a:ext cx="451414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9474"/>
            <a:ext cx="2376264" cy="215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4932040" y="1556792"/>
            <a:ext cx="2448272" cy="1890029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267744" y="3717032"/>
            <a:ext cx="288032" cy="512442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93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do dutých konstrukcí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Kabely odolné proti šíření plamene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Instalační trubky nehořlavé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Plochá vedení nepoužívat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Kabely zajistit proti vytažení z krabic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99" y="886713"/>
            <a:ext cx="3448397" cy="53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3168352" cy="357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9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lektro.tzb-info.cz/docu/clanky/0075/007550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991391" cy="29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do instalačních kanálů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Kovové kanály nesmějí plnit funkci vodiče 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Prostory pro silnoproudé a sdělovací vedení a zařízení musí být oddělené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Vodiče v kanálech mají menší zatížitelnost, protože jsou hůře chlazené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U kovových kanálů </a:t>
            </a:r>
          </a:p>
          <a:p>
            <a:pPr lvl="2"/>
            <a:r>
              <a:rPr lang="cs-CZ" sz="2400" dirty="0"/>
              <a:t>všechny části pospojovány </a:t>
            </a:r>
          </a:p>
          <a:p>
            <a:pPr lvl="2"/>
            <a:r>
              <a:rPr lang="cs-CZ" sz="2400" dirty="0"/>
              <a:t>a připojeny na celkové </a:t>
            </a:r>
          </a:p>
          <a:p>
            <a:pPr lvl="2"/>
            <a:r>
              <a:rPr lang="cs-CZ" sz="2400" dirty="0"/>
              <a:t>vyrovnání potenciálu budovy</a:t>
            </a:r>
          </a:p>
          <a:p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923928" y="3735034"/>
            <a:ext cx="1584176" cy="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3923928" y="3735034"/>
            <a:ext cx="3251051" cy="1170129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7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do instalačních kanálů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Druhy instalačních kanálů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 vodiče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jen pro uložení vodičů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přístrojové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pro uložení vodičů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pro upevnění přístrojů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3798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kopos.cz/images/paraplisty11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39304"/>
            <a:ext cx="3816424" cy="28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3923928" y="1916832"/>
            <a:ext cx="936104" cy="0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699792" y="3356992"/>
            <a:ext cx="504056" cy="122413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33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na kabelové nosné systémy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r>
              <a:rPr lang="cs-CZ" sz="2400" b="1" dirty="0"/>
              <a:t>Druhy kabelových nosných systémů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kabelové žlaby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kabelové lávky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drátěné žlaby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442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na kabelové nosné systémy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Kabelové žlaby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 plným dnem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děrované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4824536" cy="571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2987824" y="1412776"/>
            <a:ext cx="1656184" cy="1944216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411760" y="1762941"/>
            <a:ext cx="3168352" cy="4258347"/>
          </a:xfrm>
          <a:prstGeom prst="straightConnector1">
            <a:avLst/>
          </a:prstGeom>
          <a:ln w="3492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07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na kabelové nosné systémy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Kabelové lávky</a:t>
            </a:r>
          </a:p>
          <a:p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1"/>
            <a:ext cx="4608512" cy="565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31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Uložení na kabelové nosné systémy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Drátěné žlaby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6146" name="Picture 2" descr="http://www.flexnet.cz/foto/mlekarna/mlekarna_nerez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836712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lexnet.cz/flexnet/ukazky/fn140-3fs2_sesta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412776"/>
            <a:ext cx="3113584" cy="23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lexnet.cz/flexnet/ukazky/fn240-fn140-2xfs2_sest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9" y="4122355"/>
            <a:ext cx="3100165" cy="23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1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3"/>
            <a:ext cx="8229600" cy="461665"/>
          </a:xfrm>
        </p:spPr>
        <p:txBody>
          <a:bodyPr/>
          <a:lstStyle/>
          <a:p>
            <a:r>
              <a:rPr lang="cs-CZ" sz="2400" dirty="0"/>
              <a:t>Spojování vodičů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/>
              <a:t>Druhy spojů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755675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3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pl-PL" sz="2400" dirty="0"/>
              <a:t>Prostupy vedení zdí a konstrukcemi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r>
              <a:rPr lang="cs-CZ" sz="2400" b="1" dirty="0"/>
              <a:t>Zásady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Velké stavby se rozdělují protipožárními stěnami na požární úseky.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Kabely, vodiče nesmějí při požáru umožnit prostup ohně přes protipožární stěny.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Otvory pro kabely nutno utěsnit ohnivzdorně.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614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pl-PL" sz="2400" dirty="0"/>
              <a:t>Prostupy vedení zdí a konstrukcemi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Možnosti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elastický protipožární tmel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zpěňující protipožární tmel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protipožární manžety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protipožární zátky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protipožární cihly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protipožární polštáře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protipožární pěna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6588224" y="764704"/>
            <a:ext cx="2324100" cy="1590675"/>
            <a:chOff x="6588224" y="764704"/>
            <a:chExt cx="2324100" cy="15906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764704"/>
              <a:ext cx="23241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6660232" y="980728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196729" y="1872176"/>
            <a:ext cx="2324100" cy="1704975"/>
            <a:chOff x="5220072" y="1844824"/>
            <a:chExt cx="2324100" cy="1704975"/>
          </a:xfrm>
        </p:grpSpPr>
        <p:pic>
          <p:nvPicPr>
            <p:cNvPr id="8196" name="Picture 4" descr="Hilt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844824"/>
              <a:ext cx="232410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5292080" y="1918866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588224" y="2355379"/>
            <a:ext cx="2324100" cy="1485900"/>
            <a:chOff x="6516216" y="2924944"/>
            <a:chExt cx="2324100" cy="1485900"/>
          </a:xfrm>
        </p:grpSpPr>
        <p:pic>
          <p:nvPicPr>
            <p:cNvPr id="8198" name="Picture 6" descr="Hilt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924944"/>
              <a:ext cx="2324100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6791190" y="3145104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139952" y="3645024"/>
            <a:ext cx="2324100" cy="1809750"/>
            <a:chOff x="5004048" y="3789040"/>
            <a:chExt cx="2324100" cy="1809750"/>
          </a:xfrm>
        </p:grpSpPr>
        <p:pic>
          <p:nvPicPr>
            <p:cNvPr id="8200" name="Picture 8" descr="Hilt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89040"/>
              <a:ext cx="23241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5214763" y="3933056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588224" y="4158372"/>
            <a:ext cx="2324100" cy="1800225"/>
            <a:chOff x="3409950" y="4432613"/>
            <a:chExt cx="2324100" cy="1800225"/>
          </a:xfrm>
        </p:grpSpPr>
        <p:pic>
          <p:nvPicPr>
            <p:cNvPr id="8202" name="Picture 10" descr="Hilt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0" y="4432613"/>
              <a:ext cx="23241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3635896" y="4509249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5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314599" y="4797152"/>
            <a:ext cx="2324100" cy="1809750"/>
            <a:chOff x="971600" y="4941168"/>
            <a:chExt cx="2324100" cy="1809750"/>
          </a:xfrm>
        </p:grpSpPr>
        <p:pic>
          <p:nvPicPr>
            <p:cNvPr id="8204" name="Picture 12" descr="Hilt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941168"/>
              <a:ext cx="2324100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2771800" y="6093296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6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0" y="3822923"/>
            <a:ext cx="2324100" cy="1838325"/>
            <a:chOff x="0" y="3735146"/>
            <a:chExt cx="2324100" cy="1838325"/>
          </a:xfrm>
        </p:grpSpPr>
        <p:pic>
          <p:nvPicPr>
            <p:cNvPr id="8206" name="Picture 14" descr="Hilt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5146"/>
              <a:ext cx="2324100" cy="183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107504" y="3789040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900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en-US" sz="2400" dirty="0" err="1"/>
              <a:t>Pohyblivé</a:t>
            </a:r>
            <a:r>
              <a:rPr lang="en-US" sz="2400" dirty="0"/>
              <a:t> </a:t>
            </a:r>
            <a:r>
              <a:rPr lang="pl-PL" sz="2400" dirty="0"/>
              <a:t>přívod</a:t>
            </a:r>
            <a:r>
              <a:rPr lang="en-US" sz="2400" dirty="0"/>
              <a:t>y</a:t>
            </a:r>
            <a:endParaRPr lang="pl-PL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Rozdělení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pevně připojené:  	vidlice – svorky spotřebiče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oddělitelné:		vidlice – nástrčka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2400" dirty="0"/>
              <a:t>prodlužovací: 	vidlice – pohyblivá  zásuvka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23528" y="2420888"/>
            <a:ext cx="3600400" cy="3721893"/>
            <a:chOff x="323528" y="2420888"/>
            <a:chExt cx="3600400" cy="372189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8"/>
            <a:stretch/>
          </p:blipFill>
          <p:spPr bwMode="auto">
            <a:xfrm>
              <a:off x="323528" y="2420888"/>
              <a:ext cx="3600400" cy="372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539552" y="2962454"/>
              <a:ext cx="28803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283968" y="2334364"/>
            <a:ext cx="4032448" cy="1994844"/>
            <a:chOff x="4283968" y="2334364"/>
            <a:chExt cx="4032448" cy="1994844"/>
          </a:xfrm>
        </p:grpSpPr>
        <p:pic>
          <p:nvPicPr>
            <p:cNvPr id="11268" name="Picture 4" descr="http://www.gme.cz/img/cache/800x600/806/032/napajeci-sitovy-kabel-tripolovy-uhlovy-2-5m-obrazek-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4" b="17906"/>
            <a:stretch/>
          </p:blipFill>
          <p:spPr bwMode="auto">
            <a:xfrm>
              <a:off x="4283968" y="2334364"/>
              <a:ext cx="4032448" cy="199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4427984" y="2420888"/>
              <a:ext cx="28803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178030" y="4581128"/>
            <a:ext cx="4809727" cy="1837333"/>
            <a:chOff x="4178030" y="4581128"/>
            <a:chExt cx="4809727" cy="1837333"/>
          </a:xfrm>
        </p:grpSpPr>
        <p:pic>
          <p:nvPicPr>
            <p:cNvPr id="11270" name="Picture 6" descr="http://www.ges.cz/images/pictures/p/p031x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/>
          </p:blipFill>
          <p:spPr bwMode="auto">
            <a:xfrm>
              <a:off x="4178030" y="4581128"/>
              <a:ext cx="4809727" cy="183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4427984" y="4725144"/>
              <a:ext cx="288032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116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en-US" sz="2400" dirty="0" err="1"/>
              <a:t>Pohyblivé</a:t>
            </a:r>
            <a:r>
              <a:rPr lang="en-US" sz="2400" dirty="0"/>
              <a:t> </a:t>
            </a:r>
            <a:r>
              <a:rPr lang="pl-PL" sz="2400" dirty="0"/>
              <a:t>přívod</a:t>
            </a:r>
            <a:r>
              <a:rPr lang="en-US" sz="2400" dirty="0"/>
              <a:t>y</a:t>
            </a:r>
            <a:endParaRPr lang="pl-PL" sz="2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1764" y="764704"/>
            <a:ext cx="8820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Zásady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dirty="0"/>
              <a:t>zákaz montáže vidlic na obou koncích šňůry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na jednu vidlici jen jeden pohyblivý přívod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šnůry odlehčit od tahu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vstupní otvory pro šnůry bez hran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konce jader žil bez trčících drátků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ochranný vodič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zelenožlutý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400" dirty="0"/>
              <a:t>delší, aby byl vytržen jako poslední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chránit krytem nebo polohou před mokrem, provozem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minimální potřebné délky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neumísťovat pod koberci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vždy ochranný vodič PE a ochranný kolík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venku proudový chránič</a:t>
            </a:r>
          </a:p>
        </p:txBody>
      </p:sp>
    </p:spTree>
    <p:extLst>
      <p:ext uri="{BB962C8B-B14F-4D97-AF65-F5344CB8AC3E}">
        <p14:creationId xmlns:p14="http://schemas.microsoft.com/office/powerpoint/2010/main" val="262730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hKy2KVBO1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334944"/>
            <a:ext cx="9140299" cy="5141418"/>
          </a:xfrm>
          <a:prstGeom prst="rect">
            <a:avLst/>
          </a:prstGeom>
        </p:spPr>
      </p:pic>
      <p:pic>
        <p:nvPicPr>
          <p:cNvPr id="10" name="thKy2KVBO1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0666" y="1340768"/>
            <a:ext cx="9154666" cy="51495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 </a:t>
            </a:r>
            <a:r>
              <a:rPr lang="pl-PL" sz="2400" dirty="0"/>
              <a:t>Video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7967" y="713854"/>
            <a:ext cx="8820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Protipožární ochrana</a:t>
            </a:r>
          </a:p>
          <a:p>
            <a:r>
              <a:rPr lang="cs-CZ" sz="1050" dirty="0">
                <a:hlinkClick r:id="rId6"/>
              </a:rPr>
              <a:t>https://www.youtube.com/watch?v=thKy2KVBO1g&amp;utm_source=sendinblue&amp;utm_campaign=brezen_covic-19&amp;utm_medium=email</a:t>
            </a:r>
            <a:endParaRPr lang="cs-CZ" sz="1050" dirty="0"/>
          </a:p>
          <a:p>
            <a:endParaRPr lang="cs-CZ" sz="105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564904"/>
            <a:ext cx="5634000" cy="2206448"/>
          </a:xfrm>
          <a:prstGeom prst="rect">
            <a:avLst/>
          </a:prstGeom>
        </p:spPr>
      </p:pic>
      <p:sp>
        <p:nvSpPr>
          <p:cNvPr id="8" name="Rectangle 2">
            <a:hlinkClick r:id="rId8" tooltip="Další (SHIFT+n)"/>
          </p:cNvPr>
          <p:cNvSpPr>
            <a:spLocks noChangeArrowheads="1"/>
          </p:cNvSpPr>
          <p:nvPr/>
        </p:nvSpPr>
        <p:spPr bwMode="auto">
          <a:xfrm>
            <a:off x="152400" y="152400"/>
            <a:ext cx="6346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87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2116013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800" b="1" dirty="0"/>
              <a:t>Rozebíratelný spoj je takový, </a:t>
            </a:r>
          </a:p>
          <a:p>
            <a:pPr lvl="1" algn="ctr"/>
            <a:r>
              <a:rPr lang="cs-CZ" sz="2800" b="1" dirty="0"/>
              <a:t>který se dá bez speciálního nástroje</a:t>
            </a:r>
          </a:p>
          <a:p>
            <a:pPr lvl="1" algn="ctr"/>
            <a:r>
              <a:rPr lang="cs-CZ" sz="2800" b="1" dirty="0"/>
              <a:t>rozebrat a opět složit, </a:t>
            </a:r>
          </a:p>
          <a:p>
            <a:pPr lvl="1" algn="ctr"/>
            <a:r>
              <a:rPr lang="cs-CZ" sz="2800" b="1" dirty="0"/>
              <a:t>aniž by došlo k jeho poškození.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5481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936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/>
              <a:t>Příklady</a:t>
            </a:r>
            <a:r>
              <a:rPr lang="cs-CZ" sz="2800" b="1" dirty="0"/>
              <a:t> rozebíratelných spojů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/>
              <a:t>šroubové svorky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/>
              <a:t>bezšroubové svorky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cs-CZ" sz="2800" dirty="0"/>
              <a:t>ploché násuvné spoje</a:t>
            </a:r>
          </a:p>
        </p:txBody>
      </p:sp>
    </p:spTree>
    <p:extLst>
      <p:ext uri="{BB962C8B-B14F-4D97-AF65-F5344CB8AC3E}">
        <p14:creationId xmlns:p14="http://schemas.microsoft.com/office/powerpoint/2010/main" val="219084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Šroubové svorky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 err="1"/>
              <a:t>Zdířkové</a:t>
            </a:r>
            <a:endParaRPr lang="cs-CZ" sz="2400" b="1" dirty="0"/>
          </a:p>
          <a:p>
            <a:pPr lvl="3"/>
            <a:r>
              <a:rPr lang="cs-CZ" sz="2400" dirty="0"/>
              <a:t>Vodič v dutině objímky je stlačován dříkem šroubu.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Hlavičkové</a:t>
            </a:r>
            <a:endParaRPr lang="cs-CZ" sz="2400" dirty="0"/>
          </a:p>
          <a:p>
            <a:pPr lvl="3"/>
            <a:r>
              <a:rPr lang="cs-CZ" sz="2400" dirty="0"/>
              <a:t>Vodič je stlačován hlavou šroubu.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Svorníkové </a:t>
            </a:r>
          </a:p>
          <a:p>
            <a:pPr lvl="3"/>
            <a:r>
              <a:rPr lang="cs-CZ" sz="2400" dirty="0"/>
              <a:t>Vodič je stlačován maticí.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Plášťové </a:t>
            </a:r>
          </a:p>
          <a:p>
            <a:pPr lvl="3"/>
            <a:r>
              <a:rPr lang="cs-CZ" sz="2400" dirty="0"/>
              <a:t>Vodič uvnitř proříznutého svorníku velkého průměru je stlačován vnější maticí.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Příložkové </a:t>
            </a:r>
          </a:p>
          <a:p>
            <a:pPr lvl="3"/>
            <a:r>
              <a:rPr lang="cs-CZ" sz="2400" dirty="0"/>
              <a:t>Vodič je svírán mezi pevnou částí a příložkou</a:t>
            </a:r>
          </a:p>
          <a:p>
            <a:pPr lvl="3"/>
            <a:r>
              <a:rPr lang="cs-CZ" sz="2400" dirty="0"/>
              <a:t>pomocí šroubů.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Sevření kabelových ok </a:t>
            </a:r>
            <a:endParaRPr lang="cs-CZ" sz="2400" dirty="0"/>
          </a:p>
          <a:p>
            <a:pPr lvl="3"/>
            <a:r>
              <a:rPr lang="cs-CZ" sz="2400" dirty="0"/>
              <a:t>Spojení dvou plochých částí šroubem.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7654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Zdířkové</a:t>
            </a:r>
            <a:r>
              <a:rPr lang="cs-CZ" sz="2400" b="1" dirty="0"/>
              <a:t> svorky</a:t>
            </a:r>
          </a:p>
          <a:p>
            <a:r>
              <a:rPr lang="cs-CZ" sz="2400" dirty="0"/>
              <a:t>Vodič v dutině objímky je stlačován dříkem šroubu.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13" y="1678447"/>
            <a:ext cx="2274764" cy="301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642083" cy="38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9263"/>
            <a:ext cx="4762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ttp://www.2es.cz/parts/Images/svor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3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Hlavičkové svorky</a:t>
            </a:r>
            <a:endParaRPr lang="cs-CZ" sz="2400" dirty="0"/>
          </a:p>
          <a:p>
            <a:r>
              <a:rPr lang="cs-CZ" sz="2400" dirty="0"/>
              <a:t>Vodič je stlačován hlavou šroubu.</a:t>
            </a:r>
          </a:p>
        </p:txBody>
      </p:sp>
      <p:pic>
        <p:nvPicPr>
          <p:cNvPr id="20482" name="Picture 2" descr="http://www.tipa.eu/fotocache/bigorig/0878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7381"/>
            <a:ext cx="2886065" cy="25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elima.cz/obchod/images/SEZ6304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40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att.feld.cvut.cz/vyuka/BP1/silnoproud/images/pravidla-sroubk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80" y="3140968"/>
            <a:ext cx="4914111" cy="32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Uložení elektrických vedení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353854"/>
            <a:ext cx="8229600" cy="461665"/>
          </a:xfrm>
        </p:spPr>
        <p:txBody>
          <a:bodyPr/>
          <a:lstStyle/>
          <a:p>
            <a:r>
              <a:rPr lang="cs-CZ" sz="2400" dirty="0"/>
              <a:t>Rozebíratelné spoje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Montér elektrických instalací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Svorníkové svorky </a:t>
            </a:r>
          </a:p>
          <a:p>
            <a:r>
              <a:rPr lang="cs-CZ" sz="2400" dirty="0"/>
              <a:t>Vodič je stlačován maticí.</a:t>
            </a:r>
          </a:p>
        </p:txBody>
      </p:sp>
      <p:pic>
        <p:nvPicPr>
          <p:cNvPr id="19458" name="Picture 2" descr="http://images.zbozi.cz/zbozi-images/523dea3f81e7c4f36766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9" y="1916832"/>
            <a:ext cx="2989461" cy="29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5881" r="1769" b="15044"/>
          <a:stretch/>
        </p:blipFill>
        <p:spPr bwMode="auto">
          <a:xfrm>
            <a:off x="774915" y="2324746"/>
            <a:ext cx="4905214" cy="161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50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11919</TotalTime>
  <Words>1610</Words>
  <Application>Microsoft Office PowerPoint</Application>
  <PresentationFormat>On-screen Show (4:3)</PresentationFormat>
  <Paragraphs>452</Paragraphs>
  <Slides>34</Slides>
  <Notes>34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Osnova</vt:lpstr>
      <vt:lpstr>Spojování vodičů</vt:lpstr>
      <vt:lpstr>Rozebíratelné spoje</vt:lpstr>
      <vt:lpstr>Rozebíratelné spoje</vt:lpstr>
      <vt:lpstr>Rozebíratelné spoje</vt:lpstr>
      <vt:lpstr>Rozebíratelné spoje</vt:lpstr>
      <vt:lpstr>Rozebíratelné spoje</vt:lpstr>
      <vt:lpstr>Rozebíratelné spoje</vt:lpstr>
      <vt:lpstr>Rozebíratelné spoje</vt:lpstr>
      <vt:lpstr>Rozebíratelné spoje</vt:lpstr>
      <vt:lpstr>Rozebíratelné spoje</vt:lpstr>
      <vt:lpstr>Rozebíratelné spoje</vt:lpstr>
      <vt:lpstr>Rozebíratelné spoje</vt:lpstr>
      <vt:lpstr>Nerozebíratelné spoje</vt:lpstr>
      <vt:lpstr>Nerozebíratelné spoje</vt:lpstr>
      <vt:lpstr>Ne/rozebíratelné spoje?</vt:lpstr>
      <vt:lpstr>Ukládání vedení</vt:lpstr>
      <vt:lpstr> Uložení na omítku</vt:lpstr>
      <vt:lpstr> Uložení do omítky</vt:lpstr>
      <vt:lpstr> Uložení pod omítku</vt:lpstr>
      <vt:lpstr> Uložení do trubek</vt:lpstr>
      <vt:lpstr> Uložení do dutých konstrukcí</vt:lpstr>
      <vt:lpstr> Uložení do instalačních kanálů</vt:lpstr>
      <vt:lpstr> Uložení do instalačních kanálů</vt:lpstr>
      <vt:lpstr> Uložení na kabelové nosné systémy</vt:lpstr>
      <vt:lpstr> Uložení na kabelové nosné systémy</vt:lpstr>
      <vt:lpstr> Uložení na kabelové nosné systémy</vt:lpstr>
      <vt:lpstr> Uložení na kabelové nosné systémy</vt:lpstr>
      <vt:lpstr> Prostupy vedení zdí a konstrukcemi</vt:lpstr>
      <vt:lpstr> Prostupy vedení zdí a konstrukcemi</vt:lpstr>
      <vt:lpstr> Pohyblivé přívody</vt:lpstr>
      <vt:lpstr> Pohyblivé přívody</vt:lpstr>
      <vt:lpstr> Video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683</cp:revision>
  <cp:lastPrinted>2023-09-29T06:36:30Z</cp:lastPrinted>
  <dcterms:created xsi:type="dcterms:W3CDTF">2011-08-12T09:23:29Z</dcterms:created>
  <dcterms:modified xsi:type="dcterms:W3CDTF">2024-11-08T16:23:16Z</dcterms:modified>
</cp:coreProperties>
</file>