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90" r:id="rId2"/>
    <p:sldId id="297" r:id="rId3"/>
    <p:sldId id="299" r:id="rId4"/>
    <p:sldId id="300" r:id="rId5"/>
    <p:sldId id="301" r:id="rId6"/>
    <p:sldId id="302" r:id="rId7"/>
    <p:sldId id="310" r:id="rId8"/>
    <p:sldId id="312" r:id="rId9"/>
    <p:sldId id="303" r:id="rId10"/>
    <p:sldId id="307" r:id="rId11"/>
    <p:sldId id="309" r:id="rId12"/>
    <p:sldId id="308" r:id="rId13"/>
    <p:sldId id="313" r:id="rId14"/>
    <p:sldId id="323" r:id="rId15"/>
    <p:sldId id="328" r:id="rId16"/>
    <p:sldId id="327" r:id="rId17"/>
    <p:sldId id="314" r:id="rId18"/>
    <p:sldId id="315" r:id="rId19"/>
    <p:sldId id="316" r:id="rId20"/>
    <p:sldId id="317" r:id="rId21"/>
    <p:sldId id="319" r:id="rId22"/>
    <p:sldId id="329" r:id="rId23"/>
    <p:sldId id="320" r:id="rId24"/>
    <p:sldId id="330" r:id="rId25"/>
    <p:sldId id="322" r:id="rId26"/>
    <p:sldId id="324" r:id="rId27"/>
    <p:sldId id="325" r:id="rId28"/>
    <p:sldId id="326" r:id="rId29"/>
    <p:sldId id="321" r:id="rId30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6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orient="horz" pos="3089" userDrawn="1">
          <p15:clr>
            <a:srgbClr val="A4A3A4"/>
          </p15:clr>
        </p15:guide>
        <p15:guide id="4" pos="2103" userDrawn="1">
          <p15:clr>
            <a:srgbClr val="A4A3A4"/>
          </p15:clr>
        </p15:guide>
        <p15:guide id="5" orient="horz" pos="2843" userDrawn="1">
          <p15:clr>
            <a:srgbClr val="A4A3A4"/>
          </p15:clr>
        </p15:guide>
        <p15:guide id="6" orient="horz" pos="3108" userDrawn="1">
          <p15:clr>
            <a:srgbClr val="A4A3A4"/>
          </p15:clr>
        </p15:guide>
        <p15:guide id="7" pos="2120" userDrawn="1">
          <p15:clr>
            <a:srgbClr val="A4A3A4"/>
          </p15:clr>
        </p15:guide>
        <p15:guide id="8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3300"/>
    <a:srgbClr val="0099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0" autoAdjust="0"/>
    <p:restoredTop sz="94620" autoAdjust="0"/>
  </p:normalViewPr>
  <p:slideViewPr>
    <p:cSldViewPr>
      <p:cViewPr varScale="1">
        <p:scale>
          <a:sx n="148" d="100"/>
          <a:sy n="148" d="100"/>
        </p:scale>
        <p:origin x="4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26"/>
        <p:guide pos="2101"/>
        <p:guide orient="horz" pos="3089"/>
        <p:guide pos="2103"/>
        <p:guide orient="horz" pos="2843"/>
        <p:guide orient="horz" pos="3108"/>
        <p:guide pos="212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1" cy="493316"/>
          </a:xfrm>
          <a:prstGeom prst="rect">
            <a:avLst/>
          </a:prstGeom>
        </p:spPr>
        <p:txBody>
          <a:bodyPr vert="horz" lIns="94853" tIns="47426" rIns="94853" bIns="474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4853" tIns="47426" rIns="94853" bIns="474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1" cy="493316"/>
          </a:xfrm>
          <a:prstGeom prst="rect">
            <a:avLst/>
          </a:prstGeom>
        </p:spPr>
        <p:txBody>
          <a:bodyPr vert="horz" lIns="94853" tIns="47426" rIns="94853" bIns="474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6" y="9371286"/>
            <a:ext cx="2918831" cy="493316"/>
          </a:xfrm>
          <a:prstGeom prst="rect">
            <a:avLst/>
          </a:prstGeom>
        </p:spPr>
        <p:txBody>
          <a:bodyPr vert="horz" lIns="94853" tIns="47426" rIns="94853" bIns="474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1" cy="493316"/>
          </a:xfrm>
          <a:prstGeom prst="rect">
            <a:avLst/>
          </a:prstGeom>
        </p:spPr>
        <p:txBody>
          <a:bodyPr vert="horz" lIns="94853" tIns="47426" rIns="94853" bIns="47426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4853" tIns="47426" rIns="94853" bIns="47426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3" tIns="47426" rIns="94853" bIns="47426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1"/>
          </a:xfrm>
          <a:prstGeom prst="rect">
            <a:avLst/>
          </a:prstGeom>
        </p:spPr>
        <p:txBody>
          <a:bodyPr vert="horz" lIns="94853" tIns="47426" rIns="94853" bIns="47426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3316"/>
          </a:xfrm>
          <a:prstGeom prst="rect">
            <a:avLst/>
          </a:prstGeom>
        </p:spPr>
        <p:txBody>
          <a:bodyPr vert="horz" lIns="94853" tIns="47426" rIns="94853" bIns="47426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1" cy="493316"/>
          </a:xfrm>
          <a:prstGeom prst="rect">
            <a:avLst/>
          </a:prstGeom>
        </p:spPr>
        <p:txBody>
          <a:bodyPr vert="horz" lIns="94853" tIns="47426" rIns="94853" bIns="47426" rtlCol="0" anchor="b"/>
          <a:lstStyle>
            <a:lvl1pPr algn="r">
              <a:defRPr sz="13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20.1.2024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Venkovní a kabelová vedení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Montér elektrických sítí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Venkovní a kabelová vedení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Montér elektrických sítí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elektrika.tv/video/2012/120918_ifk_sokolnice.mp4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132856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4400" b="1" dirty="0"/>
              <a:t>Venkovní a kabelová vedení</a:t>
            </a:r>
          </a:p>
          <a:p>
            <a:pPr algn="ctr">
              <a:defRPr/>
            </a:pPr>
            <a:endParaRPr lang="pl-PL" sz="4400" b="1" dirty="0"/>
          </a:p>
          <a:p>
            <a:pPr algn="ctr">
              <a:defRPr/>
            </a:pPr>
            <a:r>
              <a:rPr lang="pl-PL" sz="2400" b="1" dirty="0"/>
              <a:t>Ing. Jaroslav Bernkopf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36000"/>
            <a:ext cx="864096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Definice</a:t>
            </a:r>
          </a:p>
          <a:p>
            <a:r>
              <a:rPr lang="cs-CZ" sz="2800" b="1" dirty="0"/>
              <a:t>Domovní přípojka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zařízení, které připojuje zákazníka k síti nízkého napětí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začíná odbočkou z veřejného rozvodného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končí hlavní domovní pojistkovou skříní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618507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971600" y="3068960"/>
            <a:ext cx="1224136" cy="136815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583668" y="3501008"/>
            <a:ext cx="4572508" cy="194421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9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62" name="Zástupný symbol pro číslo snímku 6"/>
          <p:cNvSpPr txBox="1">
            <a:spLocks/>
          </p:cNvSpPr>
          <p:nvPr/>
        </p:nvSpPr>
        <p:spPr>
          <a:xfrm>
            <a:off x="8532440" y="6486227"/>
            <a:ext cx="510728" cy="365125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175" name="Obdélník 174"/>
          <p:cNvSpPr/>
          <p:nvPr/>
        </p:nvSpPr>
        <p:spPr>
          <a:xfrm>
            <a:off x="467543" y="1625952"/>
            <a:ext cx="150837" cy="453935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6" name="Obdélník 175"/>
          <p:cNvSpPr/>
          <p:nvPr/>
        </p:nvSpPr>
        <p:spPr>
          <a:xfrm>
            <a:off x="5004048" y="1687740"/>
            <a:ext cx="2736304" cy="454957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7" name="Přímá spojnice 176"/>
          <p:cNvCxnSpPr/>
          <p:nvPr/>
        </p:nvCxnSpPr>
        <p:spPr>
          <a:xfrm flipV="1">
            <a:off x="4788024" y="1124744"/>
            <a:ext cx="1620180" cy="540073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Přímá spojnice 177"/>
          <p:cNvCxnSpPr/>
          <p:nvPr/>
        </p:nvCxnSpPr>
        <p:spPr>
          <a:xfrm flipH="1" flipV="1">
            <a:off x="6408204" y="1124744"/>
            <a:ext cx="1548172" cy="55247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Přímá spojnice 178"/>
          <p:cNvCxnSpPr/>
          <p:nvPr/>
        </p:nvCxnSpPr>
        <p:spPr>
          <a:xfrm flipV="1">
            <a:off x="639985" y="5654014"/>
            <a:ext cx="4292055" cy="1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nice 179"/>
          <p:cNvCxnSpPr/>
          <p:nvPr/>
        </p:nvCxnSpPr>
        <p:spPr>
          <a:xfrm flipH="1">
            <a:off x="35496" y="5652864"/>
            <a:ext cx="360040" cy="1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180"/>
          <p:cNvCxnSpPr/>
          <p:nvPr/>
        </p:nvCxnSpPr>
        <p:spPr>
          <a:xfrm flipH="1">
            <a:off x="7812360" y="5652864"/>
            <a:ext cx="1224136" cy="1149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nice 181"/>
          <p:cNvCxnSpPr/>
          <p:nvPr/>
        </p:nvCxnSpPr>
        <p:spPr>
          <a:xfrm>
            <a:off x="711993" y="4869160"/>
            <a:ext cx="0" cy="1080120"/>
          </a:xfrm>
          <a:prstGeom prst="line">
            <a:avLst/>
          </a:prstGeom>
          <a:ln w="539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Přímá spojnice 182"/>
          <p:cNvCxnSpPr/>
          <p:nvPr/>
        </p:nvCxnSpPr>
        <p:spPr>
          <a:xfrm>
            <a:off x="711993" y="5949280"/>
            <a:ext cx="4436071" cy="0"/>
          </a:xfrm>
          <a:prstGeom prst="line">
            <a:avLst/>
          </a:prstGeom>
          <a:ln w="539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Přímá spojnice 183"/>
          <p:cNvCxnSpPr>
            <a:stCxn id="210" idx="2"/>
          </p:cNvCxnSpPr>
          <p:nvPr/>
        </p:nvCxnSpPr>
        <p:spPr>
          <a:xfrm>
            <a:off x="5148064" y="5513040"/>
            <a:ext cx="0" cy="436240"/>
          </a:xfrm>
          <a:prstGeom prst="line">
            <a:avLst/>
          </a:prstGeom>
          <a:ln w="539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Přímá spojnice 184"/>
          <p:cNvCxnSpPr>
            <a:stCxn id="210" idx="3"/>
          </p:cNvCxnSpPr>
          <p:nvPr/>
        </p:nvCxnSpPr>
        <p:spPr>
          <a:xfrm>
            <a:off x="5220072" y="5409220"/>
            <a:ext cx="2376264" cy="0"/>
          </a:xfrm>
          <a:prstGeom prst="line">
            <a:avLst/>
          </a:prstGeom>
          <a:ln w="53975" cap="rnd">
            <a:solidFill>
              <a:srgbClr val="0000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Přímá spojnice 185"/>
          <p:cNvCxnSpPr>
            <a:stCxn id="211" idx="2"/>
          </p:cNvCxnSpPr>
          <p:nvPr/>
        </p:nvCxnSpPr>
        <p:spPr>
          <a:xfrm>
            <a:off x="7596336" y="4860776"/>
            <a:ext cx="2167" cy="548444"/>
          </a:xfrm>
          <a:prstGeom prst="line">
            <a:avLst/>
          </a:prstGeom>
          <a:ln w="53975" cap="rnd">
            <a:solidFill>
              <a:srgbClr val="0000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nice 186"/>
          <p:cNvCxnSpPr/>
          <p:nvPr/>
        </p:nvCxnSpPr>
        <p:spPr>
          <a:xfrm flipH="1">
            <a:off x="718813" y="1962014"/>
            <a:ext cx="20378" cy="2691122"/>
          </a:xfrm>
          <a:prstGeom prst="line">
            <a:avLst/>
          </a:prstGeom>
          <a:ln w="539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ovéPole 187"/>
          <p:cNvSpPr txBox="1"/>
          <p:nvPr/>
        </p:nvSpPr>
        <p:spPr>
          <a:xfrm>
            <a:off x="995950" y="3681898"/>
            <a:ext cx="17499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Přípojková skříň</a:t>
            </a:r>
          </a:p>
        </p:txBody>
      </p:sp>
      <p:sp>
        <p:nvSpPr>
          <p:cNvPr id="189" name="TextovéPole 188"/>
          <p:cNvSpPr txBox="1"/>
          <p:nvPr/>
        </p:nvSpPr>
        <p:spPr>
          <a:xfrm>
            <a:off x="2417897" y="4479139"/>
            <a:ext cx="218203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Přípojková skříň: Hlavní domovní skříň = HDS</a:t>
            </a:r>
          </a:p>
        </p:txBody>
      </p:sp>
      <p:sp>
        <p:nvSpPr>
          <p:cNvPr id="190" name="TextovéPole 189"/>
          <p:cNvSpPr txBox="1"/>
          <p:nvPr/>
        </p:nvSpPr>
        <p:spPr>
          <a:xfrm>
            <a:off x="1185686" y="949094"/>
            <a:ext cx="123221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Venkovní vedení</a:t>
            </a:r>
          </a:p>
        </p:txBody>
      </p:sp>
      <p:sp>
        <p:nvSpPr>
          <p:cNvPr id="191" name="TextovéPole 190"/>
          <p:cNvSpPr txBox="1"/>
          <p:nvPr/>
        </p:nvSpPr>
        <p:spPr>
          <a:xfrm>
            <a:off x="135928" y="974548"/>
            <a:ext cx="8600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Sloup</a:t>
            </a:r>
          </a:p>
        </p:txBody>
      </p:sp>
      <p:sp>
        <p:nvSpPr>
          <p:cNvPr id="192" name="TextovéPole 191"/>
          <p:cNvSpPr txBox="1"/>
          <p:nvPr/>
        </p:nvSpPr>
        <p:spPr>
          <a:xfrm>
            <a:off x="5364088" y="4254187"/>
            <a:ext cx="18359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cs-CZ" b="1" dirty="0"/>
              <a:t>Elektroměrový rozvaděč</a:t>
            </a:r>
          </a:p>
        </p:txBody>
      </p:sp>
      <p:cxnSp>
        <p:nvCxnSpPr>
          <p:cNvPr id="193" name="Přímá spojnice 192"/>
          <p:cNvCxnSpPr>
            <a:stCxn id="212" idx="2"/>
          </p:cNvCxnSpPr>
          <p:nvPr/>
        </p:nvCxnSpPr>
        <p:spPr>
          <a:xfrm>
            <a:off x="7596336" y="3356992"/>
            <a:ext cx="0" cy="1296144"/>
          </a:xfrm>
          <a:prstGeom prst="line">
            <a:avLst/>
          </a:prstGeom>
          <a:ln w="539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nice 193"/>
          <p:cNvCxnSpPr/>
          <p:nvPr/>
        </p:nvCxnSpPr>
        <p:spPr>
          <a:xfrm flipV="1">
            <a:off x="7596336" y="2924944"/>
            <a:ext cx="2167" cy="180033"/>
          </a:xfrm>
          <a:prstGeom prst="line">
            <a:avLst/>
          </a:prstGeom>
          <a:ln w="539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Přímá spojnice 194"/>
          <p:cNvCxnSpPr/>
          <p:nvPr/>
        </p:nvCxnSpPr>
        <p:spPr>
          <a:xfrm>
            <a:off x="7182290" y="3176959"/>
            <a:ext cx="342038" cy="0"/>
          </a:xfrm>
          <a:prstGeom prst="line">
            <a:avLst/>
          </a:prstGeom>
          <a:ln w="539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Přímá spojnice 195"/>
          <p:cNvCxnSpPr/>
          <p:nvPr/>
        </p:nvCxnSpPr>
        <p:spPr>
          <a:xfrm>
            <a:off x="7182290" y="3253172"/>
            <a:ext cx="342038" cy="0"/>
          </a:xfrm>
          <a:prstGeom prst="line">
            <a:avLst/>
          </a:prstGeom>
          <a:ln w="539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Přímá spojnice 196"/>
          <p:cNvCxnSpPr/>
          <p:nvPr/>
        </p:nvCxnSpPr>
        <p:spPr>
          <a:xfrm>
            <a:off x="7182290" y="3340022"/>
            <a:ext cx="342038" cy="0"/>
          </a:xfrm>
          <a:prstGeom prst="line">
            <a:avLst/>
          </a:prstGeom>
          <a:ln w="539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ovéPole 197"/>
          <p:cNvSpPr txBox="1"/>
          <p:nvPr/>
        </p:nvSpPr>
        <p:spPr>
          <a:xfrm>
            <a:off x="5364089" y="2163079"/>
            <a:ext cx="16018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Rozvod ke spotřebičům</a:t>
            </a:r>
          </a:p>
        </p:txBody>
      </p:sp>
      <p:sp>
        <p:nvSpPr>
          <p:cNvPr id="199" name="TextovéPole 198"/>
          <p:cNvSpPr txBox="1"/>
          <p:nvPr/>
        </p:nvSpPr>
        <p:spPr>
          <a:xfrm>
            <a:off x="5645914" y="5518973"/>
            <a:ext cx="20224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Hlavní domovní vedení</a:t>
            </a:r>
          </a:p>
        </p:txBody>
      </p:sp>
      <p:sp>
        <p:nvSpPr>
          <p:cNvPr id="200" name="TextovéPole 199"/>
          <p:cNvSpPr txBox="1"/>
          <p:nvPr/>
        </p:nvSpPr>
        <p:spPr>
          <a:xfrm>
            <a:off x="7546467" y="2131394"/>
            <a:ext cx="14036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Bytová rozvodnice</a:t>
            </a:r>
          </a:p>
        </p:txBody>
      </p:sp>
      <p:cxnSp>
        <p:nvCxnSpPr>
          <p:cNvPr id="201" name="Přímá spojnice se šipkou 200"/>
          <p:cNvCxnSpPr/>
          <p:nvPr/>
        </p:nvCxnSpPr>
        <p:spPr>
          <a:xfrm flipH="1">
            <a:off x="1087510" y="1589786"/>
            <a:ext cx="408759" cy="32053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Přímá spojnice se šipkou 201"/>
          <p:cNvCxnSpPr/>
          <p:nvPr/>
        </p:nvCxnSpPr>
        <p:spPr>
          <a:xfrm flipH="1">
            <a:off x="819246" y="4328230"/>
            <a:ext cx="176704" cy="2491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Přímá spojnice se šipkou 202"/>
          <p:cNvCxnSpPr/>
          <p:nvPr/>
        </p:nvCxnSpPr>
        <p:spPr>
          <a:xfrm>
            <a:off x="4582344" y="5402469"/>
            <a:ext cx="345906" cy="3210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ovéPole 203"/>
          <p:cNvSpPr txBox="1"/>
          <p:nvPr/>
        </p:nvSpPr>
        <p:spPr>
          <a:xfrm>
            <a:off x="907598" y="6096233"/>
            <a:ext cx="202380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Kabelové vedení</a:t>
            </a:r>
          </a:p>
        </p:txBody>
      </p:sp>
      <p:cxnSp>
        <p:nvCxnSpPr>
          <p:cNvPr id="205" name="Přímá spojnice se šipkou 204"/>
          <p:cNvCxnSpPr/>
          <p:nvPr/>
        </p:nvCxnSpPr>
        <p:spPr>
          <a:xfrm flipV="1">
            <a:off x="2930028" y="5984803"/>
            <a:ext cx="404119" cy="30969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Přímá spojnice se šipkou 205"/>
          <p:cNvCxnSpPr/>
          <p:nvPr/>
        </p:nvCxnSpPr>
        <p:spPr>
          <a:xfrm flipH="1">
            <a:off x="539552" y="1346303"/>
            <a:ext cx="176704" cy="2491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Přímá spojnice se šipkou 206"/>
          <p:cNvCxnSpPr/>
          <p:nvPr/>
        </p:nvCxnSpPr>
        <p:spPr>
          <a:xfrm>
            <a:off x="6965982" y="2820854"/>
            <a:ext cx="216308" cy="33523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Přímá spojnice se šipkou 207"/>
          <p:cNvCxnSpPr>
            <a:stCxn id="200" idx="2"/>
          </p:cNvCxnSpPr>
          <p:nvPr/>
        </p:nvCxnSpPr>
        <p:spPr>
          <a:xfrm flipH="1">
            <a:off x="7812361" y="2777725"/>
            <a:ext cx="435930" cy="4963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bdélník 208"/>
          <p:cNvSpPr/>
          <p:nvPr/>
        </p:nvSpPr>
        <p:spPr>
          <a:xfrm>
            <a:off x="639985" y="4653136"/>
            <a:ext cx="144016" cy="207640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0" name="Obdélník 209"/>
          <p:cNvSpPr/>
          <p:nvPr/>
        </p:nvSpPr>
        <p:spPr>
          <a:xfrm>
            <a:off x="5076056" y="5305400"/>
            <a:ext cx="144016" cy="207640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1" name="Obdélník 210"/>
          <p:cNvSpPr/>
          <p:nvPr/>
        </p:nvSpPr>
        <p:spPr>
          <a:xfrm>
            <a:off x="7524328" y="4653136"/>
            <a:ext cx="144016" cy="20764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2" name="Obdélník 211"/>
          <p:cNvSpPr/>
          <p:nvPr/>
        </p:nvSpPr>
        <p:spPr>
          <a:xfrm>
            <a:off x="7524328" y="3149352"/>
            <a:ext cx="144016" cy="20764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3" name="Přímá spojnice se šipkou 212"/>
          <p:cNvCxnSpPr/>
          <p:nvPr/>
        </p:nvCxnSpPr>
        <p:spPr>
          <a:xfrm flipH="1" flipV="1">
            <a:off x="5489245" y="5451095"/>
            <a:ext cx="189962" cy="7181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Přímá spojnice se šipkou 213"/>
          <p:cNvCxnSpPr/>
          <p:nvPr/>
        </p:nvCxnSpPr>
        <p:spPr>
          <a:xfrm>
            <a:off x="7203148" y="4533923"/>
            <a:ext cx="271201" cy="11921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ovéPole 216"/>
          <p:cNvSpPr txBox="1"/>
          <p:nvPr/>
        </p:nvSpPr>
        <p:spPr>
          <a:xfrm>
            <a:off x="5796136" y="3403126"/>
            <a:ext cx="14967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cs-CZ" b="1" dirty="0"/>
              <a:t>Vedení od elektroměru</a:t>
            </a:r>
          </a:p>
        </p:txBody>
      </p:sp>
      <p:cxnSp>
        <p:nvCxnSpPr>
          <p:cNvPr id="218" name="Přímá spojnice se šipkou 217"/>
          <p:cNvCxnSpPr/>
          <p:nvPr/>
        </p:nvCxnSpPr>
        <p:spPr>
          <a:xfrm>
            <a:off x="7296001" y="3682862"/>
            <a:ext cx="271201" cy="11921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ovéPole 218"/>
          <p:cNvSpPr txBox="1"/>
          <p:nvPr/>
        </p:nvSpPr>
        <p:spPr>
          <a:xfrm>
            <a:off x="2766062" y="943455"/>
            <a:ext cx="10510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Veřejný</a:t>
            </a:r>
          </a:p>
          <a:p>
            <a:r>
              <a:rPr lang="cs-CZ" b="1" dirty="0"/>
              <a:t>rozvod</a:t>
            </a:r>
          </a:p>
        </p:txBody>
      </p:sp>
      <p:cxnSp>
        <p:nvCxnSpPr>
          <p:cNvPr id="220" name="Přímá spojnice se šipkou 219"/>
          <p:cNvCxnSpPr>
            <a:stCxn id="230" idx="0"/>
          </p:cNvCxnSpPr>
          <p:nvPr/>
        </p:nvCxnSpPr>
        <p:spPr>
          <a:xfrm flipH="1" flipV="1">
            <a:off x="3843754" y="2131394"/>
            <a:ext cx="68151" cy="57610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>
            <a:off x="7812359" y="3403126"/>
            <a:ext cx="12901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Stoupací vedení</a:t>
            </a:r>
          </a:p>
        </p:txBody>
      </p:sp>
      <p:cxnSp>
        <p:nvCxnSpPr>
          <p:cNvPr id="222" name="Přímá spojnice se šipkou 221"/>
          <p:cNvCxnSpPr>
            <a:stCxn id="221" idx="2"/>
          </p:cNvCxnSpPr>
          <p:nvPr/>
        </p:nvCxnSpPr>
        <p:spPr>
          <a:xfrm flipH="1">
            <a:off x="7598503" y="4049457"/>
            <a:ext cx="858934" cy="2047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ovéPole 222"/>
          <p:cNvSpPr txBox="1"/>
          <p:nvPr/>
        </p:nvSpPr>
        <p:spPr>
          <a:xfrm>
            <a:off x="7812358" y="4329970"/>
            <a:ext cx="12901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Odbočka k el-</a:t>
            </a:r>
            <a:r>
              <a:rPr lang="cs-CZ" b="1" dirty="0" err="1"/>
              <a:t>měru</a:t>
            </a:r>
            <a:endParaRPr lang="cs-CZ" b="1" dirty="0"/>
          </a:p>
        </p:txBody>
      </p:sp>
      <p:cxnSp>
        <p:nvCxnSpPr>
          <p:cNvPr id="224" name="Přímá spojnice se šipkou 223"/>
          <p:cNvCxnSpPr>
            <a:stCxn id="223" idx="2"/>
          </p:cNvCxnSpPr>
          <p:nvPr/>
        </p:nvCxnSpPr>
        <p:spPr>
          <a:xfrm flipH="1">
            <a:off x="7598502" y="4976301"/>
            <a:ext cx="858934" cy="2047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ovéPole 224"/>
          <p:cNvSpPr txBox="1"/>
          <p:nvPr/>
        </p:nvSpPr>
        <p:spPr>
          <a:xfrm>
            <a:off x="7740352" y="5951021"/>
            <a:ext cx="14036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Odbočná rozvodnice</a:t>
            </a:r>
          </a:p>
        </p:txBody>
      </p:sp>
      <p:cxnSp>
        <p:nvCxnSpPr>
          <p:cNvPr id="226" name="Přímá spojnice se šipkou 225"/>
          <p:cNvCxnSpPr>
            <a:stCxn id="225" idx="0"/>
          </p:cNvCxnSpPr>
          <p:nvPr/>
        </p:nvCxnSpPr>
        <p:spPr>
          <a:xfrm flipH="1" flipV="1">
            <a:off x="7668344" y="5418520"/>
            <a:ext cx="773832" cy="53250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bdélník 226"/>
          <p:cNvSpPr/>
          <p:nvPr/>
        </p:nvSpPr>
        <p:spPr>
          <a:xfrm>
            <a:off x="7524328" y="5229200"/>
            <a:ext cx="144016" cy="207640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8" name="Přímá spojnice 227"/>
          <p:cNvCxnSpPr/>
          <p:nvPr/>
        </p:nvCxnSpPr>
        <p:spPr>
          <a:xfrm flipH="1">
            <a:off x="3275179" y="974548"/>
            <a:ext cx="1560806" cy="1551504"/>
          </a:xfrm>
          <a:prstGeom prst="line">
            <a:avLst/>
          </a:prstGeom>
          <a:ln w="793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bdélník 228"/>
          <p:cNvSpPr/>
          <p:nvPr/>
        </p:nvSpPr>
        <p:spPr>
          <a:xfrm>
            <a:off x="3771746" y="1832349"/>
            <a:ext cx="144016" cy="207640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0" name="TextovéPole 229"/>
          <p:cNvSpPr txBox="1"/>
          <p:nvPr/>
        </p:nvSpPr>
        <p:spPr>
          <a:xfrm>
            <a:off x="2987824" y="2707502"/>
            <a:ext cx="184816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Připojení na veřejný rozvod</a:t>
            </a:r>
          </a:p>
        </p:txBody>
      </p:sp>
      <p:cxnSp>
        <p:nvCxnSpPr>
          <p:cNvPr id="231" name="Přímá spojnice se šipkou 230"/>
          <p:cNvCxnSpPr/>
          <p:nvPr/>
        </p:nvCxnSpPr>
        <p:spPr>
          <a:xfrm>
            <a:off x="3817126" y="1214498"/>
            <a:ext cx="411818" cy="26361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Přímá spojnice 231"/>
          <p:cNvCxnSpPr/>
          <p:nvPr/>
        </p:nvCxnSpPr>
        <p:spPr>
          <a:xfrm flipV="1">
            <a:off x="739191" y="1910326"/>
            <a:ext cx="3040721" cy="51688"/>
          </a:xfrm>
          <a:prstGeom prst="line">
            <a:avLst/>
          </a:prstGeom>
          <a:ln w="539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2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Druhy přípojek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venkovním vedením (vzduchem)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kabelovým vedením (pod zemí)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kombinací obou způsobů</a:t>
            </a:r>
          </a:p>
        </p:txBody>
      </p:sp>
    </p:spTree>
    <p:extLst>
      <p:ext uri="{BB962C8B-B14F-4D97-AF65-F5344CB8AC3E}">
        <p14:creationId xmlns:p14="http://schemas.microsoft.com/office/powerpoint/2010/main" val="257673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Venkovním vedením (vzduchem)</a:t>
            </a:r>
          </a:p>
          <a:p>
            <a:endParaRPr lang="cs-CZ" sz="2800" b="1" dirty="0"/>
          </a:p>
          <a:p>
            <a:r>
              <a:rPr lang="cs-CZ" sz="2800" b="1" dirty="0"/>
              <a:t>Požadavky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Al 16 mm2, </a:t>
            </a:r>
            <a:r>
              <a:rPr lang="cs-CZ" sz="2800" dirty="0" err="1"/>
              <a:t>Cu</a:t>
            </a:r>
            <a:r>
              <a:rPr lang="cs-CZ" sz="2800" dirty="0"/>
              <a:t> 10 mm2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přípojková skříň 2,5 – 3 m nad terénem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plný počet vodičů rozvodného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r>
              <a:rPr lang="cs-CZ" sz="2800" b="1" dirty="0"/>
              <a:t>Provedení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holé vodiče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svazkové izolované vodiče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závěsné kabely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897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Venkovním vedením – holé vodiče</a:t>
            </a:r>
          </a:p>
        </p:txBody>
      </p:sp>
      <p:pic>
        <p:nvPicPr>
          <p:cNvPr id="12290" name="Picture 2" descr="http://elektrika.cz/obrazek/pripk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2430"/>
            <a:ext cx="2448272" cy="461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elektrika.cz/obrazek/pripk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448272" cy="461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7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Venkovním vedením – svazkové izolované vodiče</a:t>
            </a:r>
          </a:p>
        </p:txBody>
      </p:sp>
      <p:pic>
        <p:nvPicPr>
          <p:cNvPr id="9" name="Picture 6" descr="https://www.sa.gov.au/__data/assets/image/0009/5895/Powerlines_insulated_aerial_bundled_c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36" y="1538252"/>
            <a:ext cx="5731174" cy="49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.made-in-china.com/43f34j00venTKwBtSCzs/Low-Voltage-Aerial-Bundled-C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4104456" cy="42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4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Venkovním vedením – závěsné kabely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201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99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Venkovním vedením – závěsné kabely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4867"/>
            <a:ext cx="6552728" cy="483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42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Venkovním vedením – závěsné kabely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" y="1556792"/>
            <a:ext cx="74850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5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Kabelovým vedením (pod zemí)</a:t>
            </a:r>
          </a:p>
          <a:p>
            <a:endParaRPr lang="cs-CZ" sz="2800" b="1" dirty="0"/>
          </a:p>
          <a:p>
            <a:r>
              <a:rPr lang="cs-CZ" sz="2800" b="1" dirty="0"/>
              <a:t>Požadavky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Al 16 mm2, </a:t>
            </a:r>
            <a:r>
              <a:rPr lang="cs-CZ" sz="2800" dirty="0" err="1"/>
              <a:t>Cu</a:t>
            </a:r>
            <a:r>
              <a:rPr lang="cs-CZ" sz="2800" dirty="0"/>
              <a:t> 10 mm2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přípojková skříň 60 cm nad terénem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plný počet vodičů rozvodného zařízení</a:t>
            </a:r>
          </a:p>
          <a:p>
            <a:endParaRPr lang="cs-CZ" sz="2800" b="1" dirty="0"/>
          </a:p>
          <a:p>
            <a:r>
              <a:rPr lang="cs-CZ" sz="2800" b="1" dirty="0"/>
              <a:t>Provedení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odbočka z kabelového vedení „T spojkou“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smyčkování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odbočka z venkovního vedení</a:t>
            </a:r>
          </a:p>
        </p:txBody>
      </p:sp>
    </p:spTree>
    <p:extLst>
      <p:ext uri="{BB962C8B-B14F-4D97-AF65-F5344CB8AC3E}">
        <p14:creationId xmlns:p14="http://schemas.microsoft.com/office/powerpoint/2010/main" val="419640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Venkovní a kabelová vedení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Osnova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Druhy vedení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</a:rPr>
              <a:t>Spojování vedení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</a:rPr>
              <a:t>Zakončování vedení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Domovní přípojky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</a:rPr>
              <a:t>Omezovače přepětí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Hlavní domovní vedení</a:t>
            </a:r>
          </a:p>
        </p:txBody>
      </p:sp>
    </p:spTree>
    <p:extLst>
      <p:ext uri="{BB962C8B-B14F-4D97-AF65-F5344CB8AC3E}">
        <p14:creationId xmlns:p14="http://schemas.microsoft.com/office/powerpoint/2010/main" val="212092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09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Kabelovým vedením – T-spojka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7"/>
            <a:ext cx="4240518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BAV-2U-G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11238" r="4893" b="10890"/>
          <a:stretch/>
        </p:blipFill>
        <p:spPr bwMode="auto">
          <a:xfrm>
            <a:off x="395536" y="4221088"/>
            <a:ext cx="4037308" cy="20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SM-390-1D02-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7438"/>
          <a:stretch/>
        </p:blipFill>
        <p:spPr bwMode="auto">
          <a:xfrm>
            <a:off x="35496" y="1628800"/>
            <a:ext cx="3771900" cy="25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067944" y="1556792"/>
            <a:ext cx="43924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Připojení na veřejný rozvod je mimo naši nemovitost. </a:t>
            </a:r>
          </a:p>
          <a:p>
            <a:r>
              <a:rPr lang="cs-CZ" sz="2400" dirty="0"/>
              <a:t>Do naší přípojkové skříňky (HDS) ...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596770" y="5775647"/>
            <a:ext cx="43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... vede kabel od T-spojky.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H="1" flipV="1">
            <a:off x="4355976" y="4869160"/>
            <a:ext cx="1584176" cy="100811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3851920" y="3429000"/>
            <a:ext cx="2088232" cy="244827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5940152" y="4725144"/>
            <a:ext cx="2664296" cy="1152128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36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Kabelovým vedením – smyčkování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40063"/>
            <a:ext cx="29591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16216" y="1640063"/>
            <a:ext cx="252028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přípojková skříň (HDS)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příchozí kabel veřejného rozvodu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odchozí kabel veřejného rozvodu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hlavní domovní vedení k nemovitosti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chráničky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ochrana kabelu v zemi: cihly, dlaždice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9" y="1614123"/>
            <a:ext cx="3095435" cy="38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0318" y="5589240"/>
            <a:ext cx="8896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Při smyčkování: přípojka = přípojková skříň</a:t>
            </a:r>
          </a:p>
        </p:txBody>
      </p:sp>
    </p:spTree>
    <p:extLst>
      <p:ext uri="{BB962C8B-B14F-4D97-AF65-F5344CB8AC3E}">
        <p14:creationId xmlns:p14="http://schemas.microsoft.com/office/powerpoint/2010/main" val="329862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4969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Kabelovým vedením – smyčkování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40063"/>
            <a:ext cx="29591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16216" y="1640063"/>
            <a:ext cx="252028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Veřejný rozvod přijde až do naší HDS. </a:t>
            </a:r>
          </a:p>
          <a:p>
            <a:endParaRPr lang="cs-CZ" dirty="0"/>
          </a:p>
          <a:p>
            <a:r>
              <a:rPr lang="cs-CZ" dirty="0"/>
              <a:t>Připojení na veřejný rozvod nastane v naší HDS. </a:t>
            </a:r>
          </a:p>
          <a:p>
            <a:endParaRPr lang="cs-CZ" dirty="0"/>
          </a:p>
          <a:p>
            <a:r>
              <a:rPr lang="cs-CZ" dirty="0"/>
              <a:t>Přípojka začíná připojením na veřejný rozvod, končí HDS. 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9" y="1614123"/>
            <a:ext cx="3095435" cy="384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95618" y="5661248"/>
            <a:ext cx="87408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Proto přípojka = HDS.</a:t>
            </a:r>
          </a:p>
        </p:txBody>
      </p:sp>
    </p:spTree>
    <p:extLst>
      <p:ext uri="{BB962C8B-B14F-4D97-AF65-F5344CB8AC3E}">
        <p14:creationId xmlns:p14="http://schemas.microsoft.com/office/powerpoint/2010/main" val="2684480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936000"/>
            <a:ext cx="9036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Kabelovým vedením - odbočka z venkovního vedení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74709" y="306896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Přípojka je zde kombinací venkovního a kabelového vedení.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6480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483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Uložení kabelu do země</a:t>
            </a:r>
          </a:p>
        </p:txBody>
      </p:sp>
      <p:pic>
        <p:nvPicPr>
          <p:cNvPr id="3074" name="Picture 2" descr="http://elektrika.cz/obrazek/pokl_kab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6076"/>
            <a:ext cx="75700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22002"/>
              </p:ext>
            </p:extLst>
          </p:nvPr>
        </p:nvGraphicFramePr>
        <p:xfrm>
          <a:off x="539552" y="5284048"/>
          <a:ext cx="8229600" cy="1097280"/>
        </p:xfrm>
        <a:graphic>
          <a:graphicData uri="http://schemas.openxmlformats.org/drawingml/2006/table">
            <a:tbl>
              <a:tblPr/>
              <a:tblGrid>
                <a:gridCol w="271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5"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Verdana"/>
                        </a:rPr>
                        <a:t>Hloubka uložení H v cm</a:t>
                      </a:r>
                      <a:endParaRPr lang="cs-CZ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50"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latin typeface="Verdana"/>
                        </a:rPr>
                        <a:t>V terénu</a:t>
                      </a:r>
                      <a:endParaRPr lang="cs-CZ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Verdana"/>
                        </a:rPr>
                        <a:t>V chodníku</a:t>
                      </a:r>
                      <a:endParaRPr lang="cs-CZ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Verdana"/>
                        </a:rPr>
                        <a:t>Ve vozovce nebo krajnici vozovky</a:t>
                      </a:r>
                      <a:endParaRPr lang="es-E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25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Verdana"/>
                        </a:rPr>
                        <a:t>35 (s ochranou), 70</a:t>
                      </a:r>
                      <a:endParaRPr lang="cs-CZ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Verdana"/>
                        </a:rPr>
                        <a:t>35</a:t>
                      </a:r>
                      <a:endParaRPr lang="cs-CZ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Verdana"/>
                        </a:rPr>
                        <a:t>100</a:t>
                      </a:r>
                      <a:endParaRPr lang="cs-CZ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04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568952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Kombinací venkovního a kabelového vedení</a:t>
            </a:r>
          </a:p>
          <a:p>
            <a:endParaRPr lang="cs-CZ" sz="2800" b="1" dirty="0"/>
          </a:p>
          <a:p>
            <a:r>
              <a:rPr lang="cs-CZ" sz="2800" b="1" dirty="0"/>
              <a:t>Požadavky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Pro venkovní část platí podmínky venkovního,</a:t>
            </a:r>
          </a:p>
          <a:p>
            <a:pPr>
              <a:tabLst>
                <a:tab pos="534988" algn="l"/>
              </a:tabLst>
            </a:pPr>
            <a:r>
              <a:rPr lang="cs-CZ" sz="2800" dirty="0"/>
              <a:t>	pro </a:t>
            </a:r>
            <a:r>
              <a:rPr lang="cs-CZ" sz="2800"/>
              <a:t>kabelovou podmínky kabelového </a:t>
            </a:r>
            <a:r>
              <a:rPr lang="cs-CZ" sz="2800" dirty="0"/>
              <a:t>vedení.</a:t>
            </a: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66874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Domovní přípojky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936000"/>
            <a:ext cx="84969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Kombinací venkovního a kabelového vedení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8342"/>
            <a:ext cx="3649882" cy="49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08342"/>
            <a:ext cx="4464496" cy="4867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499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Hlavní domovní vedení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936000"/>
            <a:ext cx="8928992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cs-CZ" sz="2800" b="1" dirty="0"/>
              <a:t>Hlavní domovní vedení – HDV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0000"/>
                </a:solidFill>
              </a:rPr>
              <a:t>vedení od hlavní domovní skříně k odbočce pro poslední elektroměr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0000"/>
                </a:solidFill>
              </a:rPr>
              <a:t>musí být v soustavě TNC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0000"/>
                </a:solidFill>
              </a:rPr>
              <a:t>musí být znemožněn černý odběr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0000"/>
                </a:solidFill>
              </a:rPr>
              <a:t>průřez vodičů po celé délce stejný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0000"/>
                </a:solidFill>
              </a:rPr>
              <a:t>možnost výměny bez stavebních zásahů (trubky, kanály)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0000"/>
                </a:solidFill>
              </a:rPr>
              <a:t>jištěno v přípojkové skříni</a:t>
            </a:r>
          </a:p>
          <a:p>
            <a:pPr>
              <a:spcBef>
                <a:spcPts val="0"/>
              </a:spcBef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09028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/>
              <a:t>Hlavní domovní vedení</a:t>
            </a:r>
            <a:endParaRPr lang="cs-CZ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936000"/>
            <a:ext cx="88569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cs-CZ" sz="2800" b="1" dirty="0"/>
              <a:t>Od HDS ...</a:t>
            </a:r>
            <a:endParaRPr lang="cs-CZ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47863"/>
            <a:ext cx="833278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2958" y="5157192"/>
            <a:ext cx="9036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cs-CZ" sz="2800" b="1" dirty="0"/>
              <a:t>... k odbočce pro poslední elektroměr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331640" y="1412776"/>
            <a:ext cx="2232248" cy="194421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788024" y="3356992"/>
            <a:ext cx="2088232" cy="194421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3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lektrika.cz/obr/12_ifkcimr_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0" b="8145"/>
          <a:stretch/>
        </p:blipFill>
        <p:spPr bwMode="auto">
          <a:xfrm>
            <a:off x="107504" y="1844824"/>
            <a:ext cx="5776294" cy="18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/>
              <a:t>Video</a:t>
            </a:r>
            <a:endParaRPr lang="cs-CZ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36000"/>
            <a:ext cx="8784976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Bezvýkopová</a:t>
            </a:r>
            <a:r>
              <a:rPr lang="cs-CZ" sz="2800" b="1" dirty="0"/>
              <a:t> metoda pokládky kabelových vedení</a:t>
            </a:r>
          </a:p>
          <a:p>
            <a:r>
              <a:rPr lang="cs-CZ" sz="2400" b="1" dirty="0">
                <a:hlinkClick r:id="rId4"/>
              </a:rPr>
              <a:t>http://elektrika.tv/video/2012/120918_ifk_sokolnice.mp4/</a:t>
            </a:r>
            <a:endParaRPr lang="cs-CZ" sz="2400" b="1" dirty="0"/>
          </a:p>
          <a:p>
            <a:endParaRPr lang="cs-CZ" sz="2400" b="1" dirty="0"/>
          </a:p>
        </p:txBody>
      </p:sp>
      <p:pic>
        <p:nvPicPr>
          <p:cNvPr id="9" name="Picture 4" descr="http://elektrika.cz/obr/12_ifkcimr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5" y="3717032"/>
            <a:ext cx="60971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6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Druhy vedení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36000"/>
            <a:ext cx="856895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Druhy vedení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venkovní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holé vodiče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svazkové izolované vodiče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/>
              <a:t>závěsné kabely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kabelové</a:t>
            </a: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7451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Druhy vedení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36000"/>
            <a:ext cx="8640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 vedení – holé vodiče</a:t>
            </a:r>
          </a:p>
        </p:txBody>
      </p:sp>
      <p:pic>
        <p:nvPicPr>
          <p:cNvPr id="1026" name="Picture 2" descr="http://elektrika.cz/obrazek/elpr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2521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lektrika.cz/obrazek/pripk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33180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lektrika.cz/obrazek/pripk_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39716"/>
            <a:ext cx="2232248" cy="42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3347864" y="1412776"/>
            <a:ext cx="504056" cy="57606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318226" y="1412776"/>
            <a:ext cx="2269998" cy="57606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070390" y="1389145"/>
            <a:ext cx="1653738" cy="743711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251520" y="458112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Vedení prochází těsně kolem objektu. Každý vodič je pomocí síťové svorky vyveden a pomocí přechodky vchází do zdi domu.</a:t>
            </a:r>
          </a:p>
        </p:txBody>
      </p:sp>
    </p:spTree>
    <p:extLst>
      <p:ext uri="{BB962C8B-B14F-4D97-AF65-F5344CB8AC3E}">
        <p14:creationId xmlns:p14="http://schemas.microsoft.com/office/powerpoint/2010/main" val="30178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Druhy vedení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36000"/>
            <a:ext cx="8640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 vedení – holé vodiče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3763"/>
            <a:ext cx="8280920" cy="490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72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g.frbiz.com/nimg/28/c5/1d402a6d0d348147bd1003e4b55d-0x0-0/strong_style_color_b82220_abc_strong_cables_aerial_bundled_cable_1_to_35kv_rated_vol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74232" cy="43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Druhy vedení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36000"/>
            <a:ext cx="8640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 vedení – svazkové izolované vodiče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5004048" y="1628800"/>
            <a:ext cx="396044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Svazkové izolované vodiče se skládají z několika vodičů pevně svázaných dohromady. Fázové vodiče jsou izolované, nulový vodič může být holý.</a:t>
            </a:r>
          </a:p>
        </p:txBody>
      </p:sp>
    </p:spTree>
    <p:extLst>
      <p:ext uri="{BB962C8B-B14F-4D97-AF65-F5344CB8AC3E}">
        <p14:creationId xmlns:p14="http://schemas.microsoft.com/office/powerpoint/2010/main" val="246642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Druhy vedení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36000"/>
            <a:ext cx="8640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 vedení – svazkové izolované vodiče</a:t>
            </a:r>
          </a:p>
        </p:txBody>
      </p:sp>
      <p:pic>
        <p:nvPicPr>
          <p:cNvPr id="10" name="Picture 6" descr="https://www.sa.gov.au/__data/assets/image/0009/5895/Powerlines_insulated_aerial_bundled_c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36" y="1538252"/>
            <a:ext cx="5731174" cy="49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.made-in-china.com/43f34j00venTKwBtSCzs/Low-Voltage-Aerial-Bundled-C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4104456" cy="42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3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Druhy vedení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36000"/>
            <a:ext cx="8640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 vedení – svazkové izolované vodiče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6" y="1700807"/>
            <a:ext cx="7704182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08104" y="3212976"/>
            <a:ext cx="349188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1 závěsný hák do děr</a:t>
            </a:r>
          </a:p>
          <a:p>
            <a:r>
              <a:rPr lang="cs-CZ" sz="2400" b="1" dirty="0"/>
              <a:t>2 maticový hák</a:t>
            </a:r>
          </a:p>
          <a:p>
            <a:r>
              <a:rPr lang="cs-CZ" sz="2400" b="1" dirty="0"/>
              <a:t>3 kotevní svorka</a:t>
            </a:r>
          </a:p>
          <a:p>
            <a:r>
              <a:rPr lang="cs-CZ" sz="2400" b="1" dirty="0"/>
              <a:t>4 propichovací svorka</a:t>
            </a:r>
          </a:p>
        </p:txBody>
      </p:sp>
    </p:spTree>
    <p:extLst>
      <p:ext uri="{BB962C8B-B14F-4D97-AF65-F5344CB8AC3E}">
        <p14:creationId xmlns:p14="http://schemas.microsoft.com/office/powerpoint/2010/main" val="137924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Venkovní a kabelová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pPr marL="457200" indent="-457200"/>
            <a:r>
              <a:rPr lang="cs-CZ" sz="2400" dirty="0"/>
              <a:t>Druhy vedení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sítí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36000"/>
            <a:ext cx="8640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Venkovní vedení – závěsné kabely</a:t>
            </a:r>
          </a:p>
        </p:txBody>
      </p:sp>
      <p:pic>
        <p:nvPicPr>
          <p:cNvPr id="1026" name="Picture 2" descr="http://elektrika.cz/obrazek/elpr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2521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energetikainfo.cz/erg/onb/images/erg/80/6.3.3.9/CZ_ERG_006_003_003_009_0031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538779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2915816" y="1459220"/>
            <a:ext cx="1080120" cy="160974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679504" y="1459220"/>
            <a:ext cx="684584" cy="74564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07504" y="4437112"/>
            <a:ext cx="403244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Závěsný kabel je zavěšen na nosném laně mezi stožárem a budovou. Není určen pro umístění do země.</a:t>
            </a:r>
          </a:p>
        </p:txBody>
      </p:sp>
    </p:spTree>
    <p:extLst>
      <p:ext uri="{BB962C8B-B14F-4D97-AF65-F5344CB8AC3E}">
        <p14:creationId xmlns:p14="http://schemas.microsoft.com/office/powerpoint/2010/main" val="2926634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13129</TotalTime>
  <Words>1318</Words>
  <Application>Microsoft Office PowerPoint</Application>
  <PresentationFormat>Předvádění na obrazovce (4:3)</PresentationFormat>
  <Paragraphs>360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 </vt:lpstr>
      <vt:lpstr>Osnova</vt:lpstr>
      <vt:lpstr>Druhy vedení</vt:lpstr>
      <vt:lpstr>Druhy vedení</vt:lpstr>
      <vt:lpstr>Druhy vedení</vt:lpstr>
      <vt:lpstr>Druhy vedení</vt:lpstr>
      <vt:lpstr>Druhy vedení</vt:lpstr>
      <vt:lpstr>Druhy vedení</vt:lpstr>
      <vt:lpstr>Druhy vedení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Domovní přípojky</vt:lpstr>
      <vt:lpstr>Hlavní domovní vedení</vt:lpstr>
      <vt:lpstr>Hlavní domovní vedení</vt:lpstr>
      <vt:lpstr>Video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711</cp:revision>
  <cp:lastPrinted>2024-01-18T13:28:15Z</cp:lastPrinted>
  <dcterms:created xsi:type="dcterms:W3CDTF">2011-08-12T09:23:29Z</dcterms:created>
  <dcterms:modified xsi:type="dcterms:W3CDTF">2024-01-18T13:32:23Z</dcterms:modified>
</cp:coreProperties>
</file>