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90" r:id="rId2"/>
    <p:sldId id="297" r:id="rId3"/>
    <p:sldId id="326" r:id="rId4"/>
    <p:sldId id="312" r:id="rId5"/>
    <p:sldId id="332" r:id="rId6"/>
    <p:sldId id="333" r:id="rId7"/>
    <p:sldId id="334" r:id="rId8"/>
    <p:sldId id="335" r:id="rId9"/>
    <p:sldId id="336" r:id="rId10"/>
    <p:sldId id="337" r:id="rId11"/>
    <p:sldId id="327" r:id="rId12"/>
    <p:sldId id="328" r:id="rId13"/>
    <p:sldId id="329" r:id="rId14"/>
    <p:sldId id="330" r:id="rId15"/>
    <p:sldId id="331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663300"/>
    <a:srgbClr val="0099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2" autoAdjust="0"/>
    <p:restoredTop sz="94620" autoAdjust="0"/>
  </p:normalViewPr>
  <p:slideViewPr>
    <p:cSldViewPr>
      <p:cViewPr varScale="1">
        <p:scale>
          <a:sx n="133" d="100"/>
          <a:sy n="133" d="100"/>
        </p:scale>
        <p:origin x="111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10.09.2024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Zkraty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Energetická zařízení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Zkraty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Energetická zařízení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orqwY2a8g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132856"/>
            <a:ext cx="849694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l-PL" sz="4400" b="1" dirty="0"/>
              <a:t>Zkraty</a:t>
            </a:r>
          </a:p>
          <a:p>
            <a:pPr algn="ctr">
              <a:defRPr/>
            </a:pPr>
            <a:endParaRPr lang="pl-PL" sz="4400" b="1" dirty="0"/>
          </a:p>
          <a:p>
            <a:pPr algn="ctr">
              <a:defRPr/>
            </a:pPr>
            <a:r>
              <a:rPr lang="pl-PL" sz="2400" b="1" dirty="0"/>
              <a:t>Ing. Jaroslav Bernkopf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Následky zkratu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/>
              <a:t>Oblouk při vypínání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ničí kontakty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prodlužuje dobu zkratu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42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Druhy zkratů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9360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Podle zkratovaných vodičů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trojfázový – mezi třemi fázemi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dvoufázový – mezi dvěma fázemi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dvoufázový zemní – mezi dvěma fázemi a zemí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jednofázový zemní – mezi jednou fází a zemí </a:t>
            </a:r>
          </a:p>
        </p:txBody>
      </p:sp>
    </p:spTree>
    <p:extLst>
      <p:ext uri="{BB962C8B-B14F-4D97-AF65-F5344CB8AC3E}">
        <p14:creationId xmlns:p14="http://schemas.microsoft.com/office/powerpoint/2010/main" val="548104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Druhy zkratů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934037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Trojfázový – mezi třemi fázemi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84" y="1408118"/>
            <a:ext cx="7735033" cy="4181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71812" y="5661248"/>
            <a:ext cx="4084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Dvoufázový zemní – </a:t>
            </a:r>
          </a:p>
          <a:p>
            <a:pPr algn="ctr"/>
            <a:r>
              <a:rPr lang="cs-CZ" sz="2000" dirty="0"/>
              <a:t>mezi dvěma fázemi a zemí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860032" y="936000"/>
            <a:ext cx="4139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Dvoufázový – mezi dvěma fázemi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644008" y="5661248"/>
            <a:ext cx="4084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Jednofázový zemní – </a:t>
            </a:r>
          </a:p>
          <a:p>
            <a:pPr algn="ctr"/>
            <a:r>
              <a:rPr lang="cs-CZ" sz="2000" dirty="0"/>
              <a:t>mezi jednou fází a zemí </a:t>
            </a:r>
          </a:p>
        </p:txBody>
      </p:sp>
    </p:spTree>
    <p:extLst>
      <p:ext uri="{BB962C8B-B14F-4D97-AF65-F5344CB8AC3E}">
        <p14:creationId xmlns:p14="http://schemas.microsoft.com/office/powerpoint/2010/main" val="3185296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Druhy zkratů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9360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Podle okamžiku vzniku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/>
              <a:t>Asymetrický </a:t>
            </a:r>
          </a:p>
          <a:p>
            <a:pPr lvl="2"/>
            <a:r>
              <a:rPr lang="cs-CZ" sz="2800" dirty="0"/>
              <a:t>vznikne, když je proud v síti maximální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/>
              <a:t>Symetrický</a:t>
            </a:r>
          </a:p>
          <a:p>
            <a:pPr lvl="2"/>
            <a:r>
              <a:rPr lang="cs-CZ" sz="2800" dirty="0"/>
              <a:t>vznikne, když je proud v síti nulový</a:t>
            </a:r>
          </a:p>
          <a:p>
            <a:pPr lvl="2"/>
            <a:endParaRPr lang="cs-CZ" sz="2800" dirty="0"/>
          </a:p>
          <a:p>
            <a:pPr lvl="1"/>
            <a:r>
              <a:rPr lang="cs-CZ" sz="2400" dirty="0"/>
              <a:t>Síť má induktivní charakter. </a:t>
            </a:r>
          </a:p>
          <a:p>
            <a:pPr lvl="1"/>
            <a:r>
              <a:rPr lang="cs-CZ" sz="2400" dirty="0"/>
              <a:t>Když indukčností teče proud, je v ní shromážděná energie </a:t>
            </a:r>
            <a:endParaRPr lang="en-US" sz="2400" dirty="0"/>
          </a:p>
          <a:p>
            <a:pPr lvl="1"/>
            <a:r>
              <a:rPr lang="cs-CZ" sz="2400" dirty="0"/>
              <a:t>v podobě magnetického pole. </a:t>
            </a:r>
          </a:p>
          <a:p>
            <a:pPr lvl="1"/>
            <a:r>
              <a:rPr lang="cs-CZ" sz="2400" dirty="0"/>
              <a:t>Když vznikne zkrat v okamžiku maxima proudu, </a:t>
            </a:r>
            <a:endParaRPr lang="en-US" sz="2400" dirty="0"/>
          </a:p>
          <a:p>
            <a:pPr lvl="1"/>
            <a:r>
              <a:rPr lang="cs-CZ" sz="2400" dirty="0"/>
              <a:t>je</a:t>
            </a:r>
            <a:r>
              <a:rPr lang="en-US" sz="2400" dirty="0"/>
              <a:t> </a:t>
            </a:r>
            <a:r>
              <a:rPr lang="cs-CZ" sz="2400" dirty="0"/>
              <a:t>shromážděná energie v síti velká. </a:t>
            </a:r>
          </a:p>
          <a:p>
            <a:pPr lvl="1"/>
            <a:r>
              <a:rPr lang="cs-CZ" sz="2400" dirty="0"/>
              <a:t>Síť tuto energii vybije skrz ten zkrat a účinky jsou horší.</a:t>
            </a:r>
          </a:p>
        </p:txBody>
      </p:sp>
    </p:spTree>
    <p:extLst>
      <p:ext uri="{BB962C8B-B14F-4D97-AF65-F5344CB8AC3E}">
        <p14:creationId xmlns:p14="http://schemas.microsoft.com/office/powerpoint/2010/main" val="3957949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Druhy zkratů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936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Asymetrický zkrat</a:t>
            </a:r>
            <a:endParaRPr lang="cs-CZ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174" y="1492056"/>
            <a:ext cx="6535826" cy="380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17332" y="1700808"/>
            <a:ext cx="26914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 okamžiku zkratu už je proud velký a ještě vyroste až na skoro 20 000 A.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Kdyby stejnosměrná složka byla ještě</a:t>
            </a:r>
          </a:p>
        </p:txBody>
      </p:sp>
      <p:cxnSp>
        <p:nvCxnSpPr>
          <p:cNvPr id="4" name="Přímá spojnice se šipkou 3"/>
          <p:cNvCxnSpPr>
            <a:cxnSpLocks/>
          </p:cNvCxnSpPr>
          <p:nvPr/>
        </p:nvCxnSpPr>
        <p:spPr>
          <a:xfrm>
            <a:off x="2627784" y="2204864"/>
            <a:ext cx="1368152" cy="720080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139952" y="797500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Proud má stejnosměrnou složku: </a:t>
            </a:r>
          </a:p>
          <a:p>
            <a:r>
              <a:rPr lang="cs-CZ" sz="2000" dirty="0"/>
              <a:t>je nesymetrický kolem nuly.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4572000" y="1492056"/>
            <a:ext cx="1152128" cy="1864936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7504" y="5385410"/>
            <a:ext cx="8924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větší, tady by proud vůbec neklesnul pod nulu, oblouk ve vypínacím zařízení by se těžko zhášel, hořel by o periodu déle.</a:t>
            </a:r>
          </a:p>
        </p:txBody>
      </p:sp>
      <p:cxnSp>
        <p:nvCxnSpPr>
          <p:cNvPr id="16" name="Přímá spojnice se šipkou 15"/>
          <p:cNvCxnSpPr/>
          <p:nvPr/>
        </p:nvCxnSpPr>
        <p:spPr>
          <a:xfrm flipV="1">
            <a:off x="2627784" y="4365104"/>
            <a:ext cx="1736576" cy="1020306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659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972" y="1468631"/>
            <a:ext cx="6542683" cy="376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Druhy zkratů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936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Symetrický zkrat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7332" y="1700808"/>
            <a:ext cx="26914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 okamžiku zkratu je proud nulový a vyroste jen </a:t>
            </a:r>
          </a:p>
          <a:p>
            <a:r>
              <a:rPr lang="cs-CZ" sz="2000" dirty="0"/>
              <a:t>na 12 000 A.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2195736" y="2204864"/>
            <a:ext cx="1800200" cy="100811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139952" y="797500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Proud nemá stejnosměrnou složku: </a:t>
            </a:r>
          </a:p>
          <a:p>
            <a:r>
              <a:rPr lang="cs-CZ" sz="2000" dirty="0"/>
              <a:t>je symetrický kolem nuly.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4572000" y="1492056"/>
            <a:ext cx="1152128" cy="1793801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7504" y="5385410"/>
            <a:ext cx="8924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Už tady proud krásně klesá pod nulu, oblouk ve vypínacím zařízení se dobře zháší.</a:t>
            </a:r>
          </a:p>
        </p:txBody>
      </p:sp>
      <p:cxnSp>
        <p:nvCxnSpPr>
          <p:cNvPr id="16" name="Přímá spojnice se šipkou 15"/>
          <p:cNvCxnSpPr/>
          <p:nvPr/>
        </p:nvCxnSpPr>
        <p:spPr>
          <a:xfrm flipV="1">
            <a:off x="971600" y="3285857"/>
            <a:ext cx="3168352" cy="2159367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88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Osnova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0" y="936000"/>
            <a:ext cx="81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Zkrat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/>
              <a:t>definice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/>
              <a:t>vznik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/>
              <a:t>následky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/>
              <a:t>druhy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20926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Zkrat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/>
              <a:t>Short</a:t>
            </a:r>
            <a:r>
              <a:rPr lang="cs-CZ" sz="2800" b="1" dirty="0"/>
              <a:t> </a:t>
            </a:r>
            <a:r>
              <a:rPr lang="cs-CZ" sz="2800" b="1" dirty="0" err="1"/>
              <a:t>Circuit</a:t>
            </a:r>
            <a:endParaRPr lang="cs-CZ" sz="2800" b="1" dirty="0"/>
          </a:p>
          <a:p>
            <a:r>
              <a:rPr lang="cs-CZ" sz="2800" dirty="0">
                <a:hlinkClick r:id="rId3"/>
              </a:rPr>
              <a:t>https://www.youtube.com/watch?v=zorqwY2a8gI</a:t>
            </a:r>
            <a:endParaRPr lang="cs-CZ" sz="2800" dirty="0"/>
          </a:p>
          <a:p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44" y="2708920"/>
            <a:ext cx="7968720" cy="3127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115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Definice 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r>
              <a:rPr lang="cs-CZ" sz="2800" b="1" dirty="0"/>
              <a:t>Zkrat</a:t>
            </a:r>
            <a:r>
              <a:rPr lang="cs-CZ" sz="2800" dirty="0"/>
              <a:t> je stav, kdy elektrický proud neprochází přes spotřebič, ale přímo od jednoho pólu zdroje k druhému.</a:t>
            </a:r>
          </a:p>
          <a:p>
            <a:r>
              <a:rPr lang="cs-CZ" sz="2800" dirty="0"/>
              <a:t>Přitom proud okamžitě dosahuje velké hodnoty.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58028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Vznik zkratu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r>
              <a:rPr lang="cs-CZ" sz="2800" b="1" dirty="0"/>
              <a:t>Zkrat vzniká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chybným zapojením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zkratováním vodičů s různým napětím (např. prodření izolace)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mezi fázovými vodiči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mezi fázovým vodičem a zemí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647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Následky zkratu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/>
              <a:t>Následky zkratu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tepelné účinky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dynamické účinky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pokles napětí v soustavě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přepětí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oblouk při vypínání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291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Následky zkratu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/>
              <a:t>Tepelné účinky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poškození izolace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požár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50651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Následky zkratu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/>
              <a:t>Dynamické účinky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deformace vodičů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2800" dirty="0"/>
              <a:t>dva vodiče protékané souhlasným proudem se přitahují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2800" dirty="0"/>
              <a:t>dva vodiče protékané nesouhlasným proudem se odpuzují =&gt; snaží se narovnat smyčky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poškození izolátorů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39382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Zkraty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Následky zkratu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Energetická zařízení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/>
              <a:t>Přepětí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odlehčení soustavy po vypnutí zkratu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induktivní charakter sítě =&gt; snaží se zachovat proud, tlačí jej dál, i když zkrat pominul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30056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11271</TotalTime>
  <Words>475</Words>
  <Application>Microsoft Office PowerPoint</Application>
  <PresentationFormat>On-screen Show (4:3)</PresentationFormat>
  <Paragraphs>160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Osnova</vt:lpstr>
      <vt:lpstr>Zkrat</vt:lpstr>
      <vt:lpstr>Definice </vt:lpstr>
      <vt:lpstr>Vznik zkratu</vt:lpstr>
      <vt:lpstr>Následky zkratu</vt:lpstr>
      <vt:lpstr>Následky zkratu</vt:lpstr>
      <vt:lpstr>Následky zkratu</vt:lpstr>
      <vt:lpstr>Následky zkratu</vt:lpstr>
      <vt:lpstr>Následky zkratu</vt:lpstr>
      <vt:lpstr>Druhy zkratů</vt:lpstr>
      <vt:lpstr>Druhy zkratů</vt:lpstr>
      <vt:lpstr>Druhy zkratů</vt:lpstr>
      <vt:lpstr>Druhy zkratů</vt:lpstr>
      <vt:lpstr>Druhy zkratů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619</cp:revision>
  <dcterms:created xsi:type="dcterms:W3CDTF">2011-08-12T09:23:29Z</dcterms:created>
  <dcterms:modified xsi:type="dcterms:W3CDTF">2024-09-10T16:17:40Z</dcterms:modified>
</cp:coreProperties>
</file>