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90" r:id="rId2"/>
    <p:sldId id="291" r:id="rId3"/>
    <p:sldId id="293" r:id="rId4"/>
    <p:sldId id="296" r:id="rId5"/>
    <p:sldId id="286" r:id="rId6"/>
    <p:sldId id="311" r:id="rId7"/>
    <p:sldId id="309" r:id="rId8"/>
    <p:sldId id="323" r:id="rId9"/>
    <p:sldId id="321" r:id="rId10"/>
    <p:sldId id="322" r:id="rId11"/>
    <p:sldId id="308" r:id="rId12"/>
    <p:sldId id="316" r:id="rId13"/>
    <p:sldId id="318" r:id="rId14"/>
    <p:sldId id="295" r:id="rId15"/>
    <p:sldId id="317" r:id="rId16"/>
    <p:sldId id="319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620" autoAdjust="0"/>
  </p:normalViewPr>
  <p:slideViewPr>
    <p:cSldViewPr>
      <p:cViewPr varScale="1">
        <p:scale>
          <a:sx n="123" d="100"/>
          <a:sy n="123" d="100"/>
        </p:scale>
        <p:origin x="64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E0C44-E92D-455E-801C-5B4D42EC9B3B}" type="datetimeFigureOut">
              <a:rPr lang="cs-CZ"/>
              <a:pPr>
                <a:defRPr/>
              </a:pPr>
              <a:t>22.01.2024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2093FC-2938-41D2-8F01-DCBF2880F693}" type="datetimeFigureOut">
              <a:rPr lang="cs-CZ"/>
              <a:pPr>
                <a:defRPr/>
              </a:pPr>
              <a:t>22.01.2024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704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476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817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19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276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06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88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41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Zobrazovací jednotky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Elektronika, TVP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Zobrazovací jednotky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Elektronika, TVP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blovevs.live/product_details/22259499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futaba.co.jp/en/product/oled/about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ernkopf.cz/skol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enarc.com/lcd-technolog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ineersgarage.com/oled-display-technolog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aba.co.jp/en/product/oled/abou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engineersgarage.com/oled-display-technology/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Zobrazovací jednotky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2708920"/>
            <a:ext cx="849694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Zobrazovací jednotky</a:t>
            </a:r>
          </a:p>
        </p:txBody>
      </p:sp>
    </p:spTree>
    <p:extLst>
      <p:ext uri="{BB962C8B-B14F-4D97-AF65-F5344CB8AC3E}">
        <p14:creationId xmlns:p14="http://schemas.microsoft.com/office/powerpoint/2010/main" val="38997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3"/>
            <a:extLst>
              <a:ext uri="{FF2B5EF4-FFF2-40B4-BE49-F238E27FC236}">
                <a16:creationId xmlns:a16="http://schemas.microsoft.com/office/drawing/2014/main" id="{A4BC30D1-294F-4F9A-BFC4-38239E9E4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3793" y="2674506"/>
            <a:ext cx="4111128" cy="341223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296E91D-5A52-B876-3232-EDAB8D0E7664}"/>
              </a:ext>
            </a:extLst>
          </p:cNvPr>
          <p:cNvSpPr/>
          <p:nvPr/>
        </p:nvSpPr>
        <p:spPr>
          <a:xfrm>
            <a:off x="8082032" y="3717032"/>
            <a:ext cx="5967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</a:t>
            </a:r>
            <a:r>
              <a:rPr lang="cs-CZ" dirty="0"/>
              <a:t>OLED</a:t>
            </a:r>
          </a:p>
        </p:txBody>
      </p:sp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4F7DF07D-870A-1A4E-1965-4F408771BB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436"/>
          <a:stretch/>
        </p:blipFill>
        <p:spPr>
          <a:xfrm>
            <a:off x="100832" y="404664"/>
            <a:ext cx="3892193" cy="3919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4C51CD-8DAD-4D97-6863-29DC7F13B008}"/>
              </a:ext>
            </a:extLst>
          </p:cNvPr>
          <p:cNvSpPr txBox="1"/>
          <p:nvPr/>
        </p:nvSpPr>
        <p:spPr>
          <a:xfrm>
            <a:off x="912533" y="3838702"/>
            <a:ext cx="25922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 lines</a:t>
            </a:r>
            <a:endParaRPr lang="cs-CZ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1DA38-CE23-0656-1A56-C8D984C4F789}"/>
              </a:ext>
            </a:extLst>
          </p:cNvPr>
          <p:cNvSpPr txBox="1"/>
          <p:nvPr/>
        </p:nvSpPr>
        <p:spPr>
          <a:xfrm rot="16200000">
            <a:off x="-622386" y="2105306"/>
            <a:ext cx="20451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Gate lines</a:t>
            </a:r>
            <a:endParaRPr lang="cs-CZ" sz="2000" dirty="0"/>
          </a:p>
        </p:txBody>
      </p:sp>
      <p:sp>
        <p:nvSpPr>
          <p:cNvPr id="12" name="TextovéPole 5">
            <a:extLst>
              <a:ext uri="{FF2B5EF4-FFF2-40B4-BE49-F238E27FC236}">
                <a16:creationId xmlns:a16="http://schemas.microsoft.com/office/drawing/2014/main" id="{0DEDECCA-538D-32F5-EFD2-034DD7F85E55}"/>
              </a:ext>
            </a:extLst>
          </p:cNvPr>
          <p:cNvSpPr txBox="1"/>
          <p:nvPr/>
        </p:nvSpPr>
        <p:spPr>
          <a:xfrm>
            <a:off x="4139953" y="836712"/>
            <a:ext cx="500404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AMOLED = Active Matrix OLED </a:t>
            </a:r>
          </a:p>
          <a:p>
            <a:r>
              <a:rPr lang="en-US" dirty="0" err="1"/>
              <a:t>Každý</a:t>
            </a:r>
            <a:r>
              <a:rPr lang="en-US" dirty="0"/>
              <a:t> bod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svoji</a:t>
            </a:r>
            <a:r>
              <a:rPr lang="en-US" dirty="0"/>
              <a:t> </a:t>
            </a:r>
            <a:r>
              <a:rPr lang="en-US" dirty="0" err="1"/>
              <a:t>paměť</a:t>
            </a:r>
            <a:r>
              <a:rPr lang="en-US" dirty="0"/>
              <a:t>, </a:t>
            </a:r>
            <a:r>
              <a:rPr lang="en-US" dirty="0" err="1"/>
              <a:t>představovanou</a:t>
            </a:r>
            <a:r>
              <a:rPr lang="en-US" dirty="0"/>
              <a:t> kondenzátorem C</a:t>
            </a:r>
            <a:r>
              <a:rPr lang="en-US" baseline="-25000" dirty="0"/>
              <a:t>ST</a:t>
            </a:r>
            <a:r>
              <a:rPr lang="en-US" dirty="0"/>
              <a:t>.</a:t>
            </a:r>
          </a:p>
          <a:p>
            <a:endParaRPr lang="en-US" sz="800" dirty="0"/>
          </a:p>
          <a:p>
            <a:r>
              <a:rPr lang="en-US" dirty="0"/>
              <a:t>Na Data line se </a:t>
            </a:r>
            <a:r>
              <a:rPr lang="en-US" dirty="0" err="1"/>
              <a:t>přivede</a:t>
            </a:r>
            <a:r>
              <a:rPr lang="en-US" dirty="0"/>
              <a:t> </a:t>
            </a:r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, na Gate line se </a:t>
            </a:r>
            <a:r>
              <a:rPr lang="en-US" dirty="0" err="1"/>
              <a:t>přivede</a:t>
            </a:r>
            <a:r>
              <a:rPr lang="en-US" dirty="0"/>
              <a:t> </a:t>
            </a:r>
            <a:r>
              <a:rPr lang="en-US" dirty="0" err="1"/>
              <a:t>zapisovací</a:t>
            </a:r>
            <a:r>
              <a:rPr lang="en-US" dirty="0"/>
              <a:t> </a:t>
            </a:r>
            <a:r>
              <a:rPr lang="en-US" dirty="0" err="1"/>
              <a:t>impuls</a:t>
            </a:r>
            <a:r>
              <a:rPr lang="en-US" dirty="0"/>
              <a:t>. </a:t>
            </a:r>
          </a:p>
          <a:p>
            <a:r>
              <a:rPr lang="en-US" dirty="0"/>
              <a:t>T1 </a:t>
            </a:r>
            <a:r>
              <a:rPr lang="en-US" dirty="0" err="1"/>
              <a:t>sepne</a:t>
            </a:r>
            <a:r>
              <a:rPr lang="en-US" dirty="0"/>
              <a:t>.</a:t>
            </a:r>
          </a:p>
          <a:p>
            <a:endParaRPr lang="cs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E2A0DD-3ED3-9712-071B-B38C1850A94A}"/>
              </a:ext>
            </a:extLst>
          </p:cNvPr>
          <p:cNvSpPr txBox="1"/>
          <p:nvPr/>
        </p:nvSpPr>
        <p:spPr>
          <a:xfrm>
            <a:off x="5868144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T1</a:t>
            </a:r>
            <a:endParaRPr lang="cs-CZ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00EA0F-5725-9AB9-5A88-A6F004F78FB3}"/>
              </a:ext>
            </a:extLst>
          </p:cNvPr>
          <p:cNvSpPr txBox="1"/>
          <p:nvPr/>
        </p:nvSpPr>
        <p:spPr>
          <a:xfrm>
            <a:off x="7956376" y="374400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T2</a:t>
            </a:r>
            <a:endParaRPr lang="cs-CZ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505730-C8AA-D76E-3E3E-8505447A75EF}"/>
              </a:ext>
            </a:extLst>
          </p:cNvPr>
          <p:cNvSpPr txBox="1"/>
          <p:nvPr/>
        </p:nvSpPr>
        <p:spPr>
          <a:xfrm>
            <a:off x="8280920" y="500388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OLED</a:t>
            </a:r>
            <a:endParaRPr lang="cs-CZ" b="1" dirty="0"/>
          </a:p>
        </p:txBody>
      </p:sp>
      <p:sp>
        <p:nvSpPr>
          <p:cNvPr id="21" name="TextovéPole 5">
            <a:extLst>
              <a:ext uri="{FF2B5EF4-FFF2-40B4-BE49-F238E27FC236}">
                <a16:creationId xmlns:a16="http://schemas.microsoft.com/office/drawing/2014/main" id="{C16EBD7B-44B3-D136-BD1B-5CF847344E46}"/>
              </a:ext>
            </a:extLst>
          </p:cNvPr>
          <p:cNvSpPr txBox="1"/>
          <p:nvPr/>
        </p:nvSpPr>
        <p:spPr>
          <a:xfrm>
            <a:off x="100832" y="4350003"/>
            <a:ext cx="50040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Je-li </a:t>
            </a:r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na Data line </a:t>
            </a:r>
            <a:r>
              <a:rPr lang="en-US" dirty="0" err="1"/>
              <a:t>nula</a:t>
            </a:r>
            <a:r>
              <a:rPr lang="en-US" dirty="0"/>
              <a:t>, C</a:t>
            </a:r>
            <a:r>
              <a:rPr lang="en-US" baseline="-25000" dirty="0"/>
              <a:t>ST</a:t>
            </a:r>
            <a:r>
              <a:rPr lang="en-US" dirty="0"/>
              <a:t> se </a:t>
            </a:r>
            <a:r>
              <a:rPr lang="en-US" dirty="0" err="1"/>
              <a:t>vybije</a:t>
            </a:r>
            <a:r>
              <a:rPr lang="en-US" dirty="0"/>
              <a:t>, T2 </a:t>
            </a:r>
            <a:r>
              <a:rPr lang="en-US" dirty="0" err="1"/>
              <a:t>rozepne</a:t>
            </a:r>
            <a:r>
              <a:rPr lang="en-US" dirty="0"/>
              <a:t>, OLED </a:t>
            </a:r>
            <a:r>
              <a:rPr lang="en-US" dirty="0" err="1"/>
              <a:t>nesvítí</a:t>
            </a:r>
            <a:r>
              <a:rPr lang="en-US" dirty="0"/>
              <a:t>.</a:t>
            </a:r>
          </a:p>
          <a:p>
            <a:r>
              <a:rPr lang="en-US" dirty="0"/>
              <a:t>Je-li </a:t>
            </a:r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en-US" dirty="0" err="1"/>
              <a:t>kladné</a:t>
            </a:r>
            <a:r>
              <a:rPr lang="en-US" dirty="0"/>
              <a:t>, C</a:t>
            </a:r>
            <a:r>
              <a:rPr lang="en-US" baseline="-25000" dirty="0"/>
              <a:t>ST</a:t>
            </a:r>
            <a:r>
              <a:rPr lang="en-US" dirty="0"/>
              <a:t> se </a:t>
            </a:r>
            <a:r>
              <a:rPr lang="en-US" dirty="0" err="1"/>
              <a:t>nabije</a:t>
            </a:r>
            <a:r>
              <a:rPr lang="en-US" dirty="0"/>
              <a:t> na toto </a:t>
            </a:r>
            <a:r>
              <a:rPr lang="en-US" dirty="0" err="1"/>
              <a:t>napětí</a:t>
            </a:r>
            <a:r>
              <a:rPr lang="en-US" dirty="0"/>
              <a:t>, T2 </a:t>
            </a:r>
            <a:r>
              <a:rPr lang="en-US" dirty="0" err="1"/>
              <a:t>sepne</a:t>
            </a:r>
            <a:r>
              <a:rPr lang="en-US" dirty="0"/>
              <a:t>, OLED </a:t>
            </a:r>
            <a:r>
              <a:rPr lang="en-US" dirty="0" err="1"/>
              <a:t>svítí</a:t>
            </a:r>
            <a:r>
              <a:rPr lang="en-US" dirty="0"/>
              <a:t>.</a:t>
            </a:r>
          </a:p>
          <a:p>
            <a:r>
              <a:rPr lang="en-US" dirty="0" err="1"/>
              <a:t>Podle</a:t>
            </a:r>
            <a:r>
              <a:rPr lang="en-US" dirty="0"/>
              <a:t> </a:t>
            </a:r>
            <a:r>
              <a:rPr lang="en-US" dirty="0" err="1"/>
              <a:t>velikosti</a:t>
            </a:r>
            <a:r>
              <a:rPr lang="en-US" dirty="0"/>
              <a:t> </a:t>
            </a:r>
            <a:r>
              <a:rPr lang="en-US" dirty="0" err="1"/>
              <a:t>ovládacího</a:t>
            </a:r>
            <a:r>
              <a:rPr lang="en-US" dirty="0"/>
              <a:t> </a:t>
            </a:r>
            <a:r>
              <a:rPr lang="en-US" dirty="0" err="1"/>
              <a:t>napětí</a:t>
            </a:r>
            <a:r>
              <a:rPr lang="en-US" dirty="0"/>
              <a:t>, </a:t>
            </a:r>
            <a:r>
              <a:rPr lang="en-US" dirty="0" err="1"/>
              <a:t>kterým</a:t>
            </a:r>
            <a:r>
              <a:rPr lang="en-US" dirty="0"/>
              <a:t> se C</a:t>
            </a:r>
            <a:r>
              <a:rPr lang="en-US" baseline="-25000" dirty="0"/>
              <a:t>ST</a:t>
            </a:r>
            <a:r>
              <a:rPr lang="en-US" dirty="0"/>
              <a:t> </a:t>
            </a:r>
            <a:r>
              <a:rPr lang="en-US" dirty="0" err="1"/>
              <a:t>nabil</a:t>
            </a:r>
            <a:r>
              <a:rPr lang="en-US" dirty="0"/>
              <a:t>, OLED </a:t>
            </a:r>
            <a:r>
              <a:rPr lang="en-US" dirty="0" err="1"/>
              <a:t>svítí</a:t>
            </a:r>
            <a:r>
              <a:rPr lang="en-US" dirty="0"/>
              <a:t> </a:t>
            </a:r>
            <a:r>
              <a:rPr lang="en-US" dirty="0" err="1"/>
              <a:t>více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. </a:t>
            </a:r>
          </a:p>
          <a:p>
            <a:r>
              <a:rPr lang="en-US" dirty="0"/>
              <a:t>Bod,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svítit</a:t>
            </a:r>
            <a:r>
              <a:rPr lang="en-US" dirty="0"/>
              <a:t> </a:t>
            </a:r>
            <a:r>
              <a:rPr lang="en-US" dirty="0" err="1"/>
              <a:t>trvale</a:t>
            </a:r>
            <a:r>
              <a:rPr lang="en-US" dirty="0"/>
              <a:t>, </a:t>
            </a:r>
            <a:r>
              <a:rPr lang="en-US" dirty="0" err="1"/>
              <a:t>svítí</a:t>
            </a:r>
            <a:r>
              <a:rPr lang="en-US" dirty="0"/>
              <a:t>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trvale</a:t>
            </a:r>
            <a:r>
              <a:rPr lang="en-US" dirty="0"/>
              <a:t>, </a:t>
            </a:r>
            <a:r>
              <a:rPr lang="en-US" dirty="0" err="1"/>
              <a:t>nebliká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A1EE6D-7740-6996-E9BE-469CC5A54075}"/>
              </a:ext>
            </a:extLst>
          </p:cNvPr>
          <p:cNvSpPr txBox="1"/>
          <p:nvPr/>
        </p:nvSpPr>
        <p:spPr>
          <a:xfrm>
            <a:off x="7657328" y="2636912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/>
              <a:t>+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0056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585906E-501A-4E67-8279-2C6EF4DC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připojení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17EEFF-77C6-4DAB-B7D3-9C31012DA981}"/>
              </a:ext>
            </a:extLst>
          </p:cNvPr>
          <p:cNvSpPr txBox="1"/>
          <p:nvPr/>
        </p:nvSpPr>
        <p:spPr>
          <a:xfrm>
            <a:off x="395536" y="908720"/>
            <a:ext cx="84969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Způsoby</a:t>
            </a:r>
            <a:r>
              <a:rPr lang="en-US" dirty="0"/>
              <a:t> </a:t>
            </a:r>
            <a:r>
              <a:rPr lang="en-US" dirty="0" err="1"/>
              <a:t>připojení</a:t>
            </a:r>
            <a:r>
              <a:rPr lang="en-US" dirty="0"/>
              <a:t> </a:t>
            </a:r>
            <a:r>
              <a:rPr lang="en-US" dirty="0" err="1"/>
              <a:t>monitoru</a:t>
            </a:r>
            <a:r>
              <a:rPr lang="en-US" dirty="0"/>
              <a:t> k </a:t>
            </a:r>
            <a:r>
              <a:rPr lang="en-US" dirty="0" err="1"/>
              <a:t>počítači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Analogové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Digitální</a:t>
            </a:r>
            <a:r>
              <a:rPr lang="cs-CZ" dirty="0"/>
              <a:t>	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Analogové</a:t>
            </a:r>
            <a:r>
              <a:rPr lang="en-US" dirty="0"/>
              <a:t> </a:t>
            </a:r>
            <a:r>
              <a:rPr lang="en-US" dirty="0" err="1"/>
              <a:t>připojení</a:t>
            </a:r>
            <a:r>
              <a:rPr lang="en-US" dirty="0"/>
              <a:t> (</a:t>
            </a:r>
            <a:r>
              <a:rPr lang="en-US" dirty="0" err="1"/>
              <a:t>obvykle</a:t>
            </a:r>
            <a:r>
              <a:rPr lang="en-US" dirty="0"/>
              <a:t> </a:t>
            </a:r>
            <a:r>
              <a:rPr lang="en-US" dirty="0" err="1"/>
              <a:t>konektorem</a:t>
            </a:r>
            <a:r>
              <a:rPr lang="en-US" dirty="0"/>
              <a:t> VGA) je </a:t>
            </a:r>
            <a:r>
              <a:rPr lang="en-US" dirty="0" err="1"/>
              <a:t>zastaralé</a:t>
            </a:r>
            <a:r>
              <a:rPr lang="en-US" dirty="0"/>
              <a:t>, </a:t>
            </a:r>
            <a:r>
              <a:rPr lang="en-US" dirty="0" err="1"/>
              <a:t>nebudeme</a:t>
            </a:r>
            <a:r>
              <a:rPr lang="en-US" dirty="0"/>
              <a:t> se </a:t>
            </a:r>
            <a:r>
              <a:rPr lang="en-US" dirty="0" err="1"/>
              <a:t>jím</a:t>
            </a:r>
            <a:r>
              <a:rPr lang="en-US" dirty="0"/>
              <a:t> </a:t>
            </a:r>
            <a:r>
              <a:rPr lang="en-US" dirty="0" err="1"/>
              <a:t>zabývat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385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585906E-501A-4E67-8279-2C6EF4DC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připojení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17EEFF-77C6-4DAB-B7D3-9C31012DA981}"/>
              </a:ext>
            </a:extLst>
          </p:cNvPr>
          <p:cNvSpPr txBox="1"/>
          <p:nvPr/>
        </p:nvSpPr>
        <p:spPr>
          <a:xfrm>
            <a:off x="395536" y="908720"/>
            <a:ext cx="84969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Digitální </a:t>
            </a:r>
            <a:r>
              <a:rPr lang="en-US" dirty="0" err="1"/>
              <a:t>připojení</a:t>
            </a:r>
            <a:r>
              <a:rPr lang="en-US" dirty="0"/>
              <a:t> </a:t>
            </a:r>
            <a:r>
              <a:rPr lang="cs-CZ" dirty="0"/>
              <a:t>monitoru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DVI-D</a:t>
            </a:r>
            <a:r>
              <a:rPr lang="cs-CZ" dirty="0"/>
              <a:t> </a:t>
            </a:r>
            <a:r>
              <a:rPr lang="en-US" dirty="0"/>
              <a:t>		</a:t>
            </a:r>
            <a:r>
              <a:rPr lang="cs-CZ" dirty="0"/>
              <a:t>(Digital) </a:t>
            </a:r>
            <a:r>
              <a:rPr lang="en-US" dirty="0"/>
              <a:t>- </a:t>
            </a:r>
            <a:r>
              <a:rPr lang="cs-CZ" dirty="0"/>
              <a:t>digitální </a:t>
            </a:r>
            <a:r>
              <a:rPr lang="en-US" dirty="0" err="1"/>
              <a:t>obrazový</a:t>
            </a:r>
            <a:r>
              <a:rPr lang="en-US" dirty="0"/>
              <a:t> </a:t>
            </a:r>
            <a:r>
              <a:rPr lang="cs-CZ" dirty="0"/>
              <a:t>signál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DVI-I</a:t>
            </a:r>
            <a:r>
              <a:rPr lang="cs-CZ" dirty="0"/>
              <a:t> </a:t>
            </a:r>
            <a:r>
              <a:rPr lang="en-US" dirty="0"/>
              <a:t>		</a:t>
            </a:r>
            <a:r>
              <a:rPr lang="cs-CZ" dirty="0"/>
              <a:t>(</a:t>
            </a:r>
            <a:r>
              <a:rPr lang="cs-CZ" dirty="0" err="1"/>
              <a:t>Integrated</a:t>
            </a:r>
            <a:r>
              <a:rPr lang="cs-CZ" dirty="0"/>
              <a:t>) </a:t>
            </a:r>
            <a:r>
              <a:rPr lang="en-US" dirty="0"/>
              <a:t>-</a:t>
            </a:r>
            <a:r>
              <a:rPr lang="cs-CZ" dirty="0"/>
              <a:t> digitální i analogový </a:t>
            </a:r>
            <a:r>
              <a:rPr lang="en-US" dirty="0" err="1"/>
              <a:t>obrazový</a:t>
            </a:r>
            <a:r>
              <a:rPr lang="en-US" dirty="0"/>
              <a:t> </a:t>
            </a:r>
            <a:r>
              <a:rPr lang="cs-CZ" dirty="0"/>
              <a:t>signál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DisplayPort</a:t>
            </a:r>
            <a:r>
              <a:rPr lang="en-US" dirty="0"/>
              <a:t> 	- </a:t>
            </a:r>
            <a:r>
              <a:rPr lang="cs-CZ" dirty="0"/>
              <a:t>digitální obraz</a:t>
            </a:r>
            <a:r>
              <a:rPr lang="en-US" dirty="0" err="1"/>
              <a:t>ový</a:t>
            </a:r>
            <a:r>
              <a:rPr lang="cs-CZ" dirty="0"/>
              <a:t> i zvuk</a:t>
            </a:r>
            <a:r>
              <a:rPr lang="en-US" dirty="0" err="1"/>
              <a:t>ový</a:t>
            </a:r>
            <a:r>
              <a:rPr lang="en-US" dirty="0"/>
              <a:t> </a:t>
            </a:r>
            <a:r>
              <a:rPr lang="en-US" dirty="0" err="1"/>
              <a:t>signál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HDMI</a:t>
            </a:r>
            <a:r>
              <a:rPr lang="en-US" dirty="0"/>
              <a:t> 		- </a:t>
            </a:r>
            <a:r>
              <a:rPr lang="cs-CZ" dirty="0"/>
              <a:t>digitální obraz</a:t>
            </a:r>
            <a:r>
              <a:rPr lang="en-US" dirty="0" err="1"/>
              <a:t>ový</a:t>
            </a:r>
            <a:r>
              <a:rPr lang="cs-CZ" dirty="0"/>
              <a:t> i zvuk</a:t>
            </a:r>
            <a:r>
              <a:rPr lang="en-US" dirty="0" err="1"/>
              <a:t>ový</a:t>
            </a:r>
            <a:r>
              <a:rPr lang="en-US" dirty="0"/>
              <a:t> </a:t>
            </a:r>
            <a:r>
              <a:rPr lang="en-US" dirty="0" err="1"/>
              <a:t>signál</a:t>
            </a:r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r>
              <a:rPr lang="cs-CZ" dirty="0"/>
              <a:t>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20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585906E-501A-4E67-8279-2C6EF4DC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připojení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E17EEFF-77C6-4DAB-B7D3-9C31012DA981}"/>
              </a:ext>
            </a:extLst>
          </p:cNvPr>
          <p:cNvSpPr txBox="1"/>
          <p:nvPr/>
        </p:nvSpPr>
        <p:spPr>
          <a:xfrm>
            <a:off x="395536" y="908720"/>
            <a:ext cx="84969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	</a:t>
            </a:r>
            <a:r>
              <a:rPr lang="cs-CZ" b="1" dirty="0"/>
              <a:t>DVI-D</a:t>
            </a:r>
            <a:r>
              <a:rPr lang="cs-CZ" dirty="0"/>
              <a:t> je podmnožinou HDMI. Pomocí jednoduchého adaptéru je možno připojit výstup HDMI na vstup DVI, nebo výstup DVI na vstup HDMI. Ale v obou případech se přenese jen obraz.</a:t>
            </a:r>
          </a:p>
          <a:p>
            <a:r>
              <a:rPr lang="cs-CZ" dirty="0"/>
              <a:t>	</a:t>
            </a:r>
            <a:r>
              <a:rPr lang="cs-CZ" b="1" dirty="0"/>
              <a:t>DVI-</a:t>
            </a:r>
            <a:r>
              <a:rPr lang="en-US" b="1" dirty="0"/>
              <a:t>I</a:t>
            </a:r>
            <a:r>
              <a:rPr lang="cs-CZ" dirty="0"/>
              <a:t> je také podmnožinou HDMI. DVI-I kromě digitálního obrazu obsahuje i analogový obraz, vhodný pro starší analogové monitory.	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AFE483C-035F-4E24-8F58-29A7B8AD4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845" y="4653136"/>
            <a:ext cx="4964251" cy="118081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7E1CF1F-F2B5-4FBE-BECE-543A99F47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5" y="2846022"/>
            <a:ext cx="4964251" cy="1179191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992B132-3334-45FF-BCFA-C6AFA1CBC041}"/>
              </a:ext>
            </a:extLst>
          </p:cNvPr>
          <p:cNvSpPr txBox="1"/>
          <p:nvPr/>
        </p:nvSpPr>
        <p:spPr>
          <a:xfrm>
            <a:off x="467544" y="42210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Analog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0000CC3-BC7B-4E5D-BA8B-F22194F9C8D1}"/>
              </a:ext>
            </a:extLst>
          </p:cNvPr>
          <p:cNvSpPr txBox="1"/>
          <p:nvPr/>
        </p:nvSpPr>
        <p:spPr>
          <a:xfrm>
            <a:off x="467544" y="242738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No analog</a:t>
            </a:r>
            <a:endParaRPr lang="cs-CZ" b="1" dirty="0">
              <a:solidFill>
                <a:srgbClr val="0000FF"/>
              </a:solidFill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AB455632-86B3-42F7-ADF1-C0F10A7B30B9}"/>
              </a:ext>
            </a:extLst>
          </p:cNvPr>
          <p:cNvCxnSpPr/>
          <p:nvPr/>
        </p:nvCxnSpPr>
        <p:spPr>
          <a:xfrm>
            <a:off x="827584" y="4590420"/>
            <a:ext cx="72008" cy="350748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A69482C9-8E7B-4703-B31E-0DC3F6F6928D}"/>
              </a:ext>
            </a:extLst>
          </p:cNvPr>
          <p:cNvCxnSpPr/>
          <p:nvPr/>
        </p:nvCxnSpPr>
        <p:spPr>
          <a:xfrm>
            <a:off x="827584" y="2806009"/>
            <a:ext cx="72008" cy="350748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835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připojení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66244"/>
            <a:ext cx="5400599" cy="33483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21AB80-F543-4F4D-BC1B-CDA71AA65F87}"/>
              </a:ext>
            </a:extLst>
          </p:cNvPr>
          <p:cNvSpPr txBox="1"/>
          <p:nvPr/>
        </p:nvSpPr>
        <p:spPr>
          <a:xfrm>
            <a:off x="220238" y="11073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Vztahy mezi jednotlivými normami</a:t>
            </a:r>
            <a:r>
              <a:rPr lang="en-US" dirty="0"/>
              <a:t>: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E912D78-368D-415B-81FF-7EEBA6E84755}"/>
              </a:ext>
            </a:extLst>
          </p:cNvPr>
          <p:cNvSpPr txBox="1"/>
          <p:nvPr/>
        </p:nvSpPr>
        <p:spPr>
          <a:xfrm>
            <a:off x="5868144" y="1196752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HDMI a DVI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vzájemně</a:t>
            </a:r>
            <a:r>
              <a:rPr lang="en-US" dirty="0"/>
              <a:t> </a:t>
            </a:r>
            <a:r>
              <a:rPr lang="en-US" dirty="0" err="1"/>
              <a:t>kompatibilní</a:t>
            </a:r>
            <a:r>
              <a:rPr lang="en-US" dirty="0"/>
              <a:t>, </a:t>
            </a:r>
            <a:r>
              <a:rPr lang="en-US" dirty="0" err="1"/>
              <a:t>přičemž</a:t>
            </a:r>
            <a:r>
              <a:rPr lang="en-US" dirty="0"/>
              <a:t> DVI je </a:t>
            </a:r>
            <a:r>
              <a:rPr lang="en-US" dirty="0" err="1"/>
              <a:t>podmnožinou</a:t>
            </a:r>
            <a:r>
              <a:rPr lang="en-US" dirty="0"/>
              <a:t> HDMI.</a:t>
            </a:r>
          </a:p>
          <a:p>
            <a:r>
              <a:rPr lang="en-US" dirty="0" err="1"/>
              <a:t>Redukce</a:t>
            </a:r>
            <a:r>
              <a:rPr lang="en-US" dirty="0"/>
              <a:t> z </a:t>
            </a:r>
            <a:r>
              <a:rPr lang="en-US" dirty="0" err="1"/>
              <a:t>jednoho</a:t>
            </a:r>
            <a:r>
              <a:rPr lang="en-US" dirty="0"/>
              <a:t> na </a:t>
            </a:r>
            <a:r>
              <a:rPr lang="en-US" dirty="0" err="1"/>
              <a:t>druhé</a:t>
            </a:r>
            <a:r>
              <a:rPr lang="en-US" dirty="0"/>
              <a:t> je </a:t>
            </a:r>
            <a:r>
              <a:rPr lang="en-US" dirty="0" err="1"/>
              <a:t>snadná</a:t>
            </a:r>
            <a:r>
              <a:rPr lang="en-US" dirty="0"/>
              <a:t>, </a:t>
            </a:r>
            <a:r>
              <a:rPr lang="en-US" dirty="0" err="1"/>
              <a:t>stačí</a:t>
            </a:r>
            <a:r>
              <a:rPr lang="en-US" dirty="0"/>
              <a:t> </a:t>
            </a:r>
            <a:r>
              <a:rPr lang="en-US" dirty="0" err="1"/>
              <a:t>pasivní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DisplayPort není </a:t>
            </a:r>
            <a:r>
              <a:rPr lang="en-US" dirty="0" err="1"/>
              <a:t>přímo</a:t>
            </a:r>
            <a:r>
              <a:rPr lang="en-US" dirty="0"/>
              <a:t> </a:t>
            </a:r>
            <a:r>
              <a:rPr lang="en-US" dirty="0" err="1"/>
              <a:t>kompatibilní</a:t>
            </a:r>
            <a:r>
              <a:rPr lang="en-US" dirty="0"/>
              <a:t> s HDMI a DVI.</a:t>
            </a:r>
          </a:p>
          <a:p>
            <a:r>
              <a:rPr lang="en-US" dirty="0" err="1"/>
              <a:t>Redukce</a:t>
            </a:r>
            <a:r>
              <a:rPr lang="en-US" dirty="0"/>
              <a:t> z </a:t>
            </a:r>
            <a:r>
              <a:rPr lang="en-US" dirty="0" err="1"/>
              <a:t>jednoho</a:t>
            </a:r>
            <a:r>
              <a:rPr lang="en-US" dirty="0"/>
              <a:t> na </a:t>
            </a:r>
            <a:r>
              <a:rPr lang="en-US" dirty="0" err="1"/>
              <a:t>druhé</a:t>
            </a:r>
            <a:r>
              <a:rPr lang="en-US" dirty="0"/>
              <a:t> je </a:t>
            </a:r>
            <a:r>
              <a:rPr lang="en-US" dirty="0" err="1"/>
              <a:t>možná</a:t>
            </a:r>
            <a:r>
              <a:rPr lang="en-US" dirty="0"/>
              <a:t>, ale </a:t>
            </a:r>
            <a:r>
              <a:rPr lang="en-US" dirty="0" err="1"/>
              <a:t>musí</a:t>
            </a:r>
            <a:r>
              <a:rPr lang="en-US" dirty="0"/>
              <a:t> </a:t>
            </a:r>
            <a:r>
              <a:rPr lang="en-US" dirty="0" err="1"/>
              <a:t>obsahovat</a:t>
            </a:r>
            <a:r>
              <a:rPr lang="en-US" dirty="0"/>
              <a:t> </a:t>
            </a:r>
            <a:r>
              <a:rPr lang="en-US" dirty="0" err="1"/>
              <a:t>aktivní</a:t>
            </a:r>
            <a:r>
              <a:rPr lang="en-US" dirty="0"/>
              <a:t> </a:t>
            </a:r>
            <a:r>
              <a:rPr lang="en-US" dirty="0" err="1"/>
              <a:t>obvody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4C5030-88E0-47F0-BFE9-6208D11B73DC}"/>
              </a:ext>
            </a:extLst>
          </p:cNvPr>
          <p:cNvSpPr txBox="1"/>
          <p:nvPr/>
        </p:nvSpPr>
        <p:spPr>
          <a:xfrm>
            <a:off x="251520" y="5301208"/>
            <a:ext cx="302433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DisplayPort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digitální</a:t>
            </a:r>
            <a:r>
              <a:rPr lang="en-US" sz="2000" dirty="0"/>
              <a:t> </a:t>
            </a:r>
            <a:r>
              <a:rPr lang="en-US" sz="2000" dirty="0" err="1"/>
              <a:t>zvuk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digitální</a:t>
            </a:r>
            <a:r>
              <a:rPr lang="en-US" sz="2000" dirty="0"/>
              <a:t> </a:t>
            </a:r>
            <a:r>
              <a:rPr lang="en-US" sz="2000" dirty="0" err="1"/>
              <a:t>obraz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864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připojení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66244"/>
            <a:ext cx="5400599" cy="334837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721AB80-F543-4F4D-BC1B-CDA71AA65F87}"/>
              </a:ext>
            </a:extLst>
          </p:cNvPr>
          <p:cNvSpPr txBox="1"/>
          <p:nvPr/>
        </p:nvSpPr>
        <p:spPr>
          <a:xfrm>
            <a:off x="220238" y="11073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Vztahy mezi jednotlivými normami</a:t>
            </a:r>
            <a:r>
              <a:rPr lang="en-US" dirty="0"/>
              <a:t>: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E912D78-368D-415B-81FF-7EEBA6E84755}"/>
              </a:ext>
            </a:extLst>
          </p:cNvPr>
          <p:cNvSpPr txBox="1"/>
          <p:nvPr/>
        </p:nvSpPr>
        <p:spPr>
          <a:xfrm>
            <a:off x="5868144" y="1196752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HDMI je </a:t>
            </a:r>
            <a:r>
              <a:rPr lang="en-US" dirty="0" err="1"/>
              <a:t>vhodnější</a:t>
            </a:r>
            <a:r>
              <a:rPr lang="en-US" dirty="0"/>
              <a:t> pro TV a </a:t>
            </a:r>
            <a:r>
              <a:rPr lang="en-US" dirty="0" err="1"/>
              <a:t>jiné</a:t>
            </a:r>
            <a:r>
              <a:rPr lang="en-US" dirty="0"/>
              <a:t> </a:t>
            </a:r>
            <a:r>
              <a:rPr lang="en-US" dirty="0" err="1"/>
              <a:t>audiovizuální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DisplayPort je </a:t>
            </a:r>
            <a:r>
              <a:rPr lang="en-US" dirty="0" err="1"/>
              <a:t>vhodnější</a:t>
            </a:r>
            <a:r>
              <a:rPr lang="en-US" dirty="0"/>
              <a:t> pro </a:t>
            </a:r>
            <a:r>
              <a:rPr lang="en-US" dirty="0" err="1"/>
              <a:t>počítače</a:t>
            </a:r>
            <a:r>
              <a:rPr lang="en-US" dirty="0"/>
              <a:t>, </a:t>
            </a:r>
            <a:r>
              <a:rPr lang="en-US" dirty="0" err="1"/>
              <a:t>zvláště</a:t>
            </a:r>
            <a:r>
              <a:rPr lang="en-US" dirty="0"/>
              <a:t> pro </a:t>
            </a:r>
            <a:r>
              <a:rPr lang="en-US" dirty="0" err="1"/>
              <a:t>herní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: </a:t>
            </a:r>
            <a:r>
              <a:rPr lang="en-US" dirty="0" err="1"/>
              <a:t>umožňuje</a:t>
            </a:r>
            <a:r>
              <a:rPr lang="en-US" dirty="0"/>
              <a:t> </a:t>
            </a:r>
            <a:r>
              <a:rPr lang="en-US" dirty="0" err="1"/>
              <a:t>kvalitnější</a:t>
            </a:r>
            <a:r>
              <a:rPr lang="en-US" dirty="0"/>
              <a:t> </a:t>
            </a:r>
            <a:r>
              <a:rPr lang="en-US" dirty="0" err="1"/>
              <a:t>obraz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6" name="TextovéPole 10">
            <a:extLst>
              <a:ext uri="{FF2B5EF4-FFF2-40B4-BE49-F238E27FC236}">
                <a16:creationId xmlns:a16="http://schemas.microsoft.com/office/drawing/2014/main" id="{912DEFF3-876C-ACF1-17D5-BEF22B25B64E}"/>
              </a:ext>
            </a:extLst>
          </p:cNvPr>
          <p:cNvSpPr txBox="1"/>
          <p:nvPr/>
        </p:nvSpPr>
        <p:spPr>
          <a:xfrm>
            <a:off x="251520" y="5301208"/>
            <a:ext cx="302433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DisplayPort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digitální</a:t>
            </a:r>
            <a:r>
              <a:rPr lang="en-US" sz="2000" dirty="0"/>
              <a:t> </a:t>
            </a:r>
            <a:r>
              <a:rPr lang="en-US" sz="2000" dirty="0" err="1"/>
              <a:t>zvuk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digitální</a:t>
            </a:r>
            <a:r>
              <a:rPr lang="en-US" sz="2000" dirty="0"/>
              <a:t> </a:t>
            </a:r>
            <a:r>
              <a:rPr lang="en-US" sz="2000" dirty="0" err="1"/>
              <a:t>obraz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60785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připojení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30FD561-A81C-4360-93AA-15E03CC5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2290"/>
            <a:ext cx="9144000" cy="38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56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CRT – elektrostatické vychylování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6480720" cy="463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B1E375E-0965-4376-9955-FBE5A74ED5B0}"/>
              </a:ext>
            </a:extLst>
          </p:cNvPr>
          <p:cNvSpPr txBox="1"/>
          <p:nvPr/>
        </p:nvSpPr>
        <p:spPr>
          <a:xfrm>
            <a:off x="179512" y="551723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Princip a </a:t>
            </a:r>
            <a:r>
              <a:rPr lang="en-US" dirty="0" err="1"/>
              <a:t>využití</a:t>
            </a:r>
            <a:r>
              <a:rPr lang="en-US" dirty="0"/>
              <a:t> </a:t>
            </a:r>
            <a:r>
              <a:rPr lang="en-US" dirty="0" err="1"/>
              <a:t>obrazovek</a:t>
            </a:r>
            <a:r>
              <a:rPr lang="en-US" dirty="0"/>
              <a:t> s </a:t>
            </a:r>
            <a:r>
              <a:rPr lang="en-US" dirty="0" err="1"/>
              <a:t>elektrostatickým</a:t>
            </a:r>
            <a:r>
              <a:rPr lang="en-US" dirty="0"/>
              <a:t> </a:t>
            </a:r>
            <a:r>
              <a:rPr lang="en-US" dirty="0" err="1"/>
              <a:t>vychylováním</a:t>
            </a:r>
            <a:r>
              <a:rPr lang="en-US" dirty="0"/>
              <a:t> </a:t>
            </a:r>
            <a:r>
              <a:rPr lang="en-US" dirty="0" err="1"/>
              <a:t>nastudujte</a:t>
            </a:r>
            <a:r>
              <a:rPr lang="en-US" dirty="0"/>
              <a:t> </a:t>
            </a:r>
            <a:r>
              <a:rPr lang="en-US" dirty="0" err="1"/>
              <a:t>zde</a:t>
            </a:r>
            <a:r>
              <a:rPr lang="en-US" dirty="0"/>
              <a:t>:</a:t>
            </a:r>
          </a:p>
          <a:p>
            <a:r>
              <a:rPr lang="cs-CZ" dirty="0">
                <a:hlinkClick r:id="rId4"/>
              </a:rPr>
              <a:t>http://www.bernkopf.cz/skola/</a:t>
            </a:r>
            <a:endParaRPr lang="en-US" dirty="0"/>
          </a:p>
          <a:p>
            <a:r>
              <a:rPr lang="en-US" dirty="0" err="1"/>
              <a:t>Předměty</a:t>
            </a:r>
            <a:r>
              <a:rPr lang="en-US" dirty="0"/>
              <a:t> – </a:t>
            </a:r>
            <a:r>
              <a:rPr lang="en-US" dirty="0" err="1"/>
              <a:t>Měření</a:t>
            </a:r>
            <a:r>
              <a:rPr lang="en-US" dirty="0"/>
              <a:t> – </a:t>
            </a:r>
            <a:r>
              <a:rPr lang="en-US" dirty="0" err="1"/>
              <a:t>Materiály</a:t>
            </a:r>
            <a:r>
              <a:rPr lang="en-US" dirty="0"/>
              <a:t> – </a:t>
            </a:r>
            <a:r>
              <a:rPr lang="en-US" dirty="0" err="1"/>
              <a:t>Prezentace</a:t>
            </a:r>
            <a:r>
              <a:rPr lang="en-US" dirty="0"/>
              <a:t> – </a:t>
            </a:r>
            <a:r>
              <a:rPr lang="en-US" dirty="0" err="1"/>
              <a:t>Osciloskop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383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CRT – elektromagnetické vychylování</a:t>
            </a:r>
          </a:p>
        </p:txBody>
      </p:sp>
      <p:pic>
        <p:nvPicPr>
          <p:cNvPr id="3074" name="Picture 2" descr="http://www.mystudyroom.com.np/notes/images/msr_1294676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81551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C67297A-AEA6-4683-8107-B6E7F5CDFAE3}"/>
              </a:ext>
            </a:extLst>
          </p:cNvPr>
          <p:cNvSpPr txBox="1"/>
          <p:nvPr/>
        </p:nvSpPr>
        <p:spPr>
          <a:xfrm>
            <a:off x="5292080" y="908720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Obrazovky</a:t>
            </a:r>
            <a:r>
              <a:rPr lang="en-US" dirty="0"/>
              <a:t> s </a:t>
            </a:r>
            <a:r>
              <a:rPr lang="en-US" dirty="0" err="1"/>
              <a:t>elektromagnetickým</a:t>
            </a:r>
            <a:r>
              <a:rPr lang="en-US" dirty="0"/>
              <a:t>  </a:t>
            </a:r>
            <a:r>
              <a:rPr lang="en-US" dirty="0" err="1"/>
              <a:t>vychylováním</a:t>
            </a:r>
            <a:r>
              <a:rPr lang="en-US" dirty="0"/>
              <a:t> </a:t>
            </a:r>
            <a:r>
              <a:rPr lang="en-US" dirty="0" err="1"/>
              <a:t>elektronového</a:t>
            </a:r>
            <a:r>
              <a:rPr lang="en-US" dirty="0"/>
              <a:t> </a:t>
            </a:r>
            <a:r>
              <a:rPr lang="en-US" dirty="0" err="1"/>
              <a:t>paprsku</a:t>
            </a:r>
            <a:r>
              <a:rPr lang="en-US" dirty="0"/>
              <a:t> se </a:t>
            </a:r>
            <a:r>
              <a:rPr lang="en-US" dirty="0" err="1"/>
              <a:t>dříve</a:t>
            </a:r>
            <a:r>
              <a:rPr lang="en-US" dirty="0"/>
              <a:t> </a:t>
            </a:r>
            <a:r>
              <a:rPr lang="en-US" dirty="0" err="1"/>
              <a:t>využívaly</a:t>
            </a:r>
            <a:r>
              <a:rPr lang="en-US" dirty="0"/>
              <a:t> u </a:t>
            </a:r>
            <a:r>
              <a:rPr lang="en-US" dirty="0" err="1"/>
              <a:t>televizorů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počítačových</a:t>
            </a:r>
            <a:r>
              <a:rPr lang="en-US" dirty="0"/>
              <a:t> </a:t>
            </a:r>
            <a:r>
              <a:rPr lang="en-US" dirty="0" err="1"/>
              <a:t>monitorů</a:t>
            </a:r>
            <a:r>
              <a:rPr lang="en-US"/>
              <a:t>.</a:t>
            </a:r>
          </a:p>
          <a:p>
            <a:endParaRPr lang="en-US" dirty="0"/>
          </a:p>
          <a:p>
            <a:r>
              <a:rPr lang="en-US" dirty="0" err="1"/>
              <a:t>Dnes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nahrazeny</a:t>
            </a:r>
            <a:r>
              <a:rPr lang="en-US" dirty="0"/>
              <a:t> </a:t>
            </a:r>
            <a:r>
              <a:rPr lang="en-US" dirty="0" err="1"/>
              <a:t>zobrazením</a:t>
            </a:r>
            <a:r>
              <a:rPr lang="en-US" dirty="0"/>
              <a:t> LCD </a:t>
            </a:r>
            <a:r>
              <a:rPr lang="en-US" dirty="0" err="1"/>
              <a:t>nebo</a:t>
            </a:r>
            <a:r>
              <a:rPr lang="en-US" dirty="0"/>
              <a:t> OLED.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73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Plazmový</a:t>
            </a:r>
            <a:r>
              <a:rPr lang="en-US" dirty="0"/>
              <a:t> </a:t>
            </a:r>
            <a:r>
              <a:rPr lang="en-US" dirty="0" err="1"/>
              <a:t>displej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90872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Plazmov</a:t>
            </a:r>
            <a:r>
              <a:rPr lang="en-US" dirty="0"/>
              <a:t>é</a:t>
            </a:r>
            <a:r>
              <a:rPr lang="cs-CZ" dirty="0"/>
              <a:t> displej</a:t>
            </a:r>
            <a:r>
              <a:rPr lang="en-US" dirty="0"/>
              <a:t>e a </a:t>
            </a:r>
            <a:r>
              <a:rPr lang="en-US" dirty="0" err="1"/>
              <a:t>televizory</a:t>
            </a:r>
            <a:r>
              <a:rPr lang="en-US" dirty="0"/>
              <a:t> se </a:t>
            </a:r>
            <a:r>
              <a:rPr lang="en-US" dirty="0" err="1"/>
              <a:t>přestaly</a:t>
            </a:r>
            <a:r>
              <a:rPr lang="en-US" dirty="0"/>
              <a:t> </a:t>
            </a:r>
            <a:r>
              <a:rPr lang="en-US" dirty="0" err="1"/>
              <a:t>vyrábět</a:t>
            </a:r>
            <a:r>
              <a:rPr lang="en-US" dirty="0"/>
              <a:t> </a:t>
            </a:r>
            <a:r>
              <a:rPr lang="en-US" dirty="0" err="1"/>
              <a:t>kolem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2014. </a:t>
            </a:r>
          </a:p>
          <a:p>
            <a:r>
              <a:rPr lang="en-US" dirty="0" err="1"/>
              <a:t>Byly</a:t>
            </a:r>
            <a:r>
              <a:rPr lang="en-US" dirty="0"/>
              <a:t> </a:t>
            </a:r>
            <a:r>
              <a:rPr lang="en-US" dirty="0" err="1"/>
              <a:t>překonány</a:t>
            </a:r>
            <a:r>
              <a:rPr lang="en-US" dirty="0"/>
              <a:t> </a:t>
            </a:r>
            <a:r>
              <a:rPr lang="en-US" dirty="0" err="1"/>
              <a:t>zobrazením</a:t>
            </a:r>
            <a:r>
              <a:rPr lang="en-US" dirty="0"/>
              <a:t> LCD a OLED.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94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1520" y="1484784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Obraz se skládá z bodů, tvořených tekutými krystaly.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Tekuté krystaly jsou zezadu prosvětlovány.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Jejich průhlednost se ovládá elektrickým napětím pro každý bod obrazu zvlášť.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Je-li krystal bez napětí, je průhledný, světlo za ním je viditelné a bod se jeví jako bílý.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Když se na krystal přivede napětí, stane se neprůhledným, světlo za ním není vidět a bod se jeví jako černý.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Tekutý</a:t>
            </a:r>
            <a:r>
              <a:rPr lang="en-US" dirty="0"/>
              <a:t> </a:t>
            </a:r>
            <a:r>
              <a:rPr lang="en-US" dirty="0" err="1"/>
              <a:t>krystal</a:t>
            </a:r>
            <a:r>
              <a:rPr lang="en-US" dirty="0"/>
              <a:t> </a:t>
            </a:r>
            <a:r>
              <a:rPr lang="en-US" dirty="0" err="1"/>
              <a:t>sám</a:t>
            </a:r>
            <a:r>
              <a:rPr lang="en-US" dirty="0"/>
              <a:t> </a:t>
            </a:r>
            <a:r>
              <a:rPr lang="en-US" dirty="0" err="1"/>
              <a:t>nezáří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propustí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nepropustí</a:t>
            </a:r>
            <a:r>
              <a:rPr lang="en-US" dirty="0"/>
              <a:t> </a:t>
            </a:r>
            <a:r>
              <a:rPr lang="en-US" dirty="0" err="1"/>
              <a:t>světlo</a:t>
            </a:r>
            <a:r>
              <a:rPr lang="en-US" dirty="0"/>
              <a:t> z </a:t>
            </a:r>
            <a:r>
              <a:rPr lang="en-US" dirty="0" err="1"/>
              <a:t>pomocného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. To </a:t>
            </a:r>
            <a:r>
              <a:rPr lang="en-US" dirty="0" err="1"/>
              <a:t>kazí</a:t>
            </a:r>
            <a:r>
              <a:rPr lang="en-US" dirty="0"/>
              <a:t> </a:t>
            </a:r>
            <a:r>
              <a:rPr lang="en-US" dirty="0" err="1"/>
              <a:t>dosažitelný</a:t>
            </a:r>
            <a:r>
              <a:rPr lang="en-US" dirty="0"/>
              <a:t> </a:t>
            </a:r>
            <a:r>
              <a:rPr lang="en-US" dirty="0" err="1"/>
              <a:t>kontrast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černá</a:t>
            </a:r>
            <a:r>
              <a:rPr lang="en-US" dirty="0"/>
              <a:t> </a:t>
            </a:r>
            <a:r>
              <a:rPr lang="en-US" dirty="0" err="1"/>
              <a:t>nikdy</a:t>
            </a:r>
            <a:r>
              <a:rPr lang="en-US" dirty="0"/>
              <a:t> není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černá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solidFill>
                  <a:srgbClr val="0000FF"/>
                </a:solidFill>
              </a:rPr>
              <a:t>Kontrast</a:t>
            </a:r>
            <a:r>
              <a:rPr lang="en-US" dirty="0">
                <a:solidFill>
                  <a:srgbClr val="0000FF"/>
                </a:solidFill>
              </a:rPr>
              <a:t> = </a:t>
            </a:r>
            <a:r>
              <a:rPr lang="en-US" dirty="0" err="1">
                <a:solidFill>
                  <a:srgbClr val="0000FF"/>
                </a:solidFill>
              </a:rPr>
              <a:t>podíl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nejvyššího</a:t>
            </a:r>
            <a:r>
              <a:rPr lang="en-US" dirty="0">
                <a:solidFill>
                  <a:srgbClr val="0000FF"/>
                </a:solidFill>
              </a:rPr>
              <a:t> a </a:t>
            </a:r>
            <a:r>
              <a:rPr lang="en-US" dirty="0" err="1">
                <a:solidFill>
                  <a:srgbClr val="0000FF"/>
                </a:solidFill>
              </a:rPr>
              <a:t>nejnižšího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jasu</a:t>
            </a:r>
            <a:r>
              <a:rPr lang="en-US" dirty="0">
                <a:solidFill>
                  <a:srgbClr val="0000FF"/>
                </a:solidFill>
              </a:rPr>
              <a:t> v </a:t>
            </a:r>
            <a:r>
              <a:rPr lang="en-US" dirty="0" err="1">
                <a:solidFill>
                  <a:srgbClr val="0000FF"/>
                </a:solidFill>
              </a:rPr>
              <a:t>obrazu</a:t>
            </a:r>
            <a:r>
              <a:rPr lang="en-US" dirty="0">
                <a:solidFill>
                  <a:srgbClr val="0000FF"/>
                </a:solidFill>
              </a:rPr>
              <a:t>.</a:t>
            </a:r>
            <a:endParaRPr lang="cs-CZ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50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LCD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949438" y="980728"/>
            <a:ext cx="31945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/>
              <a:t>Deska</a:t>
            </a:r>
            <a:r>
              <a:rPr lang="en-US" dirty="0"/>
              <a:t> s </a:t>
            </a:r>
            <a:r>
              <a:rPr lang="en-US" dirty="0" err="1"/>
              <a:t>ovládací</a:t>
            </a:r>
            <a:r>
              <a:rPr lang="en-US" dirty="0"/>
              <a:t> </a:t>
            </a:r>
            <a:r>
              <a:rPr lang="en-US" dirty="0" err="1"/>
              <a:t>elektronikou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Zdroj</a:t>
            </a:r>
            <a:r>
              <a:rPr lang="en-US" dirty="0"/>
              <a:t> </a:t>
            </a:r>
            <a:r>
              <a:rPr lang="en-US" dirty="0" err="1"/>
              <a:t>světla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Tekutý</a:t>
            </a:r>
            <a:r>
              <a:rPr lang="en-US" dirty="0"/>
              <a:t> </a:t>
            </a:r>
            <a:r>
              <a:rPr lang="en-US" dirty="0" err="1"/>
              <a:t>krystal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err="1"/>
              <a:t>Barevný</a:t>
            </a:r>
            <a:r>
              <a:rPr lang="en-US" dirty="0"/>
              <a:t> </a:t>
            </a:r>
            <a:r>
              <a:rPr lang="en-US" dirty="0" err="1"/>
              <a:t>filtr</a:t>
            </a:r>
            <a:endParaRPr lang="cs-CZ" dirty="0"/>
          </a:p>
          <a:p>
            <a:endParaRPr lang="cs-CZ" dirty="0"/>
          </a:p>
        </p:txBody>
      </p: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C3478325-4F0B-6508-6643-609BE483B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92" y="1556792"/>
            <a:ext cx="5101898" cy="4248472"/>
          </a:xfrm>
          <a:prstGeom prst="rect">
            <a:avLst/>
          </a:prstGeom>
        </p:spPr>
      </p:pic>
      <p:cxnSp>
        <p:nvCxnSpPr>
          <p:cNvPr id="9" name="Přímá spojnice se šipkou 16">
            <a:extLst>
              <a:ext uri="{FF2B5EF4-FFF2-40B4-BE49-F238E27FC236}">
                <a16:creationId xmlns:a16="http://schemas.microsoft.com/office/drawing/2014/main" id="{27B208F7-9C62-F26E-7F38-1E37EEB8D050}"/>
              </a:ext>
            </a:extLst>
          </p:cNvPr>
          <p:cNvCxnSpPr>
            <a:cxnSpLocks/>
          </p:cNvCxnSpPr>
          <p:nvPr/>
        </p:nvCxnSpPr>
        <p:spPr>
          <a:xfrm flipH="1">
            <a:off x="5148064" y="1345414"/>
            <a:ext cx="864096" cy="857542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6">
            <a:extLst>
              <a:ext uri="{FF2B5EF4-FFF2-40B4-BE49-F238E27FC236}">
                <a16:creationId xmlns:a16="http://schemas.microsoft.com/office/drawing/2014/main" id="{3DF7B466-E595-1E11-A9CA-444BF8ACDEF6}"/>
              </a:ext>
            </a:extLst>
          </p:cNvPr>
          <p:cNvCxnSpPr>
            <a:cxnSpLocks/>
          </p:cNvCxnSpPr>
          <p:nvPr/>
        </p:nvCxnSpPr>
        <p:spPr>
          <a:xfrm flipH="1">
            <a:off x="5004048" y="2301392"/>
            <a:ext cx="1014774" cy="504972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6">
            <a:extLst>
              <a:ext uri="{FF2B5EF4-FFF2-40B4-BE49-F238E27FC236}">
                <a16:creationId xmlns:a16="http://schemas.microsoft.com/office/drawing/2014/main" id="{7124FAF0-4239-DD1F-BA15-B85246F5CCED}"/>
              </a:ext>
            </a:extLst>
          </p:cNvPr>
          <p:cNvCxnSpPr>
            <a:cxnSpLocks/>
          </p:cNvCxnSpPr>
          <p:nvPr/>
        </p:nvCxnSpPr>
        <p:spPr>
          <a:xfrm flipH="1">
            <a:off x="5179425" y="3138106"/>
            <a:ext cx="801374" cy="288032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6">
            <a:extLst>
              <a:ext uri="{FF2B5EF4-FFF2-40B4-BE49-F238E27FC236}">
                <a16:creationId xmlns:a16="http://schemas.microsoft.com/office/drawing/2014/main" id="{07C345DA-2246-BB38-EFA4-98AC9210C2B7}"/>
              </a:ext>
            </a:extLst>
          </p:cNvPr>
          <p:cNvCxnSpPr>
            <a:cxnSpLocks/>
          </p:cNvCxnSpPr>
          <p:nvPr/>
        </p:nvCxnSpPr>
        <p:spPr>
          <a:xfrm flipH="1">
            <a:off x="5054531" y="3933056"/>
            <a:ext cx="924867" cy="116672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07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OLED</a:t>
            </a:r>
          </a:p>
        </p:txBody>
      </p:sp>
      <p:sp>
        <p:nvSpPr>
          <p:cNvPr id="10" name="TextovéPole 5">
            <a:extLst>
              <a:ext uri="{FF2B5EF4-FFF2-40B4-BE49-F238E27FC236}">
                <a16:creationId xmlns:a16="http://schemas.microsoft.com/office/drawing/2014/main" id="{86593C33-E014-EF82-C88F-70C2F01AC0FC}"/>
              </a:ext>
            </a:extLst>
          </p:cNvPr>
          <p:cNvSpPr txBox="1"/>
          <p:nvPr/>
        </p:nvSpPr>
        <p:spPr>
          <a:xfrm>
            <a:off x="287524" y="1052736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OLED = </a:t>
            </a:r>
            <a:r>
              <a:rPr lang="cs-CZ" b="1" dirty="0" err="1"/>
              <a:t>Organic</a:t>
            </a:r>
            <a:r>
              <a:rPr lang="cs-CZ" b="1" dirty="0"/>
              <a:t> </a:t>
            </a:r>
            <a:r>
              <a:rPr lang="cs-CZ" b="1" dirty="0" err="1"/>
              <a:t>Light</a:t>
            </a:r>
            <a:r>
              <a:rPr lang="cs-CZ" b="1" dirty="0"/>
              <a:t> </a:t>
            </a:r>
            <a:r>
              <a:rPr lang="cs-CZ" b="1" dirty="0" err="1"/>
              <a:t>Emitting</a:t>
            </a:r>
            <a:r>
              <a:rPr lang="cs-CZ" b="1" dirty="0"/>
              <a:t> </a:t>
            </a:r>
            <a:r>
              <a:rPr lang="cs-CZ" b="1" dirty="0" err="1"/>
              <a:t>Diode</a:t>
            </a:r>
            <a:endParaRPr lang="cs-CZ" b="1" dirty="0"/>
          </a:p>
          <a:p>
            <a:endParaRPr lang="cs-CZ" dirty="0"/>
          </a:p>
          <a:p>
            <a:r>
              <a:rPr lang="cs-CZ" dirty="0"/>
              <a:t>OLED displej se skládá z mnoha bodů, z nichž každý je schopen samostatně zářit.</a:t>
            </a:r>
          </a:p>
          <a:p>
            <a:r>
              <a:rPr lang="cs-CZ" dirty="0"/>
              <a:t>Jako zdroj světla jsou použity svítivé diody (LED). </a:t>
            </a:r>
            <a:endParaRPr lang="en-US" dirty="0"/>
          </a:p>
          <a:p>
            <a:r>
              <a:rPr lang="en-US" dirty="0"/>
              <a:t>Bod,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nesvítí</a:t>
            </a:r>
            <a:r>
              <a:rPr lang="en-US" dirty="0"/>
              <a:t>, je </a:t>
            </a:r>
            <a:r>
              <a:rPr lang="en-US" dirty="0" err="1"/>
              <a:t>opravdu</a:t>
            </a:r>
            <a:r>
              <a:rPr lang="en-US" dirty="0"/>
              <a:t> </a:t>
            </a:r>
            <a:r>
              <a:rPr lang="en-US" dirty="0" err="1"/>
              <a:t>černý</a:t>
            </a:r>
            <a:r>
              <a:rPr lang="en-US" dirty="0"/>
              <a:t>. Proto OLED </a:t>
            </a:r>
            <a:r>
              <a:rPr lang="en-US" dirty="0" err="1"/>
              <a:t>displeje</a:t>
            </a:r>
            <a:r>
              <a:rPr lang="en-US" dirty="0"/>
              <a:t> </a:t>
            </a:r>
            <a:r>
              <a:rPr lang="en-US" dirty="0" err="1"/>
              <a:t>mají</a:t>
            </a:r>
            <a:r>
              <a:rPr lang="en-US" dirty="0"/>
              <a:t> </a:t>
            </a:r>
            <a:r>
              <a:rPr lang="en-US" dirty="0" err="1"/>
              <a:t>mnohem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kontrast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LCD.</a:t>
            </a:r>
          </a:p>
          <a:p>
            <a:r>
              <a:rPr lang="cs-CZ" dirty="0"/>
              <a:t>Běžné LED se vyrábějí z anorganických materiálů, jejichž hlavní složkou jsou např. indium, galium, fosfor, arsen, hliník.</a:t>
            </a:r>
            <a:r>
              <a:rPr lang="en-US" dirty="0"/>
              <a:t> </a:t>
            </a:r>
          </a:p>
          <a:p>
            <a:r>
              <a:rPr lang="en-US" dirty="0"/>
              <a:t>Pro OLED se </a:t>
            </a:r>
            <a:r>
              <a:rPr lang="en-US" dirty="0" err="1"/>
              <a:t>používají</a:t>
            </a:r>
            <a:r>
              <a:rPr lang="en-US" dirty="0"/>
              <a:t> </a:t>
            </a:r>
            <a:r>
              <a:rPr lang="en-US" dirty="0" err="1"/>
              <a:t>materiály</a:t>
            </a:r>
            <a:r>
              <a:rPr lang="en-US" dirty="0"/>
              <a:t> </a:t>
            </a:r>
            <a:r>
              <a:rPr lang="en-US" dirty="0" err="1"/>
              <a:t>úplně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, </a:t>
            </a:r>
            <a:r>
              <a:rPr lang="en-US" dirty="0" err="1"/>
              <a:t>organické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Srovnání</a:t>
            </a:r>
            <a:r>
              <a:rPr lang="en-US" dirty="0"/>
              <a:t> </a:t>
            </a:r>
            <a:r>
              <a:rPr lang="en-US" dirty="0" err="1"/>
              <a:t>organických</a:t>
            </a:r>
            <a:r>
              <a:rPr lang="en-US" dirty="0"/>
              <a:t> LED s </a:t>
            </a:r>
            <a:r>
              <a:rPr lang="en-US" dirty="0" err="1"/>
              <a:t>běžnými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tenčí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levnější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účinnější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dají</a:t>
            </a:r>
            <a:r>
              <a:rPr lang="en-US" dirty="0"/>
              <a:t> se </a:t>
            </a:r>
            <a:r>
              <a:rPr lang="en-US" dirty="0" err="1"/>
              <a:t>tisknout</a:t>
            </a:r>
            <a:r>
              <a:rPr lang="en-US" dirty="0"/>
              <a:t> na </a:t>
            </a:r>
            <a:r>
              <a:rPr lang="en-US" dirty="0" err="1"/>
              <a:t>různé</a:t>
            </a:r>
            <a:r>
              <a:rPr lang="en-US" dirty="0"/>
              <a:t> </a:t>
            </a:r>
            <a:r>
              <a:rPr lang="en-US" dirty="0" err="1"/>
              <a:t>povrchy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kratší</a:t>
            </a:r>
            <a:r>
              <a:rPr lang="en-US" dirty="0"/>
              <a:t> </a:t>
            </a:r>
            <a:r>
              <a:rPr lang="en-US" dirty="0" err="1"/>
              <a:t>životnost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7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OLED</a:t>
            </a:r>
          </a:p>
        </p:txBody>
      </p:sp>
      <p:sp>
        <p:nvSpPr>
          <p:cNvPr id="8" name="TextovéPole 5">
            <a:extLst>
              <a:ext uri="{FF2B5EF4-FFF2-40B4-BE49-F238E27FC236}">
                <a16:creationId xmlns:a16="http://schemas.microsoft.com/office/drawing/2014/main" id="{9EB1515A-0CE2-1331-EF42-0E9BF991F69F}"/>
              </a:ext>
            </a:extLst>
          </p:cNvPr>
          <p:cNvSpPr txBox="1"/>
          <p:nvPr/>
        </p:nvSpPr>
        <p:spPr>
          <a:xfrm>
            <a:off x="39447" y="4077072"/>
            <a:ext cx="3952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Přivede</a:t>
            </a:r>
            <a:r>
              <a:rPr lang="en-US" dirty="0"/>
              <a:t>-li se </a:t>
            </a:r>
            <a:r>
              <a:rPr lang="en-US" dirty="0" err="1"/>
              <a:t>napětí</a:t>
            </a:r>
            <a:r>
              <a:rPr lang="en-US" dirty="0"/>
              <a:t> na </a:t>
            </a:r>
            <a:r>
              <a:rPr lang="en-US" dirty="0" err="1"/>
              <a:t>určitou</a:t>
            </a:r>
            <a:r>
              <a:rPr lang="en-US" dirty="0"/>
              <a:t> </a:t>
            </a:r>
            <a:r>
              <a:rPr lang="en-US" dirty="0" err="1"/>
              <a:t>anodu</a:t>
            </a:r>
            <a:r>
              <a:rPr lang="en-US" dirty="0"/>
              <a:t> a </a:t>
            </a:r>
            <a:r>
              <a:rPr lang="en-US" dirty="0" err="1"/>
              <a:t>katodu</a:t>
            </a:r>
            <a:r>
              <a:rPr lang="en-US" dirty="0"/>
              <a:t>, Emissive layer v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průsečíku</a:t>
            </a:r>
            <a:r>
              <a:rPr lang="en-US" dirty="0"/>
              <a:t> </a:t>
            </a:r>
            <a:r>
              <a:rPr lang="en-US" dirty="0" err="1"/>
              <a:t>svítí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0" name="TextovéPole 5">
            <a:extLst>
              <a:ext uri="{FF2B5EF4-FFF2-40B4-BE49-F238E27FC236}">
                <a16:creationId xmlns:a16="http://schemas.microsoft.com/office/drawing/2014/main" id="{86593C33-E014-EF82-C88F-70C2F01AC0FC}"/>
              </a:ext>
            </a:extLst>
          </p:cNvPr>
          <p:cNvSpPr txBox="1"/>
          <p:nvPr/>
        </p:nvSpPr>
        <p:spPr>
          <a:xfrm>
            <a:off x="5600800" y="485378"/>
            <a:ext cx="34423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OLED </a:t>
            </a:r>
            <a:r>
              <a:rPr lang="en-US" dirty="0" err="1"/>
              <a:t>displej</a:t>
            </a:r>
            <a:r>
              <a:rPr lang="en-US" dirty="0"/>
              <a:t> se </a:t>
            </a:r>
            <a:r>
              <a:rPr lang="en-US" dirty="0" err="1"/>
              <a:t>skládá</a:t>
            </a:r>
            <a:r>
              <a:rPr lang="en-US" dirty="0"/>
              <a:t> z </a:t>
            </a:r>
            <a:r>
              <a:rPr lang="en-US" dirty="0" err="1"/>
              <a:t>několika</a:t>
            </a:r>
            <a:r>
              <a:rPr lang="en-US" dirty="0"/>
              <a:t> </a:t>
            </a:r>
            <a:r>
              <a:rPr lang="en-US" dirty="0" err="1"/>
              <a:t>tenkých</a:t>
            </a:r>
            <a:r>
              <a:rPr lang="en-US" dirty="0"/>
              <a:t> </a:t>
            </a:r>
            <a:r>
              <a:rPr lang="en-US" dirty="0" err="1"/>
              <a:t>vrstev</a:t>
            </a:r>
            <a:r>
              <a:rPr lang="en-US" dirty="0"/>
              <a:t>.</a:t>
            </a:r>
          </a:p>
          <a:p>
            <a:endParaRPr lang="en-US" sz="800" dirty="0"/>
          </a:p>
          <a:p>
            <a:r>
              <a:rPr lang="en-US" dirty="0" err="1"/>
              <a:t>Vrstva</a:t>
            </a:r>
            <a:r>
              <a:rPr lang="en-US" dirty="0"/>
              <a:t> Emissive layer </a:t>
            </a:r>
            <a:r>
              <a:rPr lang="en-US" dirty="0" err="1"/>
              <a:t>obsahuje</a:t>
            </a:r>
            <a:r>
              <a:rPr lang="en-US" dirty="0"/>
              <a:t> </a:t>
            </a:r>
            <a:r>
              <a:rPr lang="en-US" dirty="0" err="1"/>
              <a:t>materiál</a:t>
            </a:r>
            <a:r>
              <a:rPr lang="en-US" dirty="0"/>
              <a:t>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při</a:t>
            </a:r>
            <a:r>
              <a:rPr lang="en-US" dirty="0"/>
              <a:t> </a:t>
            </a:r>
            <a:r>
              <a:rPr lang="en-US" dirty="0" err="1"/>
              <a:t>průchodu</a:t>
            </a:r>
            <a:r>
              <a:rPr lang="en-US" dirty="0"/>
              <a:t> </a:t>
            </a:r>
            <a:r>
              <a:rPr lang="en-US" dirty="0" err="1"/>
              <a:t>proudu</a:t>
            </a:r>
            <a:r>
              <a:rPr lang="en-US" dirty="0"/>
              <a:t> </a:t>
            </a:r>
            <a:r>
              <a:rPr lang="en-US" dirty="0" err="1"/>
              <a:t>svítí</a:t>
            </a:r>
            <a:r>
              <a:rPr lang="en-US" dirty="0"/>
              <a:t>.</a:t>
            </a:r>
          </a:p>
          <a:p>
            <a:endParaRPr lang="en-US" sz="800" dirty="0"/>
          </a:p>
          <a:p>
            <a:r>
              <a:rPr lang="en-US" dirty="0" err="1"/>
              <a:t>Katody</a:t>
            </a:r>
            <a:r>
              <a:rPr lang="en-US" dirty="0"/>
              <a:t> a </a:t>
            </a:r>
            <a:r>
              <a:rPr lang="en-US" dirty="0" err="1"/>
              <a:t>anody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uspořádány</a:t>
            </a:r>
            <a:r>
              <a:rPr lang="en-US" dirty="0"/>
              <a:t> v </a:t>
            </a:r>
            <a:r>
              <a:rPr lang="en-US" dirty="0" err="1"/>
              <a:t>navzájem</a:t>
            </a:r>
            <a:r>
              <a:rPr lang="en-US" dirty="0"/>
              <a:t> </a:t>
            </a:r>
            <a:r>
              <a:rPr lang="en-US" dirty="0" err="1"/>
              <a:t>kolmých</a:t>
            </a:r>
            <a:r>
              <a:rPr lang="en-US" dirty="0"/>
              <a:t> </a:t>
            </a:r>
            <a:r>
              <a:rPr lang="en-US" dirty="0" err="1"/>
              <a:t>mřížích</a:t>
            </a:r>
            <a:r>
              <a:rPr lang="en-US" dirty="0"/>
              <a:t>.</a:t>
            </a:r>
          </a:p>
          <a:p>
            <a:endParaRPr lang="en-US" sz="800" dirty="0"/>
          </a:p>
          <a:p>
            <a:r>
              <a:rPr lang="en-US" dirty="0" err="1"/>
              <a:t>Vrstvy</a:t>
            </a:r>
            <a:r>
              <a:rPr lang="en-US" dirty="0"/>
              <a:t> na </a:t>
            </a:r>
            <a:r>
              <a:rPr lang="en-US" dirty="0" err="1"/>
              <a:t>straně</a:t>
            </a:r>
            <a:r>
              <a:rPr lang="en-US" dirty="0"/>
              <a:t> s </a:t>
            </a:r>
            <a:r>
              <a:rPr lang="en-US" dirty="0" err="1"/>
              <a:t>anodami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průhledné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242D02EC-8BCB-754C-4B85-12C6FF6E7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314" y="3764304"/>
            <a:ext cx="5112239" cy="2617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0DAD1-E572-B0EB-062E-7CFAE4F16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3364"/>
            <a:ext cx="5600800" cy="275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8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7075340D-98AF-EAA1-86D5-2FAD9B0242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962"/>
          <a:stretch/>
        </p:blipFill>
        <p:spPr>
          <a:xfrm>
            <a:off x="108438" y="824213"/>
            <a:ext cx="3578018" cy="3891520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Zobrazovací jednotky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Elektronika, TVP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</a:t>
            </a:r>
            <a:r>
              <a:rPr lang="cs-CZ" dirty="0"/>
              <a:t>OLED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DE272-FD71-9358-B46A-B132FC1EB1D3}"/>
              </a:ext>
            </a:extLst>
          </p:cNvPr>
          <p:cNvSpPr txBox="1"/>
          <p:nvPr/>
        </p:nvSpPr>
        <p:spPr>
          <a:xfrm>
            <a:off x="683568" y="4221088"/>
            <a:ext cx="24482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Anody</a:t>
            </a:r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0FF6AC-B9A2-BA35-8EFF-5EE2F8F877FF}"/>
              </a:ext>
            </a:extLst>
          </p:cNvPr>
          <p:cNvSpPr txBox="1"/>
          <p:nvPr/>
        </p:nvSpPr>
        <p:spPr>
          <a:xfrm rot="16200000">
            <a:off x="-794622" y="2524254"/>
            <a:ext cx="2160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Katody</a:t>
            </a:r>
            <a:endParaRPr lang="cs-CZ" dirty="0"/>
          </a:p>
        </p:txBody>
      </p:sp>
      <p:sp>
        <p:nvSpPr>
          <p:cNvPr id="8" name="TextovéPole 5">
            <a:extLst>
              <a:ext uri="{FF2B5EF4-FFF2-40B4-BE49-F238E27FC236}">
                <a16:creationId xmlns:a16="http://schemas.microsoft.com/office/drawing/2014/main" id="{14AF1076-741E-EFF9-5ACF-1F80B4BC8BA0}"/>
              </a:ext>
            </a:extLst>
          </p:cNvPr>
          <p:cNvSpPr txBox="1"/>
          <p:nvPr/>
        </p:nvSpPr>
        <p:spPr>
          <a:xfrm>
            <a:off x="3779912" y="908720"/>
            <a:ext cx="55297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PMOLED = Passive Matrix OLED </a:t>
            </a:r>
          </a:p>
          <a:p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jednoduchou</a:t>
            </a:r>
            <a:r>
              <a:rPr lang="en-US" dirty="0"/>
              <a:t> </a:t>
            </a:r>
            <a:r>
              <a:rPr lang="en-US" dirty="0" err="1"/>
              <a:t>pasivní</a:t>
            </a:r>
            <a:r>
              <a:rPr lang="en-US" dirty="0"/>
              <a:t> </a:t>
            </a:r>
            <a:r>
              <a:rPr lang="en-US" dirty="0" err="1"/>
              <a:t>síť</a:t>
            </a:r>
            <a:r>
              <a:rPr lang="en-US" dirty="0"/>
              <a:t> </a:t>
            </a:r>
            <a:r>
              <a:rPr lang="en-US" dirty="0" err="1"/>
              <a:t>katod</a:t>
            </a:r>
            <a:r>
              <a:rPr lang="en-US" dirty="0"/>
              <a:t> a </a:t>
            </a:r>
            <a:r>
              <a:rPr lang="en-US" dirty="0" err="1"/>
              <a:t>anod</a:t>
            </a:r>
            <a:r>
              <a:rPr lang="en-US" dirty="0"/>
              <a:t>.</a:t>
            </a:r>
          </a:p>
          <a:p>
            <a:r>
              <a:rPr lang="en-US" dirty="0" err="1"/>
              <a:t>Jednotlivé</a:t>
            </a:r>
            <a:r>
              <a:rPr lang="en-US" dirty="0"/>
              <a:t> body </a:t>
            </a:r>
            <a:r>
              <a:rPr lang="en-US" dirty="0" err="1"/>
              <a:t>nemají</a:t>
            </a:r>
            <a:r>
              <a:rPr lang="en-US" dirty="0"/>
              <a:t> </a:t>
            </a:r>
            <a:r>
              <a:rPr lang="en-US" dirty="0" err="1"/>
              <a:t>paměť</a:t>
            </a:r>
            <a:r>
              <a:rPr lang="en-US" dirty="0"/>
              <a:t>, </a:t>
            </a:r>
            <a:r>
              <a:rPr lang="en-US" dirty="0" err="1"/>
              <a:t>svítí</a:t>
            </a:r>
            <a:r>
              <a:rPr lang="en-US" dirty="0"/>
              <a:t>,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když</a:t>
            </a:r>
            <a:r>
              <a:rPr lang="en-US" dirty="0"/>
              <a:t> je </a:t>
            </a:r>
            <a:r>
              <a:rPr lang="en-US" dirty="0" err="1"/>
              <a:t>napětí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příslušnou</a:t>
            </a:r>
            <a:r>
              <a:rPr lang="en-US" dirty="0"/>
              <a:t> </a:t>
            </a:r>
            <a:r>
              <a:rPr lang="en-US" dirty="0" err="1"/>
              <a:t>katodou</a:t>
            </a:r>
            <a:r>
              <a:rPr lang="en-US" dirty="0"/>
              <a:t> a </a:t>
            </a:r>
            <a:r>
              <a:rPr lang="en-US" dirty="0" err="1"/>
              <a:t>anodou</a:t>
            </a:r>
            <a:r>
              <a:rPr lang="en-US" dirty="0"/>
              <a:t>. To </a:t>
            </a:r>
            <a:r>
              <a:rPr lang="en-US" dirty="0" err="1"/>
              <a:t>znamená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bod, </a:t>
            </a:r>
            <a:r>
              <a:rPr lang="en-US" dirty="0" err="1"/>
              <a:t>který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svítit</a:t>
            </a:r>
            <a:r>
              <a:rPr lang="en-US" dirty="0"/>
              <a:t> </a:t>
            </a:r>
            <a:r>
              <a:rPr lang="en-US" dirty="0" err="1"/>
              <a:t>trvale</a:t>
            </a:r>
            <a:r>
              <a:rPr lang="en-US" dirty="0"/>
              <a:t>, ve </a:t>
            </a:r>
            <a:r>
              <a:rPr lang="en-US" dirty="0" err="1"/>
              <a:t>skutečnosti</a:t>
            </a:r>
            <a:r>
              <a:rPr lang="en-US" dirty="0"/>
              <a:t> </a:t>
            </a:r>
            <a:r>
              <a:rPr lang="en-US" dirty="0" err="1"/>
              <a:t>bliká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42866FA1-DBF8-2EB7-70BF-BAFF8AE0C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248" y="3573016"/>
            <a:ext cx="5112239" cy="2617023"/>
          </a:xfrm>
          <a:prstGeom prst="rect">
            <a:avLst/>
          </a:prstGeom>
        </p:spPr>
      </p:pic>
      <p:sp>
        <p:nvSpPr>
          <p:cNvPr id="9" name="TextovéPole 5">
            <a:extLst>
              <a:ext uri="{FF2B5EF4-FFF2-40B4-BE49-F238E27FC236}">
                <a16:creationId xmlns:a16="http://schemas.microsoft.com/office/drawing/2014/main" id="{B8C1859D-F496-1605-D34F-82B67B23D71E}"/>
              </a:ext>
            </a:extLst>
          </p:cNvPr>
          <p:cNvSpPr txBox="1"/>
          <p:nvPr/>
        </p:nvSpPr>
        <p:spPr>
          <a:xfrm>
            <a:off x="100831" y="4797152"/>
            <a:ext cx="3650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Hodí</a:t>
            </a:r>
            <a:r>
              <a:rPr lang="en-US" dirty="0"/>
              <a:t> se pro </a:t>
            </a:r>
            <a:r>
              <a:rPr lang="en-US" dirty="0" err="1"/>
              <a:t>menší</a:t>
            </a:r>
            <a:r>
              <a:rPr lang="en-US" dirty="0"/>
              <a:t> </a:t>
            </a:r>
            <a:r>
              <a:rPr lang="en-US" dirty="0" err="1"/>
              <a:t>rozlišení</a:t>
            </a:r>
            <a:r>
              <a:rPr lang="en-US" dirty="0"/>
              <a:t> a </a:t>
            </a:r>
            <a:r>
              <a:rPr lang="en-US" dirty="0" err="1"/>
              <a:t>menší</a:t>
            </a:r>
            <a:r>
              <a:rPr lang="en-US" dirty="0"/>
              <a:t> </a:t>
            </a:r>
            <a:r>
              <a:rPr lang="en-US" dirty="0" err="1"/>
              <a:t>plochy</a:t>
            </a:r>
            <a:r>
              <a:rPr lang="en-US" dirty="0"/>
              <a:t>, </a:t>
            </a:r>
            <a:r>
              <a:rPr lang="en-US" dirty="0" err="1"/>
              <a:t>např</a:t>
            </a:r>
            <a:r>
              <a:rPr lang="en-US" dirty="0"/>
              <a:t>. pro </a:t>
            </a:r>
            <a:r>
              <a:rPr lang="en-US" dirty="0" err="1"/>
              <a:t>textové</a:t>
            </a:r>
            <a:r>
              <a:rPr lang="en-US" dirty="0"/>
              <a:t> </a:t>
            </a:r>
            <a:r>
              <a:rPr lang="en-US" dirty="0" err="1"/>
              <a:t>displeje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9296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9623</TotalTime>
  <Words>881</Words>
  <Application>Microsoft Office PowerPoint</Application>
  <PresentationFormat>On-screen Show (4:3)</PresentationFormat>
  <Paragraphs>183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Shluk</vt:lpstr>
      <vt:lpstr>Úvod</vt:lpstr>
      <vt:lpstr>CRT – elektrostatické vychylování</vt:lpstr>
      <vt:lpstr>CRT – elektromagnetické vychylování</vt:lpstr>
      <vt:lpstr>Plazmový displej</vt:lpstr>
      <vt:lpstr>LCD</vt:lpstr>
      <vt:lpstr>LCD</vt:lpstr>
      <vt:lpstr>OLED</vt:lpstr>
      <vt:lpstr>OLED</vt:lpstr>
      <vt:lpstr>PMOLED</vt:lpstr>
      <vt:lpstr>AMOLED</vt:lpstr>
      <vt:lpstr>Způsoby připojení</vt:lpstr>
      <vt:lpstr>Způsoby připojení</vt:lpstr>
      <vt:lpstr>Způsoby připojení</vt:lpstr>
      <vt:lpstr>Způsoby připojení</vt:lpstr>
      <vt:lpstr>Způsoby připojení</vt:lpstr>
      <vt:lpstr>Způsoby připojení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441</cp:revision>
  <dcterms:created xsi:type="dcterms:W3CDTF">2011-08-12T09:23:29Z</dcterms:created>
  <dcterms:modified xsi:type="dcterms:W3CDTF">2024-01-22T21:11:10Z</dcterms:modified>
</cp:coreProperties>
</file>